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0" r:id="rId2"/>
    <p:sldMasterId id="2147483682" r:id="rId3"/>
    <p:sldMasterId id="2147483694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0" r:id="rId6"/>
    <p:sldId id="312" r:id="rId7"/>
    <p:sldId id="314" r:id="rId8"/>
    <p:sldId id="315" r:id="rId9"/>
    <p:sldId id="316" r:id="rId10"/>
    <p:sldId id="317" r:id="rId11"/>
    <p:sldId id="307" r:id="rId12"/>
    <p:sldId id="327" r:id="rId13"/>
    <p:sldId id="321" r:id="rId14"/>
    <p:sldId id="328" r:id="rId15"/>
    <p:sldId id="329" r:id="rId16"/>
    <p:sldId id="318" r:id="rId17"/>
    <p:sldId id="330" r:id="rId18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D78"/>
    <a:srgbClr val="AC600E"/>
    <a:srgbClr val="FDBD10"/>
    <a:srgbClr val="C94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81" autoAdjust="0"/>
    <p:restoredTop sz="94660"/>
  </p:normalViewPr>
  <p:slideViewPr>
    <p:cSldViewPr snapToGrid="0" snapToObjects="1" showGuides="1">
      <p:cViewPr varScale="1">
        <p:scale>
          <a:sx n="61" d="100"/>
          <a:sy n="61" d="100"/>
        </p:scale>
        <p:origin x="78" y="276"/>
      </p:cViewPr>
      <p:guideLst>
        <p:guide orient="horz" pos="4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6" d="100"/>
          <a:sy n="106" d="100"/>
        </p:scale>
        <p:origin x="-420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371320-A9C9-DB4B-B9A5-963414A08A4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5689B1-A93D-CA41-A56A-33DC6BD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3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FF5CBD-F177-B242-AD02-A376EA0E7D71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AA172C-E631-8741-8A8A-598C2AA6F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0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4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5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6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3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172C-E631-8741-8A8A-598C2AA6F8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4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1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F6EC8FDF-1A30-1A46-A3F7-CF010894137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F3A1FCB-7ADC-F741-A161-9E87BE58E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3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sz="4400"/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Myriad Pro"/>
                <a:cs typeface="Myriad Pro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92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5193" y="6339474"/>
            <a:ext cx="3189913" cy="2267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EF77951-9275-AE47-8427-4426DDC39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sz="4400"/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Myriad Pro"/>
                <a:cs typeface="Myriad Pro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0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69625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Myriad Pro"/>
                <a:cs typeface="Myriad Pro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1282062" y="6424046"/>
            <a:ext cx="251059" cy="251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436502"/>
            <a:ext cx="12188825" cy="0"/>
          </a:xfrm>
          <a:prstGeom prst="line">
            <a:avLst/>
          </a:prstGeom>
          <a:blipFill rotWithShape="1">
            <a:blip r:embed="rId5"/>
            <a:stretch>
              <a:fillRect/>
            </a:stretch>
          </a:blipFill>
          <a:ln w="12700">
            <a:solidFill>
              <a:srgbClr val="7A7D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09450" y="6126163"/>
            <a:ext cx="10994649" cy="0"/>
          </a:xfrm>
          <a:prstGeom prst="line">
            <a:avLst/>
          </a:prstGeom>
          <a:blipFill rotWithShape="1">
            <a:blip r:embed="rId5"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reightway_4c_outnotag.ai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b="33562"/>
          <a:stretch/>
        </p:blipFill>
        <p:spPr>
          <a:xfrm>
            <a:off x="487164" y="6144071"/>
            <a:ext cx="2049526" cy="6108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529825" y="6280889"/>
            <a:ext cx="0" cy="3708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254326" y="641179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E403B30-94AA-9541-807F-68367CE34468}" type="slidenum">
              <a:rPr lang="en-US" sz="1000" smtClean="0">
                <a:solidFill>
                  <a:schemeClr val="tx1"/>
                </a:solidFill>
                <a:latin typeface="Myriad Pro"/>
                <a:cs typeface="Myriad Pro"/>
              </a:rPr>
              <a:pPr algn="ctr"/>
              <a:t>‹#›</a:t>
            </a:fld>
            <a:endParaRPr lang="en-US" sz="1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61415" y="6359208"/>
            <a:ext cx="1829619" cy="191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37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94B21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94B21"/>
        </a:buClr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94B21"/>
        </a:buClr>
        <a:buFont typeface="Arial"/>
        <a:buChar char="•"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94B21"/>
        </a:buClr>
        <a:buFont typeface="Arial"/>
        <a:buChar char="–"/>
        <a:defRPr sz="16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94B21"/>
        </a:buClr>
        <a:buFont typeface="Arial"/>
        <a:buChar char="»"/>
        <a:defRPr sz="14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36502"/>
            <a:ext cx="12188825" cy="0"/>
          </a:xfrm>
          <a:prstGeom prst="line">
            <a:avLst/>
          </a:prstGeom>
          <a:blipFill rotWithShape="1">
            <a:blip r:embed="rId4"/>
            <a:stretch>
              <a:fillRect/>
            </a:stretch>
          </a:blipFill>
          <a:ln w="12700">
            <a:solidFill>
              <a:srgbClr val="7A7D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3712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282062" y="6424046"/>
            <a:ext cx="251059" cy="251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Freightway_4c_outnotag.ai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b="33562"/>
          <a:stretch/>
        </p:blipFill>
        <p:spPr>
          <a:xfrm>
            <a:off x="487164" y="6144071"/>
            <a:ext cx="2049526" cy="6108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529825" y="6280889"/>
            <a:ext cx="0" cy="3708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54326" y="641179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E403B30-94AA-9541-807F-68367CE34468}" type="slidenum">
              <a:rPr lang="en-US" sz="1000" smtClean="0">
                <a:solidFill>
                  <a:schemeClr val="tx1"/>
                </a:solidFill>
                <a:latin typeface="Myriad Pro"/>
                <a:cs typeface="Myriad Pro"/>
              </a:rPr>
              <a:pPr algn="ctr"/>
              <a:t>‹#›</a:t>
            </a:fld>
            <a:endParaRPr lang="en-US" sz="1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61415" y="6359208"/>
            <a:ext cx="1829619" cy="1914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609450" y="6126163"/>
            <a:ext cx="10994649" cy="0"/>
          </a:xfrm>
          <a:prstGeom prst="line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4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6502"/>
            <a:ext cx="12188825" cy="0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12700">
            <a:solidFill>
              <a:srgbClr val="7A7D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3712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282062" y="6424046"/>
            <a:ext cx="251059" cy="251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450" y="6126163"/>
            <a:ext cx="10994649" cy="0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reightway_4c_outnotag.ai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b="33562"/>
          <a:stretch/>
        </p:blipFill>
        <p:spPr>
          <a:xfrm>
            <a:off x="487164" y="6144071"/>
            <a:ext cx="2049526" cy="6108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529825" y="6280889"/>
            <a:ext cx="0" cy="3708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254326" y="641179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E403B30-94AA-9541-807F-68367CE34468}" type="slidenum">
              <a:rPr lang="en-US" sz="1000" smtClean="0">
                <a:solidFill>
                  <a:schemeClr val="tx1"/>
                </a:solidFill>
                <a:latin typeface="Myriad Pro"/>
                <a:cs typeface="Myriad Pro"/>
              </a:rPr>
              <a:pPr algn="ctr"/>
              <a:t>‹#›</a:t>
            </a:fld>
            <a:endParaRPr lang="en-US" sz="1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61415" y="6359208"/>
            <a:ext cx="1829619" cy="1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6502"/>
            <a:ext cx="12188825" cy="0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12700">
            <a:solidFill>
              <a:srgbClr val="7A7D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3712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282062" y="6424046"/>
            <a:ext cx="251059" cy="251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450" y="6126163"/>
            <a:ext cx="10994649" cy="0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reightway_4c_outnotag.ai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b="33562"/>
          <a:stretch/>
        </p:blipFill>
        <p:spPr>
          <a:xfrm>
            <a:off x="487164" y="6144071"/>
            <a:ext cx="2049526" cy="6108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529825" y="6280889"/>
            <a:ext cx="0" cy="3708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54326" y="641179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E403B30-94AA-9541-807F-68367CE34468}" type="slidenum">
              <a:rPr lang="en-US" sz="1000" smtClean="0">
                <a:solidFill>
                  <a:schemeClr val="tx1"/>
                </a:solidFill>
                <a:latin typeface="Myriad Pro"/>
                <a:cs typeface="Myriad Pro"/>
              </a:rPr>
              <a:pPr algn="ctr"/>
              <a:t>‹#›</a:t>
            </a:fld>
            <a:endParaRPr lang="en-US" sz="1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61415" y="6359208"/>
            <a:ext cx="1829619" cy="1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CLamie@TheFreightway.com" TargetMode="Externa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hyperlink" Target="http://www.stlfreightway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6"/>
            <a:ext cx="10360501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pic>
        <p:nvPicPr>
          <p:cNvPr id="5" name="Picture 4" descr="Freightway_4cSQ_outwhit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6" t="2" b="-6553"/>
          <a:stretch/>
        </p:blipFill>
        <p:spPr>
          <a:xfrm>
            <a:off x="376965" y="456503"/>
            <a:ext cx="4012156" cy="3249588"/>
          </a:xfrm>
          <a:prstGeom prst="rect">
            <a:avLst/>
          </a:prstGeom>
          <a:effectLst>
            <a:outerShdw blurRad="9525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465774"/>
            <a:ext cx="12188825" cy="1392237"/>
          </a:xfrm>
          <a:prstGeom prst="rect">
            <a:avLst/>
          </a:prstGeom>
          <a:solidFill>
            <a:srgbClr val="FEBE10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586" y="5804730"/>
            <a:ext cx="1128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yriad Pro"/>
                <a:cs typeface="Myriad Pro"/>
              </a:rPr>
              <a:t>														   								</a:t>
            </a:r>
            <a:endParaRPr lang="en-US" sz="3600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085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Moving Forward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417638"/>
            <a:ext cx="8229600" cy="487398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Working Group Committees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Container on Barge – Viable alternative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Truck Drive Workforce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Real Estate – Brokers and Developers </a:t>
            </a:r>
          </a:p>
          <a:p>
            <a:pPr marL="457200" lvl="1" indent="0">
              <a:buNone/>
            </a:pPr>
            <a:endParaRPr lang="en-US" sz="1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Develop and build partnerships </a:t>
            </a:r>
            <a:r>
              <a:rPr lang="en-US" sz="1900" dirty="0" smtClean="0"/>
              <a:t>with other regions that can benefit the region’s freight and manufacturing investment. (Mid-West Coalitions, New Orleans, Houston, Columbus)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619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Moving Forward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417638"/>
            <a:ext cx="8229600" cy="4873980"/>
          </a:xfrm>
        </p:spPr>
        <p:txBody>
          <a:bodyPr>
            <a:normAutofit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Summer 2016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USACE – St. Louis Harbor Fleeting Plan </a:t>
            </a:r>
            <a:endParaRPr lang="en-US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Public/Private Partnership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Identify future fleeting capacity needs and likely locations of </a:t>
            </a:r>
            <a:r>
              <a:rPr lang="en-US" sz="2000" dirty="0" smtClean="0"/>
              <a:t>expansion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Coordinate dredging program with the private industry.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Finalize </a:t>
            </a:r>
            <a:r>
              <a:rPr lang="en-US" sz="2000" dirty="0"/>
              <a:t>Key Performance and Financial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Meet with Congressional Delegation and National Industry Organizations for freight funding.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Website – Industry directory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	Public and private river terminals and docks? </a:t>
            </a:r>
            <a:endParaRPr lang="en-US" sz="2000" dirty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1900" dirty="0" smtClean="0"/>
              <a:t> </a:t>
            </a: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56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TheFreightway.com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012" y="1417638"/>
            <a:ext cx="8229600" cy="487398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6814"/>
            <a:ext cx="6369269" cy="39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72854" y="1308291"/>
            <a:ext cx="4411169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b="1" dirty="0" smtClean="0">
              <a:latin typeface="Calibri-Bold"/>
              <a:ea typeface="Calibri" panose="020F0502020204030204" pitchFamily="34" charset="0"/>
              <a:cs typeface="Calibri-Bold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latin typeface="Calibri-Bold"/>
                <a:ea typeface="Calibri" panose="020F0502020204030204" pitchFamily="34" charset="0"/>
                <a:cs typeface="Calibri-Bold"/>
              </a:rPr>
              <a:t>Directory</a:t>
            </a:r>
            <a:endParaRPr lang="en-US" b="1" dirty="0">
              <a:latin typeface="Calibri-Bold"/>
              <a:ea typeface="Calibri" panose="020F0502020204030204" pitchFamily="34" charset="0"/>
              <a:cs typeface="Calibri-Bold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latin typeface="Calibri-Bold"/>
                <a:ea typeface="Calibri" panose="020F0502020204030204" pitchFamily="34" charset="0"/>
                <a:cs typeface="Calibri-Bold"/>
              </a:rPr>
              <a:t>NAME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r>
              <a:rPr lang="en-US" b="1" dirty="0" smtClean="0">
                <a:latin typeface="Calibri-Bold"/>
                <a:ea typeface="Calibri" panose="020F0502020204030204" pitchFamily="34" charset="0"/>
                <a:cs typeface="Calibri-Bold"/>
              </a:rPr>
              <a:t> SCF Marine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River Mile and Bank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‐ 167.5 Right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Operator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‐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Smith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Owner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Contact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‐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Phone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Email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Public Access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Rail Access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Dry Goods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Liquids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Yes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Liquids and Dry Goods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Other uses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‐ ‐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-Bold"/>
                <a:ea typeface="Calibri" panose="020F0502020204030204" pitchFamily="34" charset="0"/>
                <a:cs typeface="Calibri-Bold"/>
              </a:rPr>
              <a:t>Website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0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6"/>
            <a:ext cx="10360501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pic>
        <p:nvPicPr>
          <p:cNvPr id="5" name="Picture 4" descr="Freightway_4cSQ_outwhit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6" t="2" b="-6553"/>
          <a:stretch/>
        </p:blipFill>
        <p:spPr>
          <a:xfrm>
            <a:off x="376965" y="456503"/>
            <a:ext cx="4012156" cy="3249588"/>
          </a:xfrm>
          <a:prstGeom prst="rect">
            <a:avLst/>
          </a:prstGeom>
          <a:effectLst>
            <a:outerShdw blurRad="9525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5465774"/>
            <a:ext cx="12188825" cy="1392237"/>
            <a:chOff x="0" y="5465774"/>
            <a:chExt cx="12188825" cy="1392237"/>
          </a:xfrm>
        </p:grpSpPr>
        <p:sp>
          <p:nvSpPr>
            <p:cNvPr id="6" name="Rectangle 5"/>
            <p:cNvSpPr/>
            <p:nvPr/>
          </p:nvSpPr>
          <p:spPr>
            <a:xfrm>
              <a:off x="0" y="5465774"/>
              <a:ext cx="12188825" cy="1392237"/>
            </a:xfrm>
            <a:prstGeom prst="rect">
              <a:avLst/>
            </a:prstGeom>
            <a:solidFill>
              <a:srgbClr val="FEBE10">
                <a:alpha val="8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9336" y="5771480"/>
              <a:ext cx="11287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Myriad Pro"/>
                  <a:cs typeface="Myriad Pro"/>
                  <a:hlinkClick r:id="rId5"/>
                </a:rPr>
                <a:t>MCLamie@TheFreightway.com</a:t>
              </a:r>
              <a:r>
                <a:rPr lang="en-US" sz="3200" b="1" dirty="0" smtClean="0">
                  <a:latin typeface="Myriad Pro"/>
                  <a:cs typeface="Myriad Pro"/>
                </a:rPr>
                <a:t>  </a:t>
              </a:r>
              <a:r>
                <a:rPr lang="en-US" sz="3600" b="1" dirty="0" smtClean="0">
                  <a:latin typeface="Myriad Pro"/>
                  <a:cs typeface="Myriad Pro"/>
                </a:rPr>
                <a:t>     TheFreightway.com</a:t>
              </a:r>
              <a:endParaRPr lang="en-US" sz="3600" b="1" dirty="0"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012" y="1417638"/>
            <a:ext cx="8229600" cy="487398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Next Port Working Group Meeting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7472854" y="1308291"/>
            <a:ext cx="441116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b="1" dirty="0" smtClean="0">
              <a:latin typeface="Calibri-Bold"/>
              <a:ea typeface="Calibri" panose="020F0502020204030204" pitchFamily="34" charset="0"/>
              <a:cs typeface="Calibri-Bold"/>
            </a:endParaRPr>
          </a:p>
          <a:p>
            <a:pPr>
              <a:lnSpc>
                <a:spcPct val="107000"/>
              </a:lnSpc>
            </a:pPr>
            <a:endParaRPr lang="en-US" b="1" dirty="0">
              <a:latin typeface="Calibri-Bold"/>
              <a:ea typeface="Calibri" panose="020F0502020204030204" pitchFamily="34" charset="0"/>
              <a:cs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12242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41" y="110865"/>
            <a:ext cx="10276078" cy="1143000"/>
          </a:xfrm>
        </p:spPr>
        <p:txBody>
          <a:bodyPr/>
          <a:lstStyle/>
          <a:p>
            <a:r>
              <a:rPr lang="en-US" dirty="0" smtClean="0"/>
              <a:t>February 2016 - Alliance Workshop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442" y="169573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St. Louis Regonal Freightway Alliance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900" b="1" dirty="0"/>
              <a:t>Needs Analysis and Freight Development Committee</a:t>
            </a:r>
          </a:p>
          <a:p>
            <a:pPr marL="0" indent="0">
              <a:buNone/>
            </a:pPr>
            <a:r>
              <a:rPr lang="en-US" sz="1900" dirty="0"/>
              <a:t>	Terminal Rail  Association </a:t>
            </a:r>
            <a:r>
              <a:rPr lang="en-US" sz="1900" dirty="0" smtClean="0"/>
              <a:t>of St. Louis – President Mike McCarthy 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    	</a:t>
            </a:r>
          </a:p>
          <a:p>
            <a:pPr marL="0" indent="0">
              <a:buNone/>
            </a:pPr>
            <a:r>
              <a:rPr lang="en-US" sz="1900" b="1" dirty="0"/>
              <a:t>Marketing Committee</a:t>
            </a:r>
          </a:p>
          <a:p>
            <a:pPr marL="0" indent="0">
              <a:buNone/>
            </a:pPr>
            <a:r>
              <a:rPr lang="en-US" sz="1900" dirty="0"/>
              <a:t>	America’s Central Port - Executive Director Dennis Wilmsmeyer</a:t>
            </a:r>
          </a:p>
          <a:p>
            <a:pPr marL="0" indent="0">
              <a:buNone/>
            </a:pPr>
            <a:r>
              <a:rPr lang="en-US" sz="1900" dirty="0"/>
              <a:t>       </a:t>
            </a:r>
          </a:p>
          <a:p>
            <a:pPr marL="0" indent="0">
              <a:buNone/>
            </a:pPr>
            <a:r>
              <a:rPr lang="en-US" sz="1900" b="1" dirty="0"/>
              <a:t>Policy Committee</a:t>
            </a:r>
          </a:p>
          <a:p>
            <a:pPr marL="0" indent="0">
              <a:buNone/>
            </a:pPr>
            <a:r>
              <a:rPr lang="en-US" sz="1900" dirty="0"/>
              <a:t>	MO Baptist University - Dean of Graduate Studies </a:t>
            </a:r>
            <a:r>
              <a:rPr lang="en-US" sz="1900" dirty="0" smtClean="0"/>
              <a:t>Dr. Ed </a:t>
            </a:r>
            <a:r>
              <a:rPr lang="en-US" sz="1900" dirty="0"/>
              <a:t>Hillhouse</a:t>
            </a:r>
          </a:p>
          <a:p>
            <a:pPr marL="0" indent="0">
              <a:buNone/>
            </a:pPr>
            <a:r>
              <a:rPr lang="en-US" sz="1900" dirty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65376"/>
            <a:ext cx="12188825" cy="3681984"/>
          </a:xfrm>
          <a:prstGeom prst="rect">
            <a:avLst/>
          </a:prstGeom>
          <a:solidFill>
            <a:srgbClr val="FDBD1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/>
                <a:cs typeface="Myriad Pro"/>
              </a:rPr>
              <a:t>Freight Development Project List</a:t>
            </a: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41" y="3950489"/>
            <a:ext cx="238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94B21"/>
                </a:solidFill>
                <a:latin typeface="Myriad Pro"/>
                <a:cs typeface="Myriad Pro"/>
              </a:rPr>
              <a:t>Secondary Criteria</a:t>
            </a:r>
            <a:endParaRPr lang="en-US" sz="24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441" y="2114296"/>
            <a:ext cx="218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94B21"/>
                </a:solidFill>
                <a:latin typeface="Myriad Pro"/>
                <a:cs typeface="Myriad Pro"/>
              </a:rPr>
              <a:t>Primary Criteria</a:t>
            </a:r>
            <a:endParaRPr lang="en-US" sz="2400" dirty="0">
              <a:solidFill>
                <a:srgbClr val="C94B21"/>
              </a:solidFill>
              <a:latin typeface="Myriad Pro"/>
              <a:cs typeface="Myriad Pr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441" y="3628782"/>
            <a:ext cx="10969943" cy="0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12700">
            <a:solidFill>
              <a:srgbClr val="FDBD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72944" y="2088896"/>
            <a:ext cx="84454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Economic Impact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Myriad Pro"/>
                <a:cs typeface="Myriad Pro"/>
              </a:rPr>
              <a:t>Multimodal Impact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Myriad Pro"/>
                <a:cs typeface="Myriad Pro"/>
              </a:rPr>
              <a:t>Efficiency Impact</a:t>
            </a:r>
            <a:endParaRPr lang="en-US" sz="2000" b="1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2944" y="3932936"/>
            <a:ext cx="82064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yriad Pro"/>
                <a:cs typeface="Myriad Pro"/>
              </a:rPr>
              <a:t>Strategic Alignment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yriad Pro"/>
                <a:cs typeface="Myriad Pro"/>
              </a:rPr>
              <a:t>Business Development Impact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yriad Pro"/>
                <a:cs typeface="Myriad Pro"/>
              </a:rPr>
              <a:t>Public Safety</a:t>
            </a:r>
            <a:endParaRPr lang="en-US" sz="20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017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Myriad Pro"/>
                <a:cs typeface="Myriad Pro"/>
              </a:rPr>
              <a:t>SELECTED PROJECTS</a:t>
            </a:r>
            <a:endParaRPr lang="en-US" sz="32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17274" y="1697483"/>
            <a:ext cx="0" cy="4205477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rgbClr val="FDBD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441" y="1760728"/>
            <a:ext cx="218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94B21"/>
                </a:solidFill>
                <a:latin typeface="Myriad Pro"/>
                <a:cs typeface="Myriad Pro"/>
              </a:rPr>
              <a:t>Highest Priority </a:t>
            </a:r>
            <a:endParaRPr lang="en-US" sz="2400" dirty="0">
              <a:solidFill>
                <a:srgbClr val="C94B21"/>
              </a:solidFill>
              <a:latin typeface="Myriad Pro"/>
              <a:cs typeface="Myriad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2944" y="1601216"/>
            <a:ext cx="844549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Merchants Rail Bridge Replacement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126-year old rail bridge that spans the Mississippi River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Connections to six Class I railroads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Currently carries more than 40 million gross tons annually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Total estimated project cost = $222 million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Myriad Pro"/>
              </a:rPr>
              <a:t>Interstate 270 Mississippi River Bridge Replacement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Replacement of two existing structures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Construction of new structure to accommodate forecasted vehicle/freight flow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Total estimated project cost = $160 - $175 million</a:t>
            </a:r>
            <a:endParaRPr lang="en-US" sz="2000" dirty="0">
              <a:solidFill>
                <a:prstClr val="black"/>
              </a:solidFill>
              <a:cs typeface="Myriad Pro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883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Myriad Pro"/>
                <a:cs typeface="Myriad Pro"/>
              </a:rPr>
              <a:t>SELECTED PROJECTS</a:t>
            </a:r>
            <a:endParaRPr lang="en-US" sz="32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17274" y="1697483"/>
            <a:ext cx="0" cy="4205477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rgbClr val="FDBD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441" y="1760728"/>
            <a:ext cx="218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94B21"/>
                </a:solidFill>
                <a:latin typeface="Myriad Pro"/>
                <a:cs typeface="Myriad Pro"/>
              </a:rPr>
              <a:t>Highest Priority </a:t>
            </a:r>
            <a:endParaRPr lang="en-US" sz="2400" dirty="0">
              <a:solidFill>
                <a:srgbClr val="C94B21"/>
              </a:solidFill>
              <a:latin typeface="Myriad Pro"/>
              <a:cs typeface="Myriad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2944" y="1601216"/>
            <a:ext cx="8445496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Interstate 270 Improvements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Increase capacity by widening to six lanes from Lilac Ave. to IL-111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Estimated cost = $350 - $400 million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Corridor improvements between Lilac Ave. to Lindbergh Blvd. 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Estimated cost = $243 million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Myriad Pro"/>
              </a:rPr>
              <a:t>North Riverfront Commerce Corridor Improvements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Improve mobility and circulation issues in 3,000 acre multimodal logistics and business district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Total estimated cost = $55 million</a:t>
            </a:r>
            <a:endParaRPr lang="en-US" sz="2000" dirty="0">
              <a:solidFill>
                <a:prstClr val="black"/>
              </a:solidFill>
              <a:cs typeface="Myriad Pro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792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Myriad Pro"/>
                <a:cs typeface="Myriad Pro"/>
              </a:rPr>
              <a:t>SELECTED PROJECTS</a:t>
            </a:r>
            <a:endParaRPr lang="en-US" sz="32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17274" y="1697483"/>
            <a:ext cx="0" cy="4205477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rgbClr val="FDBD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441" y="1760728"/>
            <a:ext cx="218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94B21"/>
                </a:solidFill>
                <a:latin typeface="Myriad Pro"/>
                <a:cs typeface="Myriad Pro"/>
              </a:rPr>
              <a:t>Highest Priority </a:t>
            </a:r>
            <a:endParaRPr lang="en-US" sz="2400" dirty="0">
              <a:solidFill>
                <a:srgbClr val="C94B21"/>
              </a:solidFill>
              <a:latin typeface="Myriad Pro"/>
              <a:cs typeface="Myriad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2944" y="1601216"/>
            <a:ext cx="84454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Relocate IL Route 3 in St. Clair County, Illinois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Improve access to I-70, Stan Musial Veteran’s Memorial Bridge, Sauget Industrial Park and St. Louis Downtown Airport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New construction between East St. Louis and Sauget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Estimated cost = $125 million (two lanes) or $170 million (4 lanes)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Myriad Pro"/>
              </a:rPr>
              <a:t>Falling Springs Diversion Loop/IL Route 3 Railroad Bypass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Construction of bypass loop from IL Route 3 over A&amp;S railroad in Sauget to eliminate substantial through-traffic delays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Total estimated cost = $20 - $25 million</a:t>
            </a:r>
            <a:endParaRPr lang="en-US" sz="2000" dirty="0">
              <a:solidFill>
                <a:prstClr val="black"/>
              </a:solidFill>
              <a:cs typeface="Myriad Pro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009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OPPORTUNITIES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17274" y="1697483"/>
            <a:ext cx="0" cy="4205477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rgbClr val="FDBD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441" y="2041144"/>
            <a:ext cx="218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94B21"/>
                </a:solidFill>
                <a:latin typeface="Myriad Pro"/>
                <a:cs typeface="Myriad Pro"/>
              </a:rPr>
              <a:t>FASTLANE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2944" y="2052320"/>
            <a:ext cx="844549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Freight Network Study – East West Gateway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Merchants Bridge -  Public-private partnership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Bi-State Development    Terminal Railroad Association   MoDOT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dirty="0" smtClean="0">
              <a:solidFill>
                <a:prstClr val="black"/>
              </a:solidFill>
              <a:cs typeface="Myriad Pro"/>
            </a:endParaRP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Myriad Pro"/>
              </a:rPr>
              <a:t>Interstate 270 improvements – MoDOT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537" y="4046728"/>
            <a:ext cx="218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94B21"/>
                </a:solidFill>
                <a:latin typeface="Myriad Pro"/>
                <a:cs typeface="Myriad Pro"/>
              </a:rPr>
              <a:t>TIGER Grant</a:t>
            </a:r>
          </a:p>
        </p:txBody>
      </p:sp>
    </p:spTree>
    <p:extLst>
      <p:ext uri="{BB962C8B-B14F-4D97-AF65-F5344CB8AC3E}">
        <p14:creationId xmlns:p14="http://schemas.microsoft.com/office/powerpoint/2010/main" val="4193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/>
              </a:rPr>
              <a:t>REGION’S DIGITAL PRESENCE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11194" y="1697483"/>
            <a:ext cx="0" cy="4205477"/>
          </a:xfrm>
          <a:prstGeom prst="line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rgbClr val="FDBD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924800" y="1857248"/>
            <a:ext cx="357664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Myriad Pro"/>
                <a:cs typeface="Myriad Pro"/>
                <a:hlinkClick r:id="rId4"/>
              </a:rPr>
              <a:t>TheFreightway.com</a:t>
            </a:r>
            <a:r>
              <a:rPr lang="en-US" sz="2000" b="1" dirty="0" smtClean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Myriad Pro"/>
                <a:cs typeface="Myriad Pro"/>
              </a:rPr>
              <a:t>is our front door for attracting businesses, investors and real estate speculators to the region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b="1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dirty="0" smtClean="0">
                <a:solidFill>
                  <a:prstClr val="black"/>
                </a:solidFill>
                <a:latin typeface="Myriad Pro"/>
                <a:cs typeface="Myriad Pro"/>
              </a:rPr>
              <a:t>The fact sheet and comprehensive real estate resource are </a:t>
            </a:r>
            <a:r>
              <a:rPr lang="en-US" sz="2000" b="1" dirty="0" smtClean="0">
                <a:solidFill>
                  <a:prstClr val="black"/>
                </a:solidFill>
                <a:latin typeface="Myriad Pro"/>
                <a:cs typeface="Myriad Pro"/>
              </a:rPr>
              <a:t>tools for the entire region</a:t>
            </a:r>
            <a:endParaRPr lang="en-US" sz="2000" b="1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3" y="1843842"/>
            <a:ext cx="5034918" cy="35803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14" y="1697483"/>
            <a:ext cx="2712823" cy="183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30" y="4052838"/>
            <a:ext cx="2765387" cy="177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1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41" y="110865"/>
            <a:ext cx="10276078" cy="1143000"/>
          </a:xfrm>
        </p:spPr>
        <p:txBody>
          <a:bodyPr/>
          <a:lstStyle/>
          <a:p>
            <a:r>
              <a:rPr lang="en-US" dirty="0" smtClean="0"/>
              <a:t>April 2016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442" y="1695735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April 27</a:t>
            </a:r>
            <a:r>
              <a:rPr lang="en-US" b="1" baseline="30000" dirty="0"/>
              <a:t>th</a:t>
            </a:r>
            <a:r>
              <a:rPr lang="en-US" b="1" dirty="0"/>
              <a:t>  2016 </a:t>
            </a:r>
            <a:r>
              <a:rPr lang="en-US" dirty="0"/>
              <a:t>– Freight Summit </a:t>
            </a:r>
            <a:r>
              <a:rPr lang="en-US" sz="2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Keynote speaker – Federal Highway Administration Administrator Gregory Nadeau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Release </a:t>
            </a:r>
            <a:r>
              <a:rPr lang="en-US" sz="1900" dirty="0"/>
              <a:t>website </a:t>
            </a:r>
          </a:p>
          <a:p>
            <a:pPr marL="0" indent="0">
              <a:buNone/>
            </a:pPr>
            <a:r>
              <a:rPr lang="en-US" sz="1900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9157"/>
      </p:ext>
    </p:extLst>
  </p:cSld>
  <p:clrMapOvr>
    <a:masterClrMapping/>
  </p:clrMapOvr>
</p:sld>
</file>

<file path=ppt/theme/theme1.xml><?xml version="1.0" encoding="utf-8"?>
<a:theme xmlns:a="http://schemas.openxmlformats.org/drawingml/2006/main" name="tr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u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6501</TotalTime>
  <Words>525</Words>
  <Application>Microsoft Office PowerPoint</Application>
  <PresentationFormat>Custom</PresentationFormat>
  <Paragraphs>129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Calibri-Bold</vt:lpstr>
      <vt:lpstr>Cambria Math</vt:lpstr>
      <vt:lpstr>Courier New</vt:lpstr>
      <vt:lpstr>Myriad Pro</vt:lpstr>
      <vt:lpstr>Times New Roman</vt:lpstr>
      <vt:lpstr>train</vt:lpstr>
      <vt:lpstr>barge</vt:lpstr>
      <vt:lpstr>plane</vt:lpstr>
      <vt:lpstr>truck</vt:lpstr>
      <vt:lpstr>PowerPoint Presentation</vt:lpstr>
      <vt:lpstr>February 2016 - Alliance Workshop  </vt:lpstr>
      <vt:lpstr>Freight Development Project List</vt:lpstr>
      <vt:lpstr>SELECTED PROJECTS</vt:lpstr>
      <vt:lpstr>SELECTED PROJECTS</vt:lpstr>
      <vt:lpstr>SELECTED PROJECTS</vt:lpstr>
      <vt:lpstr>FUNDING OPPORTUNITIES</vt:lpstr>
      <vt:lpstr>REGION’S DIGITAL PRESENCE</vt:lpstr>
      <vt:lpstr>April 2016   </vt:lpstr>
      <vt:lpstr> Moving Forward  </vt:lpstr>
      <vt:lpstr> Moving Forward  </vt:lpstr>
      <vt:lpstr> TheFreightway.com </vt:lpstr>
      <vt:lpstr>PowerPoint Presentation</vt:lpstr>
      <vt:lpstr>  </vt:lpstr>
    </vt:vector>
  </TitlesOfParts>
  <Company>Werremeyer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Boudreau</dc:creator>
  <cp:lastModifiedBy>Lamie, Mary C.</cp:lastModifiedBy>
  <cp:revision>233</cp:revision>
  <cp:lastPrinted>2016-05-16T22:37:55Z</cp:lastPrinted>
  <dcterms:created xsi:type="dcterms:W3CDTF">2016-02-10T20:41:56Z</dcterms:created>
  <dcterms:modified xsi:type="dcterms:W3CDTF">2016-06-01T15:15:27Z</dcterms:modified>
</cp:coreProperties>
</file>