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6" r:id="rId2"/>
    <p:sldMasterId id="2147483669" r:id="rId3"/>
    <p:sldMasterId id="2147483672" r:id="rId4"/>
    <p:sldMasterId id="2147483679" r:id="rId5"/>
  </p:sldMasterIdLst>
  <p:notesMasterIdLst>
    <p:notesMasterId r:id="rId48"/>
  </p:notesMasterIdLst>
  <p:handoutMasterIdLst>
    <p:handoutMasterId r:id="rId49"/>
  </p:handoutMasterIdLst>
  <p:sldIdLst>
    <p:sldId id="257" r:id="rId6"/>
    <p:sldId id="262" r:id="rId7"/>
    <p:sldId id="323" r:id="rId8"/>
    <p:sldId id="350" r:id="rId9"/>
    <p:sldId id="353" r:id="rId10"/>
    <p:sldId id="317" r:id="rId11"/>
    <p:sldId id="316" r:id="rId12"/>
    <p:sldId id="259" r:id="rId13"/>
    <p:sldId id="260" r:id="rId14"/>
    <p:sldId id="318" r:id="rId15"/>
    <p:sldId id="352" r:id="rId16"/>
    <p:sldId id="300" r:id="rId17"/>
    <p:sldId id="299" r:id="rId18"/>
    <p:sldId id="263" r:id="rId19"/>
    <p:sldId id="265" r:id="rId20"/>
    <p:sldId id="270" r:id="rId21"/>
    <p:sldId id="271" r:id="rId22"/>
    <p:sldId id="272" r:id="rId23"/>
    <p:sldId id="319" r:id="rId24"/>
    <p:sldId id="325" r:id="rId25"/>
    <p:sldId id="326" r:id="rId26"/>
    <p:sldId id="327" r:id="rId27"/>
    <p:sldId id="328" r:id="rId28"/>
    <p:sldId id="329" r:id="rId29"/>
    <p:sldId id="330" r:id="rId30"/>
    <p:sldId id="331" r:id="rId31"/>
    <p:sldId id="332" r:id="rId32"/>
    <p:sldId id="334" r:id="rId33"/>
    <p:sldId id="335" r:id="rId34"/>
    <p:sldId id="340" r:id="rId35"/>
    <p:sldId id="320" r:id="rId36"/>
    <p:sldId id="351" r:id="rId37"/>
    <p:sldId id="341" r:id="rId38"/>
    <p:sldId id="342" r:id="rId39"/>
    <p:sldId id="343" r:id="rId40"/>
    <p:sldId id="344" r:id="rId41"/>
    <p:sldId id="345" r:id="rId42"/>
    <p:sldId id="349" r:id="rId43"/>
    <p:sldId id="347" r:id="rId44"/>
    <p:sldId id="348" r:id="rId45"/>
    <p:sldId id="322" r:id="rId46"/>
    <p:sldId id="354"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62" autoAdjust="0"/>
    <p:restoredTop sz="80116" autoAdjust="0"/>
  </p:normalViewPr>
  <p:slideViewPr>
    <p:cSldViewPr snapToGrid="0">
      <p:cViewPr varScale="1">
        <p:scale>
          <a:sx n="74" d="100"/>
          <a:sy n="74" d="100"/>
        </p:scale>
        <p:origin x="864" y="60"/>
      </p:cViewPr>
      <p:guideLst/>
    </p:cSldViewPr>
  </p:slideViewPr>
  <p:notesTextViewPr>
    <p:cViewPr>
      <p:scale>
        <a:sx n="1" d="1"/>
        <a:sy n="1" d="1"/>
      </p:scale>
      <p:origin x="0" y="0"/>
    </p:cViewPr>
  </p:notesTextViewPr>
  <p:sorterViewPr>
    <p:cViewPr>
      <p:scale>
        <a:sx n="100" d="100"/>
        <a:sy n="100" d="100"/>
      </p:scale>
      <p:origin x="0" y="-9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A4C992-B12C-4D3B-B8DC-D9BE0278AB2F}" type="datetimeFigureOut">
              <a:rPr lang="en-US" smtClean="0"/>
              <a:t>2/6/2018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D2A30B9-1E26-4993-AAAE-3E875B091462}" type="slidenum">
              <a:rPr lang="en-US" smtClean="0"/>
              <a:t>‹#›</a:t>
            </a:fld>
            <a:endParaRPr lang="en-US" dirty="0"/>
          </a:p>
        </p:txBody>
      </p:sp>
    </p:spTree>
    <p:extLst>
      <p:ext uri="{BB962C8B-B14F-4D97-AF65-F5344CB8AC3E}">
        <p14:creationId xmlns:p14="http://schemas.microsoft.com/office/powerpoint/2010/main" val="283445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A3F873-CFA6-44D9-917D-BE977D0B54CF}" type="datetimeFigureOut">
              <a:rPr lang="en-US" smtClean="0"/>
              <a:t>2/6/2018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8CB1F20-990E-4422-A038-13D5197745C2}" type="slidenum">
              <a:rPr lang="en-US" smtClean="0"/>
              <a:t>‹#›</a:t>
            </a:fld>
            <a:endParaRPr lang="en-US" dirty="0"/>
          </a:p>
        </p:txBody>
      </p:sp>
    </p:spTree>
    <p:extLst>
      <p:ext uri="{BB962C8B-B14F-4D97-AF65-F5344CB8AC3E}">
        <p14:creationId xmlns:p14="http://schemas.microsoft.com/office/powerpoint/2010/main" val="2491659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1</a:t>
            </a:fld>
            <a:endParaRPr lang="en-US" dirty="0"/>
          </a:p>
        </p:txBody>
      </p:sp>
    </p:spTree>
    <p:extLst>
      <p:ext uri="{BB962C8B-B14F-4D97-AF65-F5344CB8AC3E}">
        <p14:creationId xmlns:p14="http://schemas.microsoft.com/office/powerpoint/2010/main" val="187755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Mary Lamie</a:t>
            </a:r>
            <a:endParaRPr lang="en-US" dirty="0" smtClean="0"/>
          </a:p>
        </p:txBody>
      </p:sp>
      <p:sp>
        <p:nvSpPr>
          <p:cNvPr id="4" name="Slide Number Placeholder 3"/>
          <p:cNvSpPr>
            <a:spLocks noGrp="1"/>
          </p:cNvSpPr>
          <p:nvPr>
            <p:ph type="sldNum" sz="quarter" idx="10"/>
          </p:nvPr>
        </p:nvSpPr>
        <p:spPr/>
        <p:txBody>
          <a:bodyPr/>
          <a:lstStyle/>
          <a:p>
            <a:fld id="{78604E87-B32B-4DEE-A0B7-3E6FF5F8643B}" type="slidenum">
              <a:rPr lang="en-US" smtClean="0"/>
              <a:t>10</a:t>
            </a:fld>
            <a:endParaRPr lang="en-US" dirty="0"/>
          </a:p>
        </p:txBody>
      </p:sp>
    </p:spTree>
    <p:extLst>
      <p:ext uri="{BB962C8B-B14F-4D97-AF65-F5344CB8AC3E}">
        <p14:creationId xmlns:p14="http://schemas.microsoft.com/office/powerpoint/2010/main" val="879624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11</a:t>
            </a:fld>
            <a:endParaRPr lang="en-US" dirty="0"/>
          </a:p>
        </p:txBody>
      </p:sp>
    </p:spTree>
    <p:extLst>
      <p:ext uri="{BB962C8B-B14F-4D97-AF65-F5344CB8AC3E}">
        <p14:creationId xmlns:p14="http://schemas.microsoft.com/office/powerpoint/2010/main" val="2970739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12</a:t>
            </a:fld>
            <a:endParaRPr lang="en-US" dirty="0"/>
          </a:p>
        </p:txBody>
      </p:sp>
    </p:spTree>
    <p:extLst>
      <p:ext uri="{BB962C8B-B14F-4D97-AF65-F5344CB8AC3E}">
        <p14:creationId xmlns:p14="http://schemas.microsoft.com/office/powerpoint/2010/main" val="123223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MoDOT</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13</a:t>
            </a:fld>
            <a:endParaRPr lang="en-US" dirty="0"/>
          </a:p>
        </p:txBody>
      </p:sp>
    </p:spTree>
    <p:extLst>
      <p:ext uri="{BB962C8B-B14F-4D97-AF65-F5344CB8AC3E}">
        <p14:creationId xmlns:p14="http://schemas.microsoft.com/office/powerpoint/2010/main" val="2031532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 District </a:t>
            </a:r>
            <a:endParaRPr lang="en-US" dirty="0"/>
          </a:p>
        </p:txBody>
      </p:sp>
      <p:sp>
        <p:nvSpPr>
          <p:cNvPr id="4" name="Slide Number Placeholder 3"/>
          <p:cNvSpPr>
            <a:spLocks noGrp="1"/>
          </p:cNvSpPr>
          <p:nvPr>
            <p:ph type="sldNum" sz="quarter" idx="10"/>
          </p:nvPr>
        </p:nvSpPr>
        <p:spPr/>
        <p:txBody>
          <a:bodyPr/>
          <a:lstStyle/>
          <a:p>
            <a:fld id="{04CF1A1C-D6BB-4ABF-A661-01BF1247E07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8205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15</a:t>
            </a:fld>
            <a:endParaRPr lang="en-US" dirty="0"/>
          </a:p>
        </p:txBody>
      </p:sp>
    </p:spTree>
    <p:extLst>
      <p:ext uri="{BB962C8B-B14F-4D97-AF65-F5344CB8AC3E}">
        <p14:creationId xmlns:p14="http://schemas.microsoft.com/office/powerpoint/2010/main" val="1551948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There are 3 problems with the PSB:</a:t>
            </a:r>
          </a:p>
          <a:p>
            <a:r>
              <a:rPr lang="en-US" dirty="0" smtClean="0"/>
              <a:t>1) Traffic Congestion, </a:t>
            </a:r>
          </a:p>
          <a:p>
            <a:r>
              <a:rPr lang="en-US" dirty="0" smtClean="0"/>
              <a:t>2) Traffic Safety,  </a:t>
            </a:r>
          </a:p>
          <a:p>
            <a:r>
              <a:rPr lang="en-US" dirty="0" smtClean="0"/>
              <a:t>3) Bridge Ramp Condition. </a:t>
            </a:r>
          </a:p>
          <a:p>
            <a:r>
              <a:rPr lang="en-US" dirty="0" smtClean="0"/>
              <a:t>These problems have been an issue for a long time and they are the reason MoDOT and IDOT embarked on a study in 1991 to determine how to address the problems.</a:t>
            </a:r>
          </a:p>
          <a:p>
            <a:r>
              <a:rPr lang="en-US" dirty="0" smtClean="0"/>
              <a:t>3 Interstates cross PSB</a:t>
            </a:r>
          </a:p>
          <a:p>
            <a:r>
              <a:rPr lang="en-US" dirty="0" smtClean="0"/>
              <a:t>125,000 vehicles per day</a:t>
            </a:r>
          </a:p>
          <a:p>
            <a:r>
              <a:rPr lang="en-US" dirty="0" smtClean="0"/>
              <a:t>150,000 projected by 2030</a:t>
            </a:r>
          </a:p>
          <a:p>
            <a:r>
              <a:rPr lang="en-US" dirty="0" smtClean="0"/>
              <a:t>40 year old substandard design</a:t>
            </a:r>
          </a:p>
          <a:p>
            <a:r>
              <a:rPr lang="en-US" dirty="0" smtClean="0"/>
              <a:t>Severe congestion due to PSB choke pointThe PSB has an accident rate over 3 times higher than either Missouri or Illinois statewide average.  The proposed project is estimated to eliminate more than 165 crashes in the year 2020, including one fatality and 49 injury accidents.  These avoided traffic crashes are anticipated to yield more than $4.6 million in accident savings in the design year 2020.</a:t>
            </a:r>
          </a:p>
          <a:p>
            <a:r>
              <a:rPr lang="en-US" dirty="0" smtClean="0"/>
              <a:t>The PSB ramps are narrow, and require vehicles to travel 25 mph to remain safe. Often, tractor trailers and other vehicles roll off the ramps, causing further traffic congestion and backups. The Mississippi River Bridge will help some, but ultimately, improvements need to be made to the Poplar Street bridge to improve traffic flow, and safety.</a:t>
            </a:r>
          </a:p>
          <a:p>
            <a:r>
              <a:rPr lang="en-US" dirty="0" smtClean="0"/>
              <a:t>The 40 year old design is now substandard.  Too many decisions points are placed in too close proximity at both approaches to the bridge so that motorist do not have adequate distance to weave or merge and diverge out of the traffic flow.</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29916A-A049-4C37-9EDA-6DF525B4D6F2}"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357116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17</a:t>
            </a:fld>
            <a:endParaRPr lang="en-US" dirty="0"/>
          </a:p>
        </p:txBody>
      </p:sp>
    </p:spTree>
    <p:extLst>
      <p:ext uri="{BB962C8B-B14F-4D97-AF65-F5344CB8AC3E}">
        <p14:creationId xmlns:p14="http://schemas.microsoft.com/office/powerpoint/2010/main" val="51437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18</a:t>
            </a:fld>
            <a:endParaRPr lang="en-US" dirty="0"/>
          </a:p>
        </p:txBody>
      </p:sp>
    </p:spTree>
    <p:extLst>
      <p:ext uri="{BB962C8B-B14F-4D97-AF65-F5344CB8AC3E}">
        <p14:creationId xmlns:p14="http://schemas.microsoft.com/office/powerpoint/2010/main" val="785400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MoDOT</a:t>
            </a:r>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19</a:t>
            </a:fld>
            <a:endParaRPr lang="en-US" dirty="0"/>
          </a:p>
        </p:txBody>
      </p:sp>
    </p:spTree>
    <p:extLst>
      <p:ext uri="{BB962C8B-B14F-4D97-AF65-F5344CB8AC3E}">
        <p14:creationId xmlns:p14="http://schemas.microsoft.com/office/powerpoint/2010/main" val="267974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MoDOT</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2</a:t>
            </a:fld>
            <a:endParaRPr lang="en-US" dirty="0"/>
          </a:p>
        </p:txBody>
      </p:sp>
    </p:spTree>
    <p:extLst>
      <p:ext uri="{BB962C8B-B14F-4D97-AF65-F5344CB8AC3E}">
        <p14:creationId xmlns:p14="http://schemas.microsoft.com/office/powerpoint/2010/main" val="663171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8307A-1BF1-455E-A592-824C13E617A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7159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21</a:t>
            </a:fld>
            <a:endParaRPr lang="en-US" dirty="0"/>
          </a:p>
        </p:txBody>
      </p:sp>
    </p:spTree>
    <p:extLst>
      <p:ext uri="{BB962C8B-B14F-4D97-AF65-F5344CB8AC3E}">
        <p14:creationId xmlns:p14="http://schemas.microsoft.com/office/powerpoint/2010/main" val="192185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22</a:t>
            </a:fld>
            <a:endParaRPr lang="en-US" dirty="0"/>
          </a:p>
        </p:txBody>
      </p:sp>
    </p:spTree>
    <p:extLst>
      <p:ext uri="{BB962C8B-B14F-4D97-AF65-F5344CB8AC3E}">
        <p14:creationId xmlns:p14="http://schemas.microsoft.com/office/powerpoint/2010/main" val="3474177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23</a:t>
            </a:fld>
            <a:endParaRPr lang="en-US" dirty="0"/>
          </a:p>
        </p:txBody>
      </p:sp>
    </p:spTree>
    <p:extLst>
      <p:ext uri="{BB962C8B-B14F-4D97-AF65-F5344CB8AC3E}">
        <p14:creationId xmlns:p14="http://schemas.microsoft.com/office/powerpoint/2010/main" val="3173514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24</a:t>
            </a:fld>
            <a:endParaRPr lang="en-US" dirty="0"/>
          </a:p>
        </p:txBody>
      </p:sp>
    </p:spTree>
    <p:extLst>
      <p:ext uri="{BB962C8B-B14F-4D97-AF65-F5344CB8AC3E}">
        <p14:creationId xmlns:p14="http://schemas.microsoft.com/office/powerpoint/2010/main" val="3563411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25</a:t>
            </a:fld>
            <a:endParaRPr lang="en-US" dirty="0"/>
          </a:p>
        </p:txBody>
      </p:sp>
    </p:spTree>
    <p:extLst>
      <p:ext uri="{BB962C8B-B14F-4D97-AF65-F5344CB8AC3E}">
        <p14:creationId xmlns:p14="http://schemas.microsoft.com/office/powerpoint/2010/main" val="135412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26</a:t>
            </a:fld>
            <a:endParaRPr lang="en-US" dirty="0"/>
          </a:p>
        </p:txBody>
      </p:sp>
    </p:spTree>
    <p:extLst>
      <p:ext uri="{BB962C8B-B14F-4D97-AF65-F5344CB8AC3E}">
        <p14:creationId xmlns:p14="http://schemas.microsoft.com/office/powerpoint/2010/main" val="628361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27</a:t>
            </a:fld>
            <a:endParaRPr lang="en-US" dirty="0"/>
          </a:p>
        </p:txBody>
      </p:sp>
    </p:spTree>
    <p:extLst>
      <p:ext uri="{BB962C8B-B14F-4D97-AF65-F5344CB8AC3E}">
        <p14:creationId xmlns:p14="http://schemas.microsoft.com/office/powerpoint/2010/main" val="647295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E1BB-BB9F-4DB1-8CF3-089455FB3BC1}" type="slidenum">
              <a:rPr lang="en-US" smtClean="0"/>
              <a:t>28</a:t>
            </a:fld>
            <a:endParaRPr lang="en-US" dirty="0"/>
          </a:p>
        </p:txBody>
      </p:sp>
      <p:sp>
        <p:nvSpPr>
          <p:cNvPr id="5" name="Date Placeholder 4"/>
          <p:cNvSpPr>
            <a:spLocks noGrp="1"/>
          </p:cNvSpPr>
          <p:nvPr>
            <p:ph type="dt" idx="11"/>
          </p:nvPr>
        </p:nvSpPr>
        <p:spPr/>
        <p:txBody>
          <a:bodyPr/>
          <a:lstStyle/>
          <a:p>
            <a:fld id="{77E21BF6-051F-432C-9D68-DC86B1411E6F}" type="datetime1">
              <a:rPr lang="en-US" smtClean="0"/>
              <a:t>2/6/2018</a:t>
            </a:fld>
            <a:endParaRPr lang="en-US" dirty="0"/>
          </a:p>
        </p:txBody>
      </p:sp>
    </p:spTree>
    <p:extLst>
      <p:ext uri="{BB962C8B-B14F-4D97-AF65-F5344CB8AC3E}">
        <p14:creationId xmlns:p14="http://schemas.microsoft.com/office/powerpoint/2010/main" val="3581734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F3E1BB-BB9F-4DB1-8CF3-089455FB3BC1}" type="slidenum">
              <a:rPr lang="en-US" smtClean="0"/>
              <a:t>29</a:t>
            </a:fld>
            <a:endParaRPr lang="en-US" dirty="0"/>
          </a:p>
        </p:txBody>
      </p:sp>
      <p:sp>
        <p:nvSpPr>
          <p:cNvPr id="5" name="Date Placeholder 4"/>
          <p:cNvSpPr>
            <a:spLocks noGrp="1"/>
          </p:cNvSpPr>
          <p:nvPr>
            <p:ph type="dt" idx="11"/>
          </p:nvPr>
        </p:nvSpPr>
        <p:spPr/>
        <p:txBody>
          <a:bodyPr/>
          <a:lstStyle/>
          <a:p>
            <a:fld id="{BAD2E33C-78BC-496C-B586-6F65C20FC1BD}" type="datetime1">
              <a:rPr lang="en-US" smtClean="0"/>
              <a:t>2/6/2018</a:t>
            </a:fld>
            <a:endParaRPr lang="en-US" dirty="0"/>
          </a:p>
        </p:txBody>
      </p:sp>
    </p:spTree>
    <p:extLst>
      <p:ext uri="{BB962C8B-B14F-4D97-AF65-F5344CB8AC3E}">
        <p14:creationId xmlns:p14="http://schemas.microsoft.com/office/powerpoint/2010/main" val="222984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3</a:t>
            </a:fld>
            <a:endParaRPr lang="en-US" dirty="0"/>
          </a:p>
        </p:txBody>
      </p:sp>
    </p:spTree>
    <p:extLst>
      <p:ext uri="{BB962C8B-B14F-4D97-AF65-F5344CB8AC3E}">
        <p14:creationId xmlns:p14="http://schemas.microsoft.com/office/powerpoint/2010/main" val="88824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I-64/US</a:t>
            </a:r>
            <a:r>
              <a:rPr lang="en-US" baseline="0" dirty="0" smtClean="0"/>
              <a:t> 61, St. Charles County to End of the Reversible Lanes, St. Louis City </a:t>
            </a:r>
          </a:p>
          <a:p>
            <a:endParaRPr lang="en-US" baseline="0" dirty="0" smtClean="0"/>
          </a:p>
          <a:p>
            <a:r>
              <a:rPr lang="en-US" baseline="0" dirty="0" smtClean="0"/>
              <a:t>Total Length 40 miles</a:t>
            </a:r>
          </a:p>
          <a:p>
            <a:endParaRPr lang="en-US" baseline="0" dirty="0" smtClean="0"/>
          </a:p>
          <a:p>
            <a:r>
              <a:rPr lang="en-US" baseline="0" dirty="0" smtClean="0"/>
              <a:t>St. Charles County – 20 miles</a:t>
            </a:r>
          </a:p>
          <a:p>
            <a:r>
              <a:rPr lang="en-US" baseline="0" dirty="0" smtClean="0"/>
              <a:t>St. Louis County – 13 miles</a:t>
            </a:r>
          </a:p>
          <a:p>
            <a:r>
              <a:rPr lang="en-US" baseline="0" dirty="0" smtClean="0"/>
              <a:t>St. Louis City – 7 miles</a:t>
            </a:r>
            <a:endParaRPr lang="en-US" dirty="0" smtClean="0"/>
          </a:p>
          <a:p>
            <a:endParaRPr lang="en-US" dirty="0"/>
          </a:p>
        </p:txBody>
      </p:sp>
      <p:sp>
        <p:nvSpPr>
          <p:cNvPr id="4" name="Slide Number Placeholder 3"/>
          <p:cNvSpPr>
            <a:spLocks noGrp="1"/>
          </p:cNvSpPr>
          <p:nvPr>
            <p:ph type="sldNum" sz="quarter" idx="10"/>
          </p:nvPr>
        </p:nvSpPr>
        <p:spPr/>
        <p:txBody>
          <a:bodyPr/>
          <a:lstStyle/>
          <a:p>
            <a:fld id="{71F3E1BB-BB9F-4DB1-8CF3-089455FB3BC1}" type="slidenum">
              <a:rPr lang="en-US" smtClean="0"/>
              <a:t>30</a:t>
            </a:fld>
            <a:endParaRPr lang="en-US" dirty="0"/>
          </a:p>
        </p:txBody>
      </p:sp>
      <p:sp>
        <p:nvSpPr>
          <p:cNvPr id="5" name="Date Placeholder 4"/>
          <p:cNvSpPr>
            <a:spLocks noGrp="1"/>
          </p:cNvSpPr>
          <p:nvPr>
            <p:ph type="dt" idx="11"/>
          </p:nvPr>
        </p:nvSpPr>
        <p:spPr/>
        <p:txBody>
          <a:bodyPr/>
          <a:lstStyle/>
          <a:p>
            <a:fld id="{8178F691-65F3-4ABC-8D65-CBB4AE7D11FC}" type="datetime1">
              <a:rPr lang="en-US" smtClean="0"/>
              <a:t>2/6/2018</a:t>
            </a:fld>
            <a:endParaRPr lang="en-US" dirty="0"/>
          </a:p>
        </p:txBody>
      </p:sp>
    </p:spTree>
    <p:extLst>
      <p:ext uri="{BB962C8B-B14F-4D97-AF65-F5344CB8AC3E}">
        <p14:creationId xmlns:p14="http://schemas.microsoft.com/office/powerpoint/2010/main" val="3978722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 Frost/Tom</a:t>
            </a:r>
            <a:r>
              <a:rPr lang="en-US" baseline="0" dirty="0" smtClean="0"/>
              <a:t> Blair</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31</a:t>
            </a:fld>
            <a:endParaRPr lang="en-US" dirty="0"/>
          </a:p>
        </p:txBody>
      </p:sp>
    </p:spTree>
    <p:extLst>
      <p:ext uri="{BB962C8B-B14F-4D97-AF65-F5344CB8AC3E}">
        <p14:creationId xmlns:p14="http://schemas.microsoft.com/office/powerpoint/2010/main" val="1924353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MoDOT</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32</a:t>
            </a:fld>
            <a:endParaRPr lang="en-US" dirty="0"/>
          </a:p>
        </p:txBody>
      </p:sp>
    </p:spTree>
    <p:extLst>
      <p:ext uri="{BB962C8B-B14F-4D97-AF65-F5344CB8AC3E}">
        <p14:creationId xmlns:p14="http://schemas.microsoft.com/office/powerpoint/2010/main" val="629987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33</a:t>
            </a:fld>
            <a:endParaRPr lang="en-US" dirty="0"/>
          </a:p>
        </p:txBody>
      </p:sp>
    </p:spTree>
    <p:extLst>
      <p:ext uri="{BB962C8B-B14F-4D97-AF65-F5344CB8AC3E}">
        <p14:creationId xmlns:p14="http://schemas.microsoft.com/office/powerpoint/2010/main" val="4204453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34</a:t>
            </a:fld>
            <a:endParaRPr lang="en-US" dirty="0"/>
          </a:p>
        </p:txBody>
      </p:sp>
    </p:spTree>
    <p:extLst>
      <p:ext uri="{BB962C8B-B14F-4D97-AF65-F5344CB8AC3E}">
        <p14:creationId xmlns:p14="http://schemas.microsoft.com/office/powerpoint/2010/main" val="3429796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79">
              <a:defRPr/>
            </a:pPr>
            <a:r>
              <a:rPr lang="en-US" dirty="0" smtClean="0"/>
              <a:t>MoDOT</a:t>
            </a:r>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35</a:t>
            </a:fld>
            <a:endParaRPr lang="en-US" dirty="0"/>
          </a:p>
        </p:txBody>
      </p:sp>
    </p:spTree>
    <p:extLst>
      <p:ext uri="{BB962C8B-B14F-4D97-AF65-F5344CB8AC3E}">
        <p14:creationId xmlns:p14="http://schemas.microsoft.com/office/powerpoint/2010/main" val="1417074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36</a:t>
            </a:fld>
            <a:endParaRPr lang="en-US" dirty="0"/>
          </a:p>
        </p:txBody>
      </p:sp>
    </p:spTree>
    <p:extLst>
      <p:ext uri="{BB962C8B-B14F-4D97-AF65-F5344CB8AC3E}">
        <p14:creationId xmlns:p14="http://schemas.microsoft.com/office/powerpoint/2010/main" val="2334161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79">
              <a:defRPr/>
            </a:pPr>
            <a:r>
              <a:rPr lang="en-US" dirty="0" smtClean="0"/>
              <a:t>MoDOT/ CITY</a:t>
            </a:r>
            <a:r>
              <a:rPr lang="en-US" baseline="0" dirty="0" smtClean="0"/>
              <a:t> OR BOTH</a:t>
            </a:r>
            <a:endParaRPr lang="en-US" dirty="0" smtClean="0"/>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37</a:t>
            </a:fld>
            <a:endParaRPr lang="en-US" dirty="0"/>
          </a:p>
        </p:txBody>
      </p:sp>
    </p:spTree>
    <p:extLst>
      <p:ext uri="{BB962C8B-B14F-4D97-AF65-F5344CB8AC3E}">
        <p14:creationId xmlns:p14="http://schemas.microsoft.com/office/powerpoint/2010/main" val="2792457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79">
              <a:defRPr/>
            </a:pPr>
            <a:r>
              <a:rPr lang="en-US" dirty="0" smtClean="0"/>
              <a:t>MoDOT/ CITY</a:t>
            </a:r>
            <a:r>
              <a:rPr lang="en-US" baseline="0" dirty="0" smtClean="0"/>
              <a:t> OR BOTH</a:t>
            </a:r>
          </a:p>
          <a:p>
            <a:pPr defTabSz="924879">
              <a:defRPr/>
            </a:pPr>
            <a:endParaRPr lang="en-US" baseline="0" dirty="0" smtClean="0"/>
          </a:p>
          <a:p>
            <a:pPr marL="0" marR="0" lvl="0" indent="0" algn="l" defTabSz="92487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will be considering a road diet and possible raised medians on these segments to improve safety and reduce the high rates of speed and eliminating the two way left turn lane. </a:t>
            </a:r>
          </a:p>
          <a:p>
            <a:pPr defTabSz="924879">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38</a:t>
            </a:fld>
            <a:endParaRPr lang="en-US" dirty="0"/>
          </a:p>
        </p:txBody>
      </p:sp>
    </p:spTree>
    <p:extLst>
      <p:ext uri="{BB962C8B-B14F-4D97-AF65-F5344CB8AC3E}">
        <p14:creationId xmlns:p14="http://schemas.microsoft.com/office/powerpoint/2010/main" val="399124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79">
              <a:defRPr/>
            </a:pPr>
            <a:r>
              <a:rPr lang="en-US" dirty="0" smtClean="0"/>
              <a:t>MoDOT/ CITY</a:t>
            </a:r>
            <a:r>
              <a:rPr lang="en-US" baseline="0" dirty="0" smtClean="0"/>
              <a:t> OR BOTH</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will be considering a road diet and possible raised medians on these segments to improve safety and reduce the high rates of speed and eliminating the two way left turn lane. </a:t>
            </a:r>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39</a:t>
            </a:fld>
            <a:endParaRPr lang="en-US" dirty="0"/>
          </a:p>
        </p:txBody>
      </p:sp>
    </p:spTree>
    <p:extLst>
      <p:ext uri="{BB962C8B-B14F-4D97-AF65-F5344CB8AC3E}">
        <p14:creationId xmlns:p14="http://schemas.microsoft.com/office/powerpoint/2010/main" val="990686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4</a:t>
            </a:fld>
            <a:endParaRPr lang="en-US" dirty="0"/>
          </a:p>
        </p:txBody>
      </p:sp>
    </p:spTree>
    <p:extLst>
      <p:ext uri="{BB962C8B-B14F-4D97-AF65-F5344CB8AC3E}">
        <p14:creationId xmlns:p14="http://schemas.microsoft.com/office/powerpoint/2010/main" val="3400894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79">
              <a:defRPr/>
            </a:pPr>
            <a:r>
              <a:rPr lang="en-US" dirty="0" smtClean="0"/>
              <a:t>MoDOT/ CITY</a:t>
            </a:r>
            <a:r>
              <a:rPr lang="en-US" baseline="0" dirty="0" smtClean="0"/>
              <a:t> OR BOTH</a:t>
            </a:r>
            <a:endParaRPr lang="en-US" dirty="0" smtClean="0"/>
          </a:p>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40</a:t>
            </a:fld>
            <a:endParaRPr lang="en-US" dirty="0"/>
          </a:p>
        </p:txBody>
      </p:sp>
    </p:spTree>
    <p:extLst>
      <p:ext uri="{BB962C8B-B14F-4D97-AF65-F5344CB8AC3E}">
        <p14:creationId xmlns:p14="http://schemas.microsoft.com/office/powerpoint/2010/main" val="2562162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41</a:t>
            </a:fld>
            <a:endParaRPr lang="en-US" dirty="0"/>
          </a:p>
        </p:txBody>
      </p:sp>
    </p:spTree>
    <p:extLst>
      <p:ext uri="{BB962C8B-B14F-4D97-AF65-F5344CB8AC3E}">
        <p14:creationId xmlns:p14="http://schemas.microsoft.com/office/powerpoint/2010/main" val="1128863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42</a:t>
            </a:fld>
            <a:endParaRPr lang="en-US" dirty="0"/>
          </a:p>
        </p:txBody>
      </p:sp>
    </p:spTree>
    <p:extLst>
      <p:ext uri="{BB962C8B-B14F-4D97-AF65-F5344CB8AC3E}">
        <p14:creationId xmlns:p14="http://schemas.microsoft.com/office/powerpoint/2010/main" val="3533165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CB1F20-990E-4422-A038-13D5197745C2}" type="slidenum">
              <a:rPr lang="en-US" smtClean="0"/>
              <a:t>5</a:t>
            </a:fld>
            <a:endParaRPr lang="en-US" dirty="0"/>
          </a:p>
        </p:txBody>
      </p:sp>
    </p:spTree>
    <p:extLst>
      <p:ext uri="{BB962C8B-B14F-4D97-AF65-F5344CB8AC3E}">
        <p14:creationId xmlns:p14="http://schemas.microsoft.com/office/powerpoint/2010/main" val="2011573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mn-lt"/>
                <a:ea typeface="+mn-ea"/>
                <a:cs typeface="+mn-cs"/>
              </a:rPr>
              <a:t>Mary Lamie</a:t>
            </a:r>
          </a:p>
          <a:p>
            <a:endParaRPr lang="en-US" sz="1200" b="0" i="0" u="none" strike="noStrike" kern="1200" baseline="0" dirty="0" smtClean="0">
              <a:solidFill>
                <a:schemeClr val="tx1"/>
              </a:solidFill>
              <a:latin typeface="+mn-lt"/>
              <a:ea typeface="+mn-ea"/>
              <a:cs typeface="+mn-cs"/>
            </a:endParaRPr>
          </a:p>
          <a:p>
            <a:r>
              <a:rPr lang="en-US" sz="1200" b="1" dirty="0" smtClean="0">
                <a:solidFill>
                  <a:srgbClr val="C94B21"/>
                </a:solidFill>
              </a:rPr>
              <a:t>Improving the Multimodal</a:t>
            </a:r>
          </a:p>
          <a:p>
            <a:r>
              <a:rPr lang="en-US" sz="1200" b="1" dirty="0" smtClean="0">
                <a:solidFill>
                  <a:srgbClr val="C94B21"/>
                </a:solidFill>
              </a:rPr>
              <a:t>Transportation Network </a:t>
            </a:r>
          </a:p>
          <a:p>
            <a:endParaRPr lang="en-US" dirty="0" smtClean="0"/>
          </a:p>
        </p:txBody>
      </p:sp>
      <p:sp>
        <p:nvSpPr>
          <p:cNvPr id="4" name="Slide Number Placeholder 3"/>
          <p:cNvSpPr>
            <a:spLocks noGrp="1"/>
          </p:cNvSpPr>
          <p:nvPr>
            <p:ph type="sldNum" sz="quarter" idx="10"/>
          </p:nvPr>
        </p:nvSpPr>
        <p:spPr/>
        <p:txBody>
          <a:bodyPr/>
          <a:lstStyle/>
          <a:p>
            <a:fld id="{78604E87-B32B-4DEE-A0B7-3E6FF5F8643B}" type="slidenum">
              <a:rPr lang="en-US" smtClean="0"/>
              <a:t>6</a:t>
            </a:fld>
            <a:endParaRPr lang="en-US" dirty="0"/>
          </a:p>
        </p:txBody>
      </p:sp>
    </p:spTree>
    <p:extLst>
      <p:ext uri="{BB962C8B-B14F-4D97-AF65-F5344CB8AC3E}">
        <p14:creationId xmlns:p14="http://schemas.microsoft.com/office/powerpoint/2010/main" val="60404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200" dirty="0" smtClean="0"/>
              <a:t>Congressional Delegation meetings – Mike McCarthy</a:t>
            </a:r>
          </a:p>
          <a:p>
            <a:pPr marL="342900" indent="-342900">
              <a:buFont typeface="Arial" panose="020B0604020202020204" pitchFamily="34" charset="0"/>
              <a:buChar char="•"/>
            </a:pPr>
            <a:r>
              <a:rPr lang="en-US" sz="1200" dirty="0" smtClean="0"/>
              <a:t>E-W</a:t>
            </a:r>
            <a:r>
              <a:rPr lang="en-US" sz="1200" baseline="0" dirty="0" smtClean="0"/>
              <a:t> Gateway, USDOT, IL Freight and MO – Lamie</a:t>
            </a:r>
          </a:p>
          <a:p>
            <a:pPr marL="342900" indent="-342900">
              <a:buFont typeface="Arial" panose="020B0604020202020204" pitchFamily="34" charset="0"/>
              <a:buChar char="•"/>
            </a:pPr>
            <a:r>
              <a:rPr lang="en-US" sz="1200" baseline="0" dirty="0" smtClean="0"/>
              <a:t>Media Coverage – Ted Zimmerman</a:t>
            </a:r>
            <a:endParaRPr lang="en-US" sz="1200" dirty="0" smtClean="0"/>
          </a:p>
        </p:txBody>
      </p:sp>
      <p:sp>
        <p:nvSpPr>
          <p:cNvPr id="4" name="Slide Number Placeholder 3"/>
          <p:cNvSpPr>
            <a:spLocks noGrp="1"/>
          </p:cNvSpPr>
          <p:nvPr>
            <p:ph type="sldNum" sz="quarter" idx="10"/>
          </p:nvPr>
        </p:nvSpPr>
        <p:spPr/>
        <p:txBody>
          <a:bodyPr/>
          <a:lstStyle/>
          <a:p>
            <a:fld id="{78604E87-B32B-4DEE-A0B7-3E6FF5F8643B}" type="slidenum">
              <a:rPr lang="en-US" smtClean="0"/>
              <a:t>7</a:t>
            </a:fld>
            <a:endParaRPr lang="en-US" dirty="0"/>
          </a:p>
        </p:txBody>
      </p:sp>
    </p:spTree>
    <p:extLst>
      <p:ext uri="{BB962C8B-B14F-4D97-AF65-F5344CB8AC3E}">
        <p14:creationId xmlns:p14="http://schemas.microsoft.com/office/powerpoint/2010/main" val="18969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MCL</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8</a:t>
            </a:fld>
            <a:endParaRPr lang="en-US" dirty="0"/>
          </a:p>
        </p:txBody>
      </p:sp>
    </p:spTree>
    <p:extLst>
      <p:ext uri="{BB962C8B-B14F-4D97-AF65-F5344CB8AC3E}">
        <p14:creationId xmlns:p14="http://schemas.microsoft.com/office/powerpoint/2010/main" val="64901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MCL</a:t>
            </a:r>
            <a:endParaRPr lang="en-US" dirty="0"/>
          </a:p>
        </p:txBody>
      </p:sp>
      <p:sp>
        <p:nvSpPr>
          <p:cNvPr id="4" name="Slide Number Placeholder 3"/>
          <p:cNvSpPr>
            <a:spLocks noGrp="1"/>
          </p:cNvSpPr>
          <p:nvPr>
            <p:ph type="sldNum" sz="quarter" idx="10"/>
          </p:nvPr>
        </p:nvSpPr>
        <p:spPr/>
        <p:txBody>
          <a:bodyPr/>
          <a:lstStyle/>
          <a:p>
            <a:fld id="{68CB1F20-990E-4422-A038-13D5197745C2}" type="slidenum">
              <a:rPr lang="en-US" smtClean="0"/>
              <a:t>9</a:t>
            </a:fld>
            <a:endParaRPr lang="en-US" dirty="0"/>
          </a:p>
        </p:txBody>
      </p:sp>
    </p:spTree>
    <p:extLst>
      <p:ext uri="{BB962C8B-B14F-4D97-AF65-F5344CB8AC3E}">
        <p14:creationId xmlns:p14="http://schemas.microsoft.com/office/powerpoint/2010/main" val="325935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848631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6AA498-EB57-4314-B589-A0C7B00A1CC3}" type="datetimeFigureOut">
              <a:rPr lang="en-US" smtClean="0"/>
              <a:t>2/6/2018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164931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40000" y="3352800"/>
            <a:ext cx="8432800" cy="1674376"/>
          </a:xfrm>
        </p:spPr>
        <p:txBody>
          <a:bodyPr anchor="b">
            <a:normAutofit/>
          </a:bodyPr>
          <a:lstStyle>
            <a:lvl1pPr algn="r">
              <a:defRPr sz="4800"/>
            </a:lvl1pPr>
          </a:lstStyle>
          <a:p>
            <a:r>
              <a:rPr lang="en-US" dirty="0" smtClean="0"/>
              <a:t>Title Only: Arial 48 </a:t>
            </a:r>
            <a:r>
              <a:rPr lang="en-US" dirty="0" err="1" smtClean="0"/>
              <a:t>pt</a:t>
            </a:r>
            <a:endParaRPr lang="en-US" dirty="0"/>
          </a:p>
        </p:txBody>
      </p:sp>
      <p:sp>
        <p:nvSpPr>
          <p:cNvPr id="6" name="Right Arrow 5"/>
          <p:cNvSpPr/>
          <p:nvPr userDrawn="1"/>
        </p:nvSpPr>
        <p:spPr>
          <a:xfrm>
            <a:off x="3945" y="5410200"/>
            <a:ext cx="10637424"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39354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88463" y="2438400"/>
            <a:ext cx="6902548" cy="621792"/>
          </a:xfrm>
          <a:prstGeom prst="rect">
            <a:avLst/>
          </a:prstGeom>
        </p:spPr>
        <p:txBody>
          <a:bodyPr anchor="b">
            <a:noAutofit/>
          </a:bodyPr>
          <a:lstStyle>
            <a:lvl1pPr marL="0" indent="0">
              <a:buNone/>
              <a:defRPr sz="2000" b="1" baseline="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Second Title: Arial 20 </a:t>
            </a:r>
            <a:r>
              <a:rPr lang="en-US" dirty="0" err="1" smtClean="0"/>
              <a:t>pt</a:t>
            </a:r>
            <a:r>
              <a:rPr lang="en-US" dirty="0" smtClean="0"/>
              <a:t> BOLD</a:t>
            </a:r>
          </a:p>
        </p:txBody>
      </p:sp>
      <p:sp>
        <p:nvSpPr>
          <p:cNvPr id="10" name="Title 9"/>
          <p:cNvSpPr>
            <a:spLocks noGrp="1"/>
          </p:cNvSpPr>
          <p:nvPr>
            <p:ph type="title" hasCustomPrompt="1"/>
          </p:nvPr>
        </p:nvSpPr>
        <p:spPr>
          <a:xfrm>
            <a:off x="1219200" y="990601"/>
            <a:ext cx="9753600" cy="1154097"/>
          </a:xfrm>
        </p:spPr>
        <p:txBody>
          <a:bodyPr/>
          <a:lstStyle/>
          <a:p>
            <a:r>
              <a:rPr lang="en-US" dirty="0" smtClean="0"/>
              <a:t>Title Font: Arial 40 </a:t>
            </a:r>
            <a:r>
              <a:rPr lang="en-US" dirty="0" err="1" smtClean="0"/>
              <a:t>pt</a:t>
            </a:r>
            <a:endParaRPr lang="en-US" dirty="0"/>
          </a:p>
        </p:txBody>
      </p:sp>
      <p:sp>
        <p:nvSpPr>
          <p:cNvPr id="11" name="Content Placeholder 10"/>
          <p:cNvSpPr>
            <a:spLocks noGrp="1"/>
          </p:cNvSpPr>
          <p:nvPr>
            <p:ph sz="quarter" idx="13" hasCustomPrompt="1"/>
          </p:nvPr>
        </p:nvSpPr>
        <p:spPr>
          <a:xfrm>
            <a:off x="1422400" y="3124200"/>
            <a:ext cx="7315200" cy="2953512"/>
          </a:xfrm>
          <a:prstGeom prst="rect">
            <a:avLst/>
          </a:prstGeom>
        </p:spPr>
        <p:txBody>
          <a:bodyPr/>
          <a:lstStyle>
            <a:lvl1pPr>
              <a:defRPr/>
            </a:lvl1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8"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3495734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80D3ACD-D45D-4657-A457-F64DBE17ABA9}" type="datetimeFigureOut">
              <a:rPr lang="en-US" smtClean="0">
                <a:solidFill>
                  <a:srgbClr val="000000"/>
                </a:solidFill>
              </a:rPr>
              <a:pPr/>
              <a:t>2/6/2018</a:t>
            </a:fld>
            <a:endParaRPr lang="en-US" dirty="0">
              <a:solidFill>
                <a:srgbClr val="000000"/>
              </a:solidFill>
            </a:endParaRPr>
          </a:p>
        </p:txBody>
      </p:sp>
      <p:sp>
        <p:nvSpPr>
          <p:cNvPr id="6" name="Footer Placeholder 5"/>
          <p:cNvSpPr>
            <a:spLocks noGrp="1"/>
          </p:cNvSpPr>
          <p:nvPr>
            <p:ph type="ftr" sz="quarter" idx="11"/>
          </p:nvPr>
        </p:nvSpPr>
        <p:spPr>
          <a:xfrm>
            <a:off x="1219200" y="6356351"/>
            <a:ext cx="1320800" cy="365125"/>
          </a:xfrm>
          <a:prstGeom prst="rect">
            <a:avLst/>
          </a:prstGeom>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a:xfrm>
            <a:off x="9550399" y="6356351"/>
            <a:ext cx="1403943" cy="365125"/>
          </a:xfrm>
          <a:prstGeom prst="rect">
            <a:avLst/>
          </a:prstGeom>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81702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760" y="274638"/>
            <a:ext cx="10972482" cy="1143000"/>
          </a:xfrm>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7792123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676400"/>
            <a:ext cx="9753600" cy="1066800"/>
          </a:xfrm>
        </p:spPr>
        <p:txBody>
          <a:bodyPr anchor="t"/>
          <a:lstStyle>
            <a:lvl1pPr algn="r">
              <a:defRPr/>
            </a:lvl1pPr>
          </a:lstStyle>
          <a:p>
            <a:r>
              <a:rPr lang="en-US" dirty="0" smtClean="0"/>
              <a:t>Title Font: Arial 40 </a:t>
            </a:r>
            <a:r>
              <a:rPr lang="en-US" dirty="0" err="1" smtClean="0"/>
              <a:t>pt</a:t>
            </a:r>
            <a:endParaRPr lang="en-US" dirty="0"/>
          </a:p>
        </p:txBody>
      </p:sp>
      <p:sp>
        <p:nvSpPr>
          <p:cNvPr id="5" name="Text Placeholder 3"/>
          <p:cNvSpPr>
            <a:spLocks noGrp="1"/>
          </p:cNvSpPr>
          <p:nvPr>
            <p:ph type="body" sz="half" idx="2" hasCustomPrompt="1"/>
          </p:nvPr>
        </p:nvSpPr>
        <p:spPr>
          <a:xfrm>
            <a:off x="7010400" y="3124200"/>
            <a:ext cx="3934581" cy="2667000"/>
          </a:xfrm>
        </p:spPr>
        <p:txBody>
          <a:bodyPr anchor="b">
            <a:normAutofit/>
          </a:bodyPr>
          <a:lstStyle>
            <a:lvl1pPr marL="0" indent="0" algn="r">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Subtitle: Arial 20 </a:t>
            </a:r>
            <a:r>
              <a:rPr lang="en-US" dirty="0" err="1" smtClean="0"/>
              <a:t>pt</a:t>
            </a:r>
            <a:endParaRPr lang="en-US" dirty="0" smtClean="0"/>
          </a:p>
        </p:txBody>
      </p:sp>
    </p:spTree>
    <p:extLst>
      <p:ext uri="{BB962C8B-B14F-4D97-AF65-F5344CB8AC3E}">
        <p14:creationId xmlns:p14="http://schemas.microsoft.com/office/powerpoint/2010/main" val="31517434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40000" y="3352800"/>
            <a:ext cx="8432800" cy="1674376"/>
          </a:xfrm>
        </p:spPr>
        <p:txBody>
          <a:bodyPr anchor="b">
            <a:normAutofit/>
          </a:bodyPr>
          <a:lstStyle>
            <a:lvl1pPr algn="r">
              <a:defRPr sz="4800"/>
            </a:lvl1pPr>
          </a:lstStyle>
          <a:p>
            <a:r>
              <a:rPr lang="en-US" dirty="0" smtClean="0"/>
              <a:t>Title Only: Arial 48 </a:t>
            </a:r>
            <a:r>
              <a:rPr lang="en-US" dirty="0" err="1" smtClean="0"/>
              <a:t>pt</a:t>
            </a:r>
            <a:endParaRPr lang="en-US" dirty="0"/>
          </a:p>
        </p:txBody>
      </p:sp>
      <p:sp>
        <p:nvSpPr>
          <p:cNvPr id="6" name="Right Arrow 5"/>
          <p:cNvSpPr/>
          <p:nvPr userDrawn="1"/>
        </p:nvSpPr>
        <p:spPr>
          <a:xfrm>
            <a:off x="3945" y="5410200"/>
            <a:ext cx="10637424"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234363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Title Font: Arial 40 </a:t>
            </a:r>
            <a:r>
              <a:rPr lang="en-US" dirty="0" err="1" smtClean="0"/>
              <a:t>pt</a:t>
            </a:r>
            <a:endParaRPr lang="en-US" dirty="0"/>
          </a:p>
        </p:txBody>
      </p:sp>
      <p:sp>
        <p:nvSpPr>
          <p:cNvPr id="3" name="Content Placeholder 2"/>
          <p:cNvSpPr>
            <a:spLocks noGrp="1"/>
          </p:cNvSpPr>
          <p:nvPr>
            <p:ph idx="1" hasCustomPrompt="1"/>
          </p:nvPr>
        </p:nvSpPr>
        <p:spPr/>
        <p:txBody>
          <a:bodyPr/>
          <a:lstStyle>
            <a:lvl1pPr>
              <a:defRPr/>
            </a:lvl1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7"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475601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5017572"/>
            <a:ext cx="9753600" cy="1293592"/>
          </a:xfrm>
        </p:spPr>
        <p:txBody>
          <a:bodyPr anchor="t"/>
          <a:lstStyle>
            <a:lvl1pPr algn="l">
              <a:defRPr sz="4000" b="0" cap="none"/>
            </a:lvl1pPr>
          </a:lstStyle>
          <a:p>
            <a:r>
              <a:rPr lang="en-US" dirty="0" smtClean="0"/>
              <a:t>Title Font: Arial 40 </a:t>
            </a:r>
            <a:r>
              <a:rPr lang="en-US" dirty="0" err="1" smtClean="0"/>
              <a:t>pt</a:t>
            </a:r>
            <a:endParaRPr lang="en-US" dirty="0"/>
          </a:p>
        </p:txBody>
      </p:sp>
      <p:sp>
        <p:nvSpPr>
          <p:cNvPr id="3" name="Text Placeholder 2"/>
          <p:cNvSpPr>
            <a:spLocks noGrp="1"/>
          </p:cNvSpPr>
          <p:nvPr>
            <p:ph type="body" idx="1" hasCustomPrompt="1"/>
          </p:nvPr>
        </p:nvSpPr>
        <p:spPr>
          <a:xfrm>
            <a:off x="7213600" y="2971801"/>
            <a:ext cx="3454400" cy="1991736"/>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Text Style Arial 20 </a:t>
            </a:r>
            <a:r>
              <a:rPr lang="en-US" dirty="0" err="1" smtClean="0"/>
              <a:t>pt</a:t>
            </a:r>
            <a:endParaRPr lang="en-US" dirty="0" smtClean="0"/>
          </a:p>
        </p:txBody>
      </p:sp>
      <p:sp>
        <p:nvSpPr>
          <p:cNvPr id="6" name="Content Placeholder 7"/>
          <p:cNvSpPr>
            <a:spLocks noGrp="1"/>
          </p:cNvSpPr>
          <p:nvPr>
            <p:ph sz="quarter" idx="13" hasCustomPrompt="1"/>
          </p:nvPr>
        </p:nvSpPr>
        <p:spPr>
          <a:xfrm>
            <a:off x="1219200" y="609600"/>
            <a:ext cx="5892800" cy="4355592"/>
          </a:xfrm>
        </p:spPr>
        <p:txBody>
          <a:bodyPr/>
          <a:lstStyle>
            <a:lvl1pPr>
              <a:defRPr/>
            </a:lvl1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8"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9808927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08000" y="1524001"/>
            <a:ext cx="9550400" cy="1154097"/>
          </a:xfrm>
        </p:spPr>
        <p:txBody>
          <a:bodyPr/>
          <a:lstStyle/>
          <a:p>
            <a:r>
              <a:rPr lang="en-US" dirty="0" smtClean="0"/>
              <a:t>Title Font: Arial 40 </a:t>
            </a:r>
            <a:r>
              <a:rPr lang="en-US" dirty="0" err="1" smtClean="0"/>
              <a:t>pt</a:t>
            </a:r>
            <a:endParaRPr lang="en-US" dirty="0"/>
          </a:p>
        </p:txBody>
      </p:sp>
      <p:sp>
        <p:nvSpPr>
          <p:cNvPr id="11" name="Content Placeholder 10"/>
          <p:cNvSpPr>
            <a:spLocks noGrp="1"/>
          </p:cNvSpPr>
          <p:nvPr>
            <p:ph sz="quarter" idx="14" hasCustomPrompt="1"/>
          </p:nvPr>
        </p:nvSpPr>
        <p:spPr>
          <a:xfrm>
            <a:off x="4039585" y="2743201"/>
            <a:ext cx="4754880" cy="3595687"/>
          </a:xfrm>
        </p:spPr>
        <p:txBody>
          <a:bodyPr/>
          <a:lstStyle>
            <a:lvl1pPr>
              <a:defRPr/>
            </a:lvl1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ight Arrow 6"/>
          <p:cNvSpPr/>
          <p:nvPr userDrawn="1"/>
        </p:nvSpPr>
        <p:spPr>
          <a:xfrm>
            <a:off x="3210440" y="5257800"/>
            <a:ext cx="2174360"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Rectangle 12"/>
          <p:cNvSpPr/>
          <p:nvPr userDrawn="1"/>
        </p:nvSpPr>
        <p:spPr>
          <a:xfrm>
            <a:off x="3210441" y="2895600"/>
            <a:ext cx="252028" cy="320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B665"/>
              </a:solidFill>
            </a:endParaRPr>
          </a:p>
        </p:txBody>
      </p:sp>
      <p:sp>
        <p:nvSpPr>
          <p:cNvPr id="14" name="Rectangle 13"/>
          <p:cNvSpPr/>
          <p:nvPr userDrawn="1"/>
        </p:nvSpPr>
        <p:spPr>
          <a:xfrm rot="16200000">
            <a:off x="1443197" y="1452402"/>
            <a:ext cx="576072" cy="34624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B665"/>
              </a:solidFill>
            </a:endParaRPr>
          </a:p>
        </p:txBody>
      </p:sp>
      <p:sp>
        <p:nvSpPr>
          <p:cNvPr id="15"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16"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583725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095082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488463" y="2438400"/>
            <a:ext cx="6902548" cy="621792"/>
          </a:xfrm>
        </p:spPr>
        <p:txBody>
          <a:bodyPr anchor="b">
            <a:noAutofit/>
          </a:bodyPr>
          <a:lstStyle>
            <a:lvl1pPr marL="0" indent="0">
              <a:buNone/>
              <a:defRPr sz="2000" b="1" baseline="0">
                <a:solidFill>
                  <a:schemeClr val="bg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Second Title: Arial 20 </a:t>
            </a:r>
            <a:r>
              <a:rPr lang="en-US" dirty="0" err="1" smtClean="0"/>
              <a:t>pt</a:t>
            </a:r>
            <a:r>
              <a:rPr lang="en-US" dirty="0" smtClean="0"/>
              <a:t> BOLD</a:t>
            </a:r>
          </a:p>
        </p:txBody>
      </p:sp>
      <p:sp>
        <p:nvSpPr>
          <p:cNvPr id="10" name="Title 9"/>
          <p:cNvSpPr>
            <a:spLocks noGrp="1"/>
          </p:cNvSpPr>
          <p:nvPr>
            <p:ph type="title" hasCustomPrompt="1"/>
          </p:nvPr>
        </p:nvSpPr>
        <p:spPr>
          <a:xfrm>
            <a:off x="1219200" y="990601"/>
            <a:ext cx="9753600" cy="1154097"/>
          </a:xfrm>
        </p:spPr>
        <p:txBody>
          <a:bodyPr/>
          <a:lstStyle/>
          <a:p>
            <a:r>
              <a:rPr lang="en-US" dirty="0" smtClean="0"/>
              <a:t>Title Font: Arial 40 </a:t>
            </a:r>
            <a:r>
              <a:rPr lang="en-US" dirty="0" err="1" smtClean="0"/>
              <a:t>pt</a:t>
            </a:r>
            <a:endParaRPr lang="en-US" dirty="0"/>
          </a:p>
        </p:txBody>
      </p:sp>
      <p:sp>
        <p:nvSpPr>
          <p:cNvPr id="11" name="Content Placeholder 10"/>
          <p:cNvSpPr>
            <a:spLocks noGrp="1"/>
          </p:cNvSpPr>
          <p:nvPr>
            <p:ph sz="quarter" idx="13" hasCustomPrompt="1"/>
          </p:nvPr>
        </p:nvSpPr>
        <p:spPr>
          <a:xfrm>
            <a:off x="1422400" y="3124200"/>
            <a:ext cx="7315200" cy="2953512"/>
          </a:xfrm>
        </p:spPr>
        <p:txBody>
          <a:bodyPr/>
          <a:lstStyle>
            <a:lvl1pPr>
              <a:defRPr/>
            </a:lvl1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8"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83245832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09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825363"/>
            <a:ext cx="3934581" cy="1070238"/>
          </a:xfrm>
        </p:spPr>
        <p:txBody>
          <a:bodyPr anchor="t">
            <a:normAutofit/>
          </a:bodyPr>
          <a:lstStyle>
            <a:lvl1pPr algn="r">
              <a:defRPr sz="2800" b="0"/>
            </a:lvl1pPr>
          </a:lstStyle>
          <a:p>
            <a:r>
              <a:rPr lang="en-US" dirty="0" smtClean="0"/>
              <a:t>Title Font: Arial 28 </a:t>
            </a:r>
            <a:r>
              <a:rPr lang="en-US" dirty="0" err="1" smtClean="0"/>
              <a:t>pt</a:t>
            </a:r>
            <a:endParaRPr lang="en-US" dirty="0"/>
          </a:p>
        </p:txBody>
      </p:sp>
      <p:sp>
        <p:nvSpPr>
          <p:cNvPr id="3" name="Content Placeholder 2"/>
          <p:cNvSpPr>
            <a:spLocks noGrp="1"/>
          </p:cNvSpPr>
          <p:nvPr>
            <p:ph idx="1" hasCustomPrompt="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smtClean="0"/>
              <a:t>Text Style Arial 20 </a:t>
            </a:r>
            <a:r>
              <a:rPr lang="en-US" dirty="0" err="1" smtClean="0"/>
              <a:t>pt</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1219200" y="3124200"/>
            <a:ext cx="3934581" cy="3200400"/>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Caption/subtext: Arial 14 </a:t>
            </a:r>
            <a:r>
              <a:rPr lang="en-US" dirty="0" err="1" smtClean="0"/>
              <a:t>pt</a:t>
            </a:r>
            <a:endParaRPr lang="en-US" dirty="0" smtClean="0"/>
          </a:p>
        </p:txBody>
      </p:sp>
      <p:sp>
        <p:nvSpPr>
          <p:cNvPr id="10" name="Right Arrow 9"/>
          <p:cNvSpPr/>
          <p:nvPr userDrawn="1"/>
        </p:nvSpPr>
        <p:spPr>
          <a:xfrm>
            <a:off x="0" y="5257800"/>
            <a:ext cx="1828800" cy="112336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13"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647419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1828800"/>
            <a:ext cx="3938016" cy="2176272"/>
          </a:xfrm>
        </p:spPr>
        <p:txBody>
          <a:bodyPr anchor="b">
            <a:normAutofit/>
          </a:bodyPr>
          <a:lstStyle>
            <a:lvl1pPr algn="l">
              <a:defRPr sz="2800" b="0"/>
            </a:lvl1pPr>
          </a:lstStyle>
          <a:p>
            <a:r>
              <a:rPr lang="en-US" dirty="0" smtClean="0"/>
              <a:t>Title Font: Arial 28 </a:t>
            </a:r>
            <a:r>
              <a:rPr lang="en-US" dirty="0" err="1" smtClean="0"/>
              <a:t>pt</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219200" y="4059936"/>
            <a:ext cx="3938016" cy="2249424"/>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Caption/subtext: Arial 14 </a:t>
            </a:r>
            <a:r>
              <a:rPr lang="en-US" dirty="0" err="1" smtClean="0"/>
              <a:t>pt</a:t>
            </a:r>
            <a:endParaRPr lang="en-US" dirty="0" smtClean="0"/>
          </a:p>
        </p:txBody>
      </p:sp>
      <p:sp>
        <p:nvSpPr>
          <p:cNvPr id="7"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10"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01654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80D3ACD-D45D-4657-A457-F64DBE17ABA9}" type="datetimeFigureOut">
              <a:rPr lang="en-US">
                <a:solidFill>
                  <a:srgbClr val="000000"/>
                </a:solidFill>
              </a:rPr>
              <a:pPr/>
              <a:t>2/6/2018</a:t>
            </a:fld>
            <a:endParaRPr lang="en-US" dirty="0">
              <a:solidFill>
                <a:srgbClr val="000000"/>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A21A5E62-586B-4D0C-B322-8AAADF11EA2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664645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E994191-38EB-4850-98EA-7F5B04A660F9}" type="datetimeFigureOut">
              <a:rPr lang="en-US">
                <a:solidFill>
                  <a:srgbClr val="000000"/>
                </a:solidFill>
              </a:rPr>
              <a:pPr/>
              <a:t>2/6/2018</a:t>
            </a:fld>
            <a:endParaRPr lang="en-US" dirty="0">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F0BA482B-CF0B-4243-B92C-598FF4DEEF31}"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771107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95665374-2437-48C1-BD0B-5178EBDB3389}" type="datetimeFigureOut">
              <a:rPr lang="en-US" altLang="en-US"/>
              <a:pPr>
                <a:defRPr/>
              </a:pPr>
              <a:t>2/6/2018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A9C7FB-F215-4F9E-BC93-C4ED5D01B307}" type="slidenum">
              <a:rPr lang="en-US" altLang="en-US"/>
              <a:pPr>
                <a:defRPr/>
              </a:pPr>
              <a:t>‹#›</a:t>
            </a:fld>
            <a:endParaRPr lang="en-US" altLang="en-US" dirty="0"/>
          </a:p>
        </p:txBody>
      </p:sp>
    </p:spTree>
    <p:extLst>
      <p:ext uri="{BB962C8B-B14F-4D97-AF65-F5344CB8AC3E}">
        <p14:creationId xmlns:p14="http://schemas.microsoft.com/office/powerpoint/2010/main" val="2108337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46AA498-EB57-4314-B589-A0C7B00A1CC3}" type="datetimeFigureOut">
              <a:rPr lang="en-US" smtClean="0"/>
              <a:t>2/6/2018</a:t>
            </a:fld>
            <a:endParaRPr lang="en-US" dirty="0"/>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327621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1513140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6AA498-EB57-4314-B589-A0C7B00A1CC3}" type="datetimeFigureOut">
              <a:rPr lang="en-US" smtClean="0"/>
              <a:t>2/6/2018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79FDCB-6509-4231-9A03-931D6DCE04D4}" type="slidenum">
              <a:rPr lang="en-US" smtClean="0"/>
              <a:t>‹#›</a:t>
            </a:fld>
            <a:endParaRPr lang="en-US" dirty="0"/>
          </a:p>
        </p:txBody>
      </p:sp>
    </p:spTree>
    <p:extLst>
      <p:ext uri="{BB962C8B-B14F-4D97-AF65-F5344CB8AC3E}">
        <p14:creationId xmlns:p14="http://schemas.microsoft.com/office/powerpoint/2010/main" val="40168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sz="3200" b="1" dirty="0">
              <a:solidFill>
                <a:schemeClr val="bg1"/>
              </a:solidFill>
              <a:latin typeface="Myriad Pro"/>
              <a:cs typeface="Myriad Pro"/>
            </a:endParaRPr>
          </a:p>
        </p:txBody>
      </p:sp>
    </p:spTree>
    <p:extLst>
      <p:ext uri="{BB962C8B-B14F-4D97-AF65-F5344CB8AC3E}">
        <p14:creationId xmlns:p14="http://schemas.microsoft.com/office/powerpoint/2010/main" val="37869915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186930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dirty="0" smtClean="0">
                <a:solidFill>
                  <a:schemeClr val="bg1"/>
                </a:solidFill>
                <a:latin typeface="Myriad Pro"/>
                <a:cs typeface="Myriad Pro"/>
              </a:rPr>
              <a:t>CLICK TO EDIT MASTER TITLE STYLE</a:t>
            </a:r>
            <a:endParaRPr lang="en-US" dirty="0"/>
          </a:p>
        </p:txBody>
      </p:sp>
    </p:spTree>
    <p:extLst>
      <p:ext uri="{BB962C8B-B14F-4D97-AF65-F5344CB8AC3E}">
        <p14:creationId xmlns:p14="http://schemas.microsoft.com/office/powerpoint/2010/main" val="215488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dirty="0"/>
          </a:p>
        </p:txBody>
      </p:sp>
    </p:spTree>
    <p:extLst>
      <p:ext uri="{BB962C8B-B14F-4D97-AF65-F5344CB8AC3E}">
        <p14:creationId xmlns:p14="http://schemas.microsoft.com/office/powerpoint/2010/main" val="63532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5.jpeg"/><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emf"/><Relationship Id="rId5" Type="http://schemas.openxmlformats.org/officeDocument/2006/relationships/slideLayout" Target="../slideLayouts/slideLayout12.xml"/><Relationship Id="rId10" Type="http://schemas.openxmlformats.org/officeDocument/2006/relationships/image" Target="../media/image2.emf"/><Relationship Id="rId4" Type="http://schemas.openxmlformats.org/officeDocument/2006/relationships/slideLayout" Target="../slideLayouts/slideLayout11.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7.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cxnSp>
        <p:nvCxnSpPr>
          <p:cNvPr id="14" name="Straight Connector 13"/>
          <p:cNvCxnSpPr/>
          <p:nvPr/>
        </p:nvCxnSpPr>
        <p:spPr>
          <a:xfrm>
            <a:off x="1" y="1436502"/>
            <a:ext cx="12192000" cy="0"/>
          </a:xfrm>
          <a:prstGeom prst="line">
            <a:avLst/>
          </a:prstGeom>
          <a:blipFill rotWithShape="1">
            <a:blip r:embed="rId7"/>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609" y="6126163"/>
            <a:ext cx="10997513" cy="0"/>
          </a:xfrm>
          <a:prstGeom prst="line">
            <a:avLst/>
          </a:prstGeom>
          <a:blipFill rotWithShape="1">
            <a:blip r:embed="rId7"/>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8"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6" name="Picture 15"/>
          <p:cNvPicPr>
            <a:picLocks noChangeAspect="1"/>
          </p:cNvPicPr>
          <p:nvPr/>
        </p:nvPicPr>
        <p:blipFill>
          <a:blip r:embed="rId9"/>
          <a:stretch>
            <a:fillRect/>
          </a:stretch>
        </p:blipFill>
        <p:spPr>
          <a:xfrm>
            <a:off x="2662109" y="6359208"/>
            <a:ext cx="1830096" cy="19147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1552365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cxnSp>
        <p:nvCxnSpPr>
          <p:cNvPr id="8" name="Straight Connector 7"/>
          <p:cNvCxnSpPr/>
          <p:nvPr/>
        </p:nvCxnSpPr>
        <p:spPr>
          <a:xfrm>
            <a:off x="1" y="1436502"/>
            <a:ext cx="12192000"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2109" y="6359208"/>
            <a:ext cx="1830096" cy="191472"/>
          </a:xfrm>
          <a:prstGeom prst="rect">
            <a:avLst/>
          </a:prstGeom>
        </p:spPr>
      </p:pic>
      <p:cxnSp>
        <p:nvCxnSpPr>
          <p:cNvPr id="15" name="Straight Connector 14"/>
          <p:cNvCxnSpPr/>
          <p:nvPr/>
        </p:nvCxnSpPr>
        <p:spPr>
          <a:xfrm>
            <a:off x="609609" y="6126163"/>
            <a:ext cx="10997513"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762213"/>
      </p:ext>
    </p:extLst>
  </p:cSld>
  <p:clrMap bg1="lt1" tx1="dk1" bg2="lt2" tx2="dk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cxnSp>
        <p:nvCxnSpPr>
          <p:cNvPr id="7" name="Straight Connector 6"/>
          <p:cNvCxnSpPr/>
          <p:nvPr/>
        </p:nvCxnSpPr>
        <p:spPr>
          <a:xfrm>
            <a:off x="1" y="1436502"/>
            <a:ext cx="12192000" cy="0"/>
          </a:xfrm>
          <a:prstGeom prst="line">
            <a:avLst/>
          </a:prstGeom>
          <a:blipFill rotWithShape="1">
            <a:blip r:embed="rId8"/>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1" name="Straight Connector 10"/>
          <p:cNvCxnSpPr/>
          <p:nvPr/>
        </p:nvCxnSpPr>
        <p:spPr>
          <a:xfrm>
            <a:off x="609609" y="6126163"/>
            <a:ext cx="10997513" cy="0"/>
          </a:xfrm>
          <a:prstGeom prst="line">
            <a:avLst/>
          </a:prstGeom>
          <a:blipFill rotWithShape="1">
            <a:blip r:embed="rId8"/>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10"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5" name="Picture 14"/>
          <p:cNvPicPr>
            <a:picLocks noChangeAspect="1"/>
          </p:cNvPicPr>
          <p:nvPr/>
        </p:nvPicPr>
        <p:blipFill>
          <a:blip r:embed="rId11"/>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14060371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5" r:id="rId4"/>
    <p:sldLayoutId id="2147483677" r:id="rId5"/>
    <p:sldLayoutId id="2147483678" r:id="rId6"/>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cxnSp>
        <p:nvCxnSpPr>
          <p:cNvPr id="7" name="Straight Connector 6"/>
          <p:cNvCxnSpPr/>
          <p:nvPr/>
        </p:nvCxnSpPr>
        <p:spPr>
          <a:xfrm>
            <a:off x="1" y="1436502"/>
            <a:ext cx="12192000"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9" name="Rectangle 8"/>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0" name="Straight Connector 9"/>
          <p:cNvCxnSpPr/>
          <p:nvPr/>
        </p:nvCxnSpPr>
        <p:spPr>
          <a:xfrm>
            <a:off x="609609" y="6126163"/>
            <a:ext cx="10997513"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dirty="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2216037495"/>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B665"/>
              </a:solidFill>
            </a:endParaRPr>
          </a:p>
        </p:txBody>
      </p:sp>
      <p:sp>
        <p:nvSpPr>
          <p:cNvPr id="11" name="Rectangle 10"/>
          <p:cNvSpPr/>
          <p:nvPr/>
        </p:nvSpPr>
        <p:spPr>
          <a:xfrm>
            <a:off x="11425892" y="573807"/>
            <a:ext cx="768096" cy="572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B665"/>
              </a:solidFill>
            </a:endParaRPr>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dirty="0" smtClean="0"/>
              <a:t>Title Font: Arial 40 </a:t>
            </a:r>
            <a:r>
              <a:rPr lang="en-US" dirty="0" err="1" smtClean="0"/>
              <a:t>pt</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US" dirty="0" smtClean="0"/>
              <a:t>Text Style Arial 20</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6" name="Picture 2" descr="C:\Users\seabal1\Desktop\MoDOT Blu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40800" y="470847"/>
            <a:ext cx="2001424" cy="7782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a:xfrm>
            <a:off x="1219200" y="6356351"/>
            <a:ext cx="132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5" name="Slide Number Placeholder 4"/>
          <p:cNvSpPr>
            <a:spLocks noGrp="1"/>
          </p:cNvSpPr>
          <p:nvPr>
            <p:ph type="sldNum" sz="quarter" idx="4"/>
          </p:nvPr>
        </p:nvSpPr>
        <p:spPr>
          <a:xfrm>
            <a:off x="9550399" y="6356351"/>
            <a:ext cx="14039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A2BB7-4870-4359-B9FF-E2CF2D80AA67}"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9255660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iming>
    <p:tnLst>
      <p:par>
        <p:cTn id="1" dur="indefinite" restart="never" nodeType="tmRoot"/>
      </p:par>
    </p:tnLst>
  </p:timing>
  <p:hf hdr="0" dt="0"/>
  <p:txStyles>
    <p:titleStyle>
      <a:lvl1pPr algn="l" defTabSz="914400" rtl="0" eaLnBrk="1" latinLnBrk="0" hangingPunct="1">
        <a:spcBef>
          <a:spcPct val="0"/>
        </a:spcBef>
        <a:buNone/>
        <a:defRPr sz="4000" kern="1200" baseline="0">
          <a:solidFill>
            <a:schemeClr val="accent1">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bg2"/>
        </a:buClr>
        <a:buFont typeface="Wingdings" charset="2"/>
        <a:buChar char="§"/>
        <a:defRPr sz="2000" kern="1200">
          <a:solidFill>
            <a:schemeClr val="accent3">
              <a:lumMod val="50000"/>
            </a:schemeClr>
          </a:solidFill>
          <a:latin typeface="+mn-lt"/>
          <a:ea typeface="+mn-ea"/>
          <a:cs typeface="+mn-cs"/>
        </a:defRPr>
      </a:lvl1pPr>
      <a:lvl2pPr marL="502920" indent="-182880" algn="l" defTabSz="914400" rtl="0" eaLnBrk="1" latinLnBrk="0" hangingPunct="1">
        <a:spcBef>
          <a:spcPct val="20000"/>
        </a:spcBef>
        <a:buClr>
          <a:schemeClr val="bg2"/>
        </a:buClr>
        <a:buFont typeface="Wingdings" charset="2"/>
        <a:buChar char="§"/>
        <a:defRPr sz="1800" kern="1200">
          <a:solidFill>
            <a:schemeClr val="accent3">
              <a:lumMod val="50000"/>
            </a:schemeClr>
          </a:solidFill>
          <a:latin typeface="+mn-lt"/>
          <a:ea typeface="+mn-ea"/>
          <a:cs typeface="+mn-cs"/>
        </a:defRPr>
      </a:lvl2pPr>
      <a:lvl3pPr marL="685800" indent="-182880" algn="l" defTabSz="914400" rtl="0" eaLnBrk="1" latinLnBrk="0" hangingPunct="1">
        <a:spcBef>
          <a:spcPct val="20000"/>
        </a:spcBef>
        <a:buClr>
          <a:schemeClr val="bg2"/>
        </a:buClr>
        <a:buFont typeface="Wingdings" charset="2"/>
        <a:buChar char="§"/>
        <a:defRPr sz="1600" kern="1200">
          <a:solidFill>
            <a:schemeClr val="accent3">
              <a:lumMod val="50000"/>
            </a:schemeClr>
          </a:solidFill>
          <a:latin typeface="+mn-lt"/>
          <a:ea typeface="+mn-ea"/>
          <a:cs typeface="+mn-cs"/>
        </a:defRPr>
      </a:lvl3pPr>
      <a:lvl4pPr marL="9144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4pPr>
      <a:lvl5pPr marL="11430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57.emf"/></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www.stlouis-mo.gov/government/departments/%20planning/documents/north-riverfront-commerce-corridor-land-use-plan11.cfm" TargetMode="External"/><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hyperlink" Target="https://www.stlouis-mo.gov/government/departments/sldc/NRCC.cf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3255" y="1653991"/>
            <a:ext cx="10077495" cy="1593062"/>
          </a:xfrm>
        </p:spPr>
        <p:txBody>
          <a:bodyPr>
            <a:normAutofit fontScale="90000"/>
          </a:bodyPr>
          <a:lstStyle/>
          <a:p>
            <a:r>
              <a:rPr lang="en-US" sz="4400" b="1" dirty="0" smtClean="0">
                <a:latin typeface="Calibri" panose="020F0502020204030204" pitchFamily="34" charset="0"/>
              </a:rPr>
              <a:t>St. Louis Regional Freightway</a:t>
            </a:r>
            <a:r>
              <a:rPr lang="en-US" sz="5300" b="1" dirty="0" smtClean="0">
                <a:latin typeface="Calibri" panose="020F0502020204030204" pitchFamily="34" charset="0"/>
              </a:rPr>
              <a:t/>
            </a:r>
            <a:br>
              <a:rPr lang="en-US" sz="5300" b="1" dirty="0" smtClean="0">
                <a:latin typeface="Calibri" panose="020F0502020204030204" pitchFamily="34" charset="0"/>
              </a:rPr>
            </a:br>
            <a:r>
              <a:rPr lang="en-US" b="1" dirty="0" smtClean="0">
                <a:latin typeface="Calibri" panose="020F0502020204030204" pitchFamily="34" charset="0"/>
              </a:rPr>
              <a:t>Port </a:t>
            </a:r>
            <a:r>
              <a:rPr lang="en-US" b="1" dirty="0">
                <a:latin typeface="Calibri" panose="020F0502020204030204" pitchFamily="34" charset="0"/>
              </a:rPr>
              <a:t>Working Group </a:t>
            </a:r>
            <a:r>
              <a:rPr lang="en-US" b="1" dirty="0" smtClean="0">
                <a:latin typeface="Calibri" panose="020F0502020204030204" pitchFamily="34" charset="0"/>
              </a:rPr>
              <a:t>Meeting</a:t>
            </a:r>
            <a:endParaRPr lang="en-US" dirty="0">
              <a:latin typeface="Calibri" panose="020F0502020204030204" pitchFamily="34" charset="0"/>
            </a:endParaRPr>
          </a:p>
        </p:txBody>
      </p:sp>
      <p:sp>
        <p:nvSpPr>
          <p:cNvPr id="3" name="Subtitle 2"/>
          <p:cNvSpPr>
            <a:spLocks noGrp="1"/>
          </p:cNvSpPr>
          <p:nvPr>
            <p:ph type="subTitle" idx="1"/>
          </p:nvPr>
        </p:nvSpPr>
        <p:spPr>
          <a:xfrm>
            <a:off x="1913860" y="4465673"/>
            <a:ext cx="8754140" cy="1047307"/>
          </a:xfrm>
        </p:spPr>
        <p:txBody>
          <a:bodyPr/>
          <a:lstStyle/>
          <a:p>
            <a:endParaRPr lang="en-US" b="1" dirty="0"/>
          </a:p>
          <a:p>
            <a:r>
              <a:rPr lang="en-US" sz="3200" b="1" dirty="0" smtClean="0">
                <a:latin typeface="Calibri" panose="020F0502020204030204" pitchFamily="34" charset="0"/>
              </a:rPr>
              <a:t>Wednesday, January 17, </a:t>
            </a:r>
            <a:r>
              <a:rPr lang="en-US" sz="3200" b="1" dirty="0">
                <a:latin typeface="Calibri" panose="020F0502020204030204" pitchFamily="34" charset="0"/>
              </a:rPr>
              <a:t>2018 </a:t>
            </a:r>
            <a:endParaRPr lang="en-US" sz="3200" dirty="0">
              <a:latin typeface="Calibri" panose="020F0502020204030204" pitchFamily="34" charset="0"/>
            </a:endParaRPr>
          </a:p>
        </p:txBody>
      </p:sp>
      <p:pic>
        <p:nvPicPr>
          <p:cNvPr id="4" name="Picture 3" descr="C:\Users\ejglantz\Desktop\DNJ_Logo_color_300dp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763" y="3438659"/>
            <a:ext cx="2905467" cy="1384741"/>
          </a:xfrm>
          <a:prstGeom prst="rect">
            <a:avLst/>
          </a:prstGeom>
          <a:noFill/>
          <a:ln>
            <a:noFill/>
          </a:ln>
        </p:spPr>
      </p:pic>
    </p:spTree>
    <p:extLst>
      <p:ext uri="{BB962C8B-B14F-4D97-AF65-F5344CB8AC3E}">
        <p14:creationId xmlns:p14="http://schemas.microsoft.com/office/powerpoint/2010/main" val="6566151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p:cNvSpPr>
          <p:nvPr/>
        </p:nvSpPr>
        <p:spPr>
          <a:xfrm>
            <a:off x="609599" y="331923"/>
            <a:ext cx="10972801" cy="1143000"/>
          </a:xfrm>
          <a:prstGeom prst="rect">
            <a:avLst/>
          </a:prstGeom>
        </p:spPr>
        <p:txBody>
          <a:bodyPr vert="horz" lIns="91440" tIns="45720" rIns="91440" bIns="45720" rtlCol="0" anchor="b">
            <a:normAutofit fontScale="775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pPr algn="r"/>
            <a:endParaRPr lang="en-US" sz="3600" b="1" dirty="0" smtClean="0">
              <a:solidFill>
                <a:srgbClr val="FFFFFF"/>
              </a:solidFill>
            </a:endParaRPr>
          </a:p>
          <a:p>
            <a:pPr algn="r"/>
            <a:endParaRPr lang="en-US" sz="3600" b="1" dirty="0" smtClean="0">
              <a:solidFill>
                <a:srgbClr val="FFFFFF"/>
              </a:solidFill>
            </a:endParaRPr>
          </a:p>
          <a:p>
            <a:pPr algn="r"/>
            <a:r>
              <a:rPr lang="en-US" sz="3200" b="1" dirty="0" smtClean="0">
                <a:latin typeface="Calibri" panose="020F0502020204030204" pitchFamily="34" charset="0"/>
              </a:rPr>
              <a:t>Updates - Supply Chain is the Driver of Industrial Real Estate</a:t>
            </a:r>
          </a:p>
          <a:p>
            <a:pPr algn="r"/>
            <a:endParaRPr lang="en-US" sz="3600" b="1" dirty="0" smtClean="0">
              <a:solidFill>
                <a:srgbClr val="FFFF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063" y="2300748"/>
            <a:ext cx="4436634" cy="2973377"/>
          </a:xfrm>
          <a:prstGeom prst="rect">
            <a:avLst/>
          </a:prstGeom>
          <a:ln w="12700">
            <a:solidFill>
              <a:schemeClr val="tx1"/>
            </a:solidFill>
          </a:ln>
        </p:spPr>
      </p:pic>
      <p:sp>
        <p:nvSpPr>
          <p:cNvPr id="6" name="Content Placeholder 2"/>
          <p:cNvSpPr txBox="1">
            <a:spLocks/>
          </p:cNvSpPr>
          <p:nvPr/>
        </p:nvSpPr>
        <p:spPr>
          <a:xfrm>
            <a:off x="173278" y="2036337"/>
            <a:ext cx="5922721" cy="1996346"/>
          </a:xfrm>
          <a:prstGeom prst="rect">
            <a:avLst/>
          </a:prstGeom>
        </p:spPr>
        <p:txBody>
          <a:bodyPr/>
          <a:lstStyle>
            <a:lvl1pPr marL="0" indent="0" algn="ctr" defTabSz="457200" rtl="0" eaLnBrk="1" latinLnBrk="0" hangingPunct="1">
              <a:spcBef>
                <a:spcPct val="20000"/>
              </a:spcBef>
              <a:buClr>
                <a:srgbClr val="C94B21"/>
              </a:buClr>
              <a:buSzPct val="100000"/>
              <a:buFont typeface="Arial"/>
              <a:buNone/>
              <a:defRPr sz="2400" kern="1200">
                <a:solidFill>
                  <a:schemeClr val="tx1"/>
                </a:solidFill>
                <a:latin typeface="Myriad Pro"/>
                <a:ea typeface="+mn-ea"/>
                <a:cs typeface="Myriad Pro"/>
              </a:defRPr>
            </a:lvl1pPr>
            <a:lvl2pPr marL="457200" indent="0" algn="ctr" defTabSz="457200" rtl="0" eaLnBrk="1" latinLnBrk="0" hangingPunct="1">
              <a:spcBef>
                <a:spcPct val="20000"/>
              </a:spcBef>
              <a:buClr>
                <a:srgbClr val="C94B21"/>
              </a:buClr>
              <a:buFont typeface="Arial"/>
              <a:buNone/>
              <a:defRPr sz="2000" kern="1200">
                <a:solidFill>
                  <a:schemeClr val="tx1"/>
                </a:solidFill>
                <a:latin typeface="Myriad Pro"/>
                <a:ea typeface="+mn-ea"/>
                <a:cs typeface="Myriad Pro"/>
              </a:defRPr>
            </a:lvl2pPr>
            <a:lvl3pPr marL="914400" indent="0" algn="ctr" defTabSz="457200" rtl="0" eaLnBrk="1" latinLnBrk="0" hangingPunct="1">
              <a:spcBef>
                <a:spcPct val="20000"/>
              </a:spcBef>
              <a:buClr>
                <a:srgbClr val="C94B21"/>
              </a:buClr>
              <a:buFont typeface="Arial"/>
              <a:buNone/>
              <a:defRPr sz="1800" kern="1200">
                <a:solidFill>
                  <a:schemeClr val="tx1"/>
                </a:solidFill>
                <a:latin typeface="Myriad Pro"/>
                <a:ea typeface="+mn-ea"/>
                <a:cs typeface="Myriad Pro"/>
              </a:defRPr>
            </a:lvl3pPr>
            <a:lvl4pPr marL="1371600" indent="0" algn="ctr" defTabSz="457200" rtl="0" eaLnBrk="1" latinLnBrk="0" hangingPunct="1">
              <a:spcBef>
                <a:spcPct val="20000"/>
              </a:spcBef>
              <a:buClr>
                <a:srgbClr val="C94B21"/>
              </a:buClr>
              <a:buFont typeface="Arial"/>
              <a:buNone/>
              <a:defRPr sz="1600" kern="1200">
                <a:solidFill>
                  <a:schemeClr val="tx1"/>
                </a:solidFill>
                <a:latin typeface="Myriad Pro"/>
                <a:ea typeface="+mn-ea"/>
                <a:cs typeface="Myriad Pro"/>
              </a:defRPr>
            </a:lvl4pPr>
            <a:lvl5pPr marL="1828800" indent="0" algn="ctr" defTabSz="457200" rtl="0" eaLnBrk="1" latinLnBrk="0" hangingPunct="1">
              <a:spcBef>
                <a:spcPct val="20000"/>
              </a:spcBef>
              <a:buClr>
                <a:srgbClr val="C94B21"/>
              </a:buClr>
              <a:buFont typeface="Arial"/>
              <a:buNone/>
              <a:defRPr sz="1600" kern="1200">
                <a:solidFill>
                  <a:schemeClr val="tx1"/>
                </a:solidFill>
                <a:latin typeface="Myriad Pro"/>
                <a:ea typeface="+mn-ea"/>
                <a:cs typeface="Myriad Pro"/>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pPr algn="l"/>
            <a:endParaRPr lang="en-US" sz="1800" b="1" dirty="0">
              <a:latin typeface="Calibri" panose="020F0502020204030204" pitchFamily="34" charset="0"/>
            </a:endParaRPr>
          </a:p>
          <a:p>
            <a:pPr marL="342900" indent="-342900" algn="l">
              <a:buClrTx/>
              <a:buFont typeface="Wingdings" panose="05000000000000000000" pitchFamily="2" charset="2"/>
              <a:buChar char="§"/>
            </a:pPr>
            <a:r>
              <a:rPr lang="en-US" sz="2000" dirty="0" smtClean="0">
                <a:latin typeface="Calibri" panose="020F0502020204030204" pitchFamily="34" charset="0"/>
              </a:rPr>
              <a:t>Cost </a:t>
            </a:r>
            <a:r>
              <a:rPr lang="en-US" sz="2000" dirty="0">
                <a:latin typeface="Calibri" panose="020F0502020204030204" pitchFamily="34" charset="0"/>
              </a:rPr>
              <a:t>of transportation	</a:t>
            </a:r>
            <a:r>
              <a:rPr lang="en-US" sz="2000" u="sng" dirty="0" smtClean="0">
                <a:latin typeface="Calibri" panose="020F0502020204030204" pitchFamily="34" charset="0"/>
              </a:rPr>
              <a:t>Greater </a:t>
            </a:r>
            <a:r>
              <a:rPr lang="en-US" sz="2000" u="sng" dirty="0">
                <a:latin typeface="Calibri" panose="020F0502020204030204" pitchFamily="34" charset="0"/>
              </a:rPr>
              <a:t>than </a:t>
            </a:r>
            <a:r>
              <a:rPr lang="en-US" sz="2000" u="sng" dirty="0" smtClean="0">
                <a:latin typeface="Calibri" panose="020F0502020204030204" pitchFamily="34" charset="0"/>
              </a:rPr>
              <a:t>50</a:t>
            </a:r>
            <a:r>
              <a:rPr lang="en-US" sz="2000" u="sng" dirty="0">
                <a:latin typeface="Calibri" panose="020F0502020204030204" pitchFamily="34" charset="0"/>
              </a:rPr>
              <a:t>%</a:t>
            </a:r>
            <a:endParaRPr lang="en-US" sz="2000" dirty="0">
              <a:latin typeface="Calibri" panose="020F0502020204030204" pitchFamily="34" charset="0"/>
            </a:endParaRPr>
          </a:p>
          <a:p>
            <a:pPr marL="342900" indent="-342900" algn="l">
              <a:buClrTx/>
              <a:buFont typeface="Wingdings" panose="05000000000000000000" pitchFamily="2" charset="2"/>
              <a:buChar char="§"/>
            </a:pPr>
            <a:r>
              <a:rPr lang="en-US" sz="2000" dirty="0">
                <a:latin typeface="Calibri" panose="020F0502020204030204" pitchFamily="34" charset="0"/>
              </a:rPr>
              <a:t>Cost of inventory			</a:t>
            </a:r>
            <a:r>
              <a:rPr lang="en-US" sz="2000" u="sng" dirty="0" smtClean="0">
                <a:latin typeface="Calibri" panose="020F0502020204030204" pitchFamily="34" charset="0"/>
              </a:rPr>
              <a:t>______21%_____</a:t>
            </a:r>
            <a:endParaRPr lang="en-US" sz="2000" u="sng" dirty="0">
              <a:latin typeface="Calibri" panose="020F0502020204030204" pitchFamily="34" charset="0"/>
            </a:endParaRPr>
          </a:p>
          <a:p>
            <a:pPr marL="342900" indent="-342900" algn="l">
              <a:buClrTx/>
              <a:buFont typeface="Wingdings" panose="05000000000000000000" pitchFamily="2" charset="2"/>
              <a:buChar char="§"/>
            </a:pPr>
            <a:r>
              <a:rPr lang="en-US" sz="2000" dirty="0">
                <a:latin typeface="Calibri" panose="020F0502020204030204" pitchFamily="34" charset="0"/>
              </a:rPr>
              <a:t>Cost of labor				</a:t>
            </a:r>
            <a:r>
              <a:rPr lang="en-US" sz="2000" u="sng" dirty="0" smtClean="0">
                <a:latin typeface="Calibri" panose="020F0502020204030204" pitchFamily="34" charset="0"/>
              </a:rPr>
              <a:t>_____17%______</a:t>
            </a:r>
            <a:endParaRPr lang="en-US" sz="2000" u="sng" dirty="0">
              <a:latin typeface="Calibri" panose="020F0502020204030204" pitchFamily="34" charset="0"/>
            </a:endParaRPr>
          </a:p>
          <a:p>
            <a:pPr marL="342900" indent="-342900" algn="l">
              <a:buClrTx/>
              <a:buFont typeface="Wingdings" panose="05000000000000000000" pitchFamily="2" charset="2"/>
              <a:buChar char="§"/>
            </a:pPr>
            <a:r>
              <a:rPr lang="en-US" sz="2000" dirty="0">
                <a:latin typeface="Calibri" panose="020F0502020204030204" pitchFamily="34" charset="0"/>
              </a:rPr>
              <a:t>Cost of real estate		</a:t>
            </a:r>
            <a:r>
              <a:rPr lang="en-US" sz="2000" dirty="0" smtClean="0">
                <a:latin typeface="Calibri" panose="020F0502020204030204" pitchFamily="34" charset="0"/>
              </a:rPr>
              <a:t>	</a:t>
            </a:r>
            <a:r>
              <a:rPr lang="en-US" sz="2000" u="sng" dirty="0" smtClean="0">
                <a:latin typeface="Calibri" panose="020F0502020204030204" pitchFamily="34" charset="0"/>
              </a:rPr>
              <a:t>___    4%_______</a:t>
            </a:r>
            <a:endParaRPr lang="en-US" sz="2000" u="sng" dirty="0">
              <a:latin typeface="Calibri" panose="020F0502020204030204" pitchFamily="34" charset="0"/>
            </a:endParaRPr>
          </a:p>
          <a:p>
            <a:pPr marL="285750" indent="-285750" algn="l">
              <a:buFont typeface="Arial" panose="020B0604020202020204" pitchFamily="34" charset="0"/>
              <a:buChar char="•"/>
            </a:pPr>
            <a:endParaRPr lang="en-US" sz="2000" dirty="0" smtClean="0">
              <a:latin typeface="+mn-lt"/>
            </a:endParaRPr>
          </a:p>
          <a:p>
            <a:pPr marL="285750" indent="-285750" algn="l">
              <a:buFont typeface="Arial" panose="020B0604020202020204" pitchFamily="34" charset="0"/>
              <a:buChar char="•"/>
            </a:pPr>
            <a:endParaRPr lang="en-US" sz="2000" dirty="0">
              <a:latin typeface="+mn-lt"/>
            </a:endParaRPr>
          </a:p>
          <a:p>
            <a:pPr marL="742950" lvl="1" indent="-285750" algn="l">
              <a:buClrTx/>
              <a:buFont typeface="Wingdings" panose="05000000000000000000" pitchFamily="2" charset="2"/>
              <a:buChar char="Ø"/>
            </a:pPr>
            <a:r>
              <a:rPr lang="en-US" sz="1600" dirty="0" smtClean="0">
                <a:latin typeface="+mn-lt"/>
              </a:rPr>
              <a:t>For </a:t>
            </a:r>
            <a:r>
              <a:rPr lang="en-US" sz="1600" b="1" u="sng" dirty="0" smtClean="0">
                <a:latin typeface="+mn-lt"/>
              </a:rPr>
              <a:t>warehousing</a:t>
            </a:r>
            <a:r>
              <a:rPr lang="en-US" sz="1600" dirty="0" smtClean="0">
                <a:latin typeface="+mn-lt"/>
              </a:rPr>
              <a:t> at least 500,000sq feet</a:t>
            </a:r>
          </a:p>
          <a:p>
            <a:pPr marL="742950" lvl="1" indent="-285750" algn="l">
              <a:buClrTx/>
              <a:buFont typeface="Wingdings" panose="05000000000000000000" pitchFamily="2" charset="2"/>
              <a:buChar char="Ø"/>
            </a:pPr>
            <a:r>
              <a:rPr lang="en-US" sz="1600" dirty="0" smtClean="0">
                <a:latin typeface="+mn-lt"/>
              </a:rPr>
              <a:t>Cost of logistics to move product to retail</a:t>
            </a:r>
            <a:endParaRPr lang="en-US" sz="1600" dirty="0">
              <a:latin typeface="+mn-lt"/>
            </a:endParaRPr>
          </a:p>
        </p:txBody>
      </p:sp>
    </p:spTree>
    <p:extLst>
      <p:ext uri="{BB962C8B-B14F-4D97-AF65-F5344CB8AC3E}">
        <p14:creationId xmlns:p14="http://schemas.microsoft.com/office/powerpoint/2010/main" val="1618505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endParaRPr lang="en-US" sz="4400" b="1" dirty="0" smtClean="0">
              <a:latin typeface="Calibri" panose="020F0502020204030204" pitchFamily="34" charset="0"/>
            </a:endParaRPr>
          </a:p>
          <a:p>
            <a:pPr marL="0" indent="0" algn="ctr">
              <a:buNone/>
            </a:pPr>
            <a:r>
              <a:rPr lang="en-US" sz="4400" b="1" dirty="0" smtClean="0">
                <a:latin typeface="Calibri" panose="020F0502020204030204" pitchFamily="34" charset="0"/>
              </a:rPr>
              <a:t>Update </a:t>
            </a:r>
            <a:r>
              <a:rPr lang="en-US" sz="4400" b="1" dirty="0">
                <a:latin typeface="Calibri" panose="020F0502020204030204" pitchFamily="34" charset="0"/>
              </a:rPr>
              <a:t>on MoDOT Infrastructure and the North St. Louis Riverfront Commerce Corridor Partnership </a:t>
            </a:r>
            <a:endParaRPr lang="en-US" sz="4400" dirty="0"/>
          </a:p>
        </p:txBody>
      </p:sp>
    </p:spTree>
    <p:extLst>
      <p:ext uri="{BB962C8B-B14F-4D97-AF65-F5344CB8AC3E}">
        <p14:creationId xmlns:p14="http://schemas.microsoft.com/office/powerpoint/2010/main" val="3087514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r"/>
            <a:r>
              <a:rPr lang="en-US" sz="3600" b="1" dirty="0" smtClean="0">
                <a:latin typeface="Calibri" panose="020F0502020204030204" pitchFamily="34" charset="0"/>
              </a:rPr>
              <a:t>Port Working Group Meeting</a:t>
            </a:r>
            <a:endParaRPr lang="en-US" sz="3600" b="1" dirty="0">
              <a:latin typeface="Calibri" panose="020F0502020204030204" pitchFamily="34" charset="0"/>
            </a:endParaRPr>
          </a:p>
        </p:txBody>
      </p:sp>
      <p:sp>
        <p:nvSpPr>
          <p:cNvPr id="3" name="Content Placeholder 2"/>
          <p:cNvSpPr>
            <a:spLocks noGrp="1"/>
          </p:cNvSpPr>
          <p:nvPr>
            <p:ph sz="half" idx="1"/>
          </p:nvPr>
        </p:nvSpPr>
        <p:spPr>
          <a:xfrm>
            <a:off x="789905" y="1649459"/>
            <a:ext cx="10612191" cy="4480886"/>
          </a:xfrm>
        </p:spPr>
        <p:txBody>
          <a:bodyPr numCol="2"/>
          <a:lstStyle/>
          <a:p>
            <a:pPr marL="800100" lvl="2" indent="0">
              <a:buNone/>
            </a:pPr>
            <a:r>
              <a:rPr lang="en-US" sz="2400" b="1" dirty="0">
                <a:latin typeface="Calibri" panose="020F0502020204030204" pitchFamily="34" charset="0"/>
              </a:rPr>
              <a:t>Tom Blair</a:t>
            </a:r>
            <a:endParaRPr lang="en-US" sz="2400" dirty="0">
              <a:latin typeface="Calibri" panose="020F0502020204030204" pitchFamily="34" charset="0"/>
            </a:endParaRPr>
          </a:p>
          <a:p>
            <a:pPr marL="800100" lvl="2" indent="0">
              <a:buNone/>
            </a:pPr>
            <a:r>
              <a:rPr lang="en-US" i="1" dirty="0" smtClean="0">
                <a:latin typeface="Calibri" panose="020F0502020204030204" pitchFamily="34" charset="0"/>
              </a:rPr>
              <a:t>St</a:t>
            </a:r>
            <a:r>
              <a:rPr lang="en-US" i="1" dirty="0">
                <a:latin typeface="Calibri" panose="020F0502020204030204" pitchFamily="34" charset="0"/>
              </a:rPr>
              <a:t>. Louis District Engineer</a:t>
            </a:r>
            <a:endParaRPr lang="en-US" dirty="0">
              <a:latin typeface="Calibri" panose="020F0502020204030204" pitchFamily="34" charset="0"/>
            </a:endParaRPr>
          </a:p>
          <a:p>
            <a:pPr marL="800100" lvl="2" indent="0">
              <a:buNone/>
            </a:pPr>
            <a:r>
              <a:rPr lang="en-US" b="1" dirty="0" smtClean="0">
                <a:latin typeface="Calibri" panose="020F0502020204030204" pitchFamily="34" charset="0"/>
              </a:rPr>
              <a:t>MoDOT</a:t>
            </a:r>
            <a:endParaRPr lang="en-US" dirty="0">
              <a:latin typeface="Calibri" panose="020F0502020204030204" pitchFamily="34" charset="0"/>
            </a:endParaRPr>
          </a:p>
          <a:p>
            <a:pPr marL="800100" lvl="2" indent="0">
              <a:buNone/>
            </a:pPr>
            <a:r>
              <a:rPr lang="en-US" b="1" dirty="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a:latin typeface="Calibri" panose="020F0502020204030204" pitchFamily="34" charset="0"/>
              </a:rPr>
              <a:t>Rob Orr</a:t>
            </a:r>
            <a:r>
              <a:rPr lang="en-US" dirty="0">
                <a:latin typeface="Calibri" panose="020F0502020204030204" pitchFamily="34" charset="0"/>
              </a:rPr>
              <a:t/>
            </a:r>
            <a:br>
              <a:rPr lang="en-US" dirty="0">
                <a:latin typeface="Calibri" panose="020F0502020204030204" pitchFamily="34" charset="0"/>
              </a:rPr>
            </a:br>
            <a:r>
              <a:rPr lang="en-US" i="1" dirty="0">
                <a:latin typeface="Calibri" panose="020F0502020204030204" pitchFamily="34" charset="0"/>
              </a:rPr>
              <a:t>Deputy Executive Director</a:t>
            </a:r>
            <a:r>
              <a:rPr lang="en-US" dirty="0">
                <a:latin typeface="Calibri" panose="020F0502020204030204" pitchFamily="34" charset="0"/>
              </a:rPr>
              <a:t/>
            </a:r>
            <a:br>
              <a:rPr lang="en-US" dirty="0">
                <a:latin typeface="Calibri" panose="020F0502020204030204" pitchFamily="34" charset="0"/>
              </a:rPr>
            </a:br>
            <a:r>
              <a:rPr lang="en-US" b="1" dirty="0">
                <a:latin typeface="Calibri" panose="020F0502020204030204" pitchFamily="34" charset="0"/>
              </a:rPr>
              <a:t>St. Louis Development </a:t>
            </a:r>
            <a:r>
              <a:rPr lang="en-US" b="1" dirty="0" smtClean="0">
                <a:latin typeface="Calibri" panose="020F0502020204030204" pitchFamily="34" charset="0"/>
              </a:rPr>
              <a:t>Corporation</a:t>
            </a:r>
          </a:p>
          <a:p>
            <a:pPr marL="800100" lvl="2" indent="0">
              <a:buNone/>
            </a:pPr>
            <a:r>
              <a:rPr lang="en-US" b="1" dirty="0" smtClean="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smtClean="0">
                <a:latin typeface="Calibri" panose="020F0502020204030204" pitchFamily="34" charset="0"/>
              </a:rPr>
              <a:t>Matthew </a:t>
            </a:r>
            <a:r>
              <a:rPr lang="en-US" sz="2400" b="1" dirty="0">
                <a:latin typeface="Calibri" panose="020F0502020204030204" pitchFamily="34" charset="0"/>
              </a:rPr>
              <a:t>Freix</a:t>
            </a:r>
          </a:p>
          <a:p>
            <a:pPr marL="800100" lvl="2" indent="0">
              <a:buNone/>
            </a:pPr>
            <a:r>
              <a:rPr lang="en-US" i="1" dirty="0" smtClean="0">
                <a:latin typeface="Calibri" panose="020F0502020204030204" pitchFamily="34" charset="0"/>
              </a:rPr>
              <a:t>Regional </a:t>
            </a:r>
            <a:r>
              <a:rPr lang="en-US" i="1" dirty="0">
                <a:latin typeface="Calibri" panose="020F0502020204030204" pitchFamily="34" charset="0"/>
              </a:rPr>
              <a:t>Vice President</a:t>
            </a:r>
            <a:r>
              <a:rPr lang="en-US" b="1" dirty="0">
                <a:latin typeface="Calibri" panose="020F0502020204030204" pitchFamily="34" charset="0"/>
              </a:rPr>
              <a:t/>
            </a:r>
            <a:br>
              <a:rPr lang="en-US" b="1" dirty="0">
                <a:latin typeface="Calibri" panose="020F0502020204030204" pitchFamily="34" charset="0"/>
              </a:rPr>
            </a:br>
            <a:r>
              <a:rPr lang="en-US" b="1" dirty="0" smtClean="0">
                <a:latin typeface="Calibri" panose="020F0502020204030204" pitchFamily="34" charset="0"/>
              </a:rPr>
              <a:t>DNJ </a:t>
            </a:r>
            <a:r>
              <a:rPr lang="en-US" b="1" dirty="0">
                <a:latin typeface="Calibri" panose="020F0502020204030204" pitchFamily="34" charset="0"/>
              </a:rPr>
              <a:t>Intermodal Services, </a:t>
            </a:r>
            <a:r>
              <a:rPr lang="en-US" b="1" dirty="0" smtClean="0">
                <a:latin typeface="Calibri" panose="020F0502020204030204" pitchFamily="34" charset="0"/>
              </a:rPr>
              <a:t>LLC</a:t>
            </a:r>
          </a:p>
          <a:p>
            <a:pPr marL="800100" lvl="2" indent="0">
              <a:buNone/>
            </a:pPr>
            <a:r>
              <a:rPr lang="en-US" sz="2400" b="1" dirty="0" smtClean="0">
                <a:latin typeface="Calibri" panose="020F0502020204030204" pitchFamily="34" charset="0"/>
              </a:rPr>
              <a:t>Brad </a:t>
            </a:r>
            <a:r>
              <a:rPr lang="en-US" sz="2400" b="1" dirty="0">
                <a:latin typeface="Calibri" panose="020F0502020204030204" pitchFamily="34" charset="0"/>
              </a:rPr>
              <a:t>Reinhardt</a:t>
            </a:r>
            <a:endParaRPr lang="en-US" sz="2400" dirty="0">
              <a:latin typeface="Calibri" panose="020F0502020204030204" pitchFamily="34" charset="0"/>
            </a:endParaRPr>
          </a:p>
          <a:p>
            <a:pPr marL="800100" lvl="2" indent="0">
              <a:buNone/>
            </a:pPr>
            <a:r>
              <a:rPr lang="en-US" i="1" dirty="0">
                <a:latin typeface="Calibri" panose="020F0502020204030204" pitchFamily="34" charset="0"/>
              </a:rPr>
              <a:t>President</a:t>
            </a:r>
            <a:endParaRPr lang="en-US" dirty="0">
              <a:latin typeface="Calibri" panose="020F0502020204030204" pitchFamily="34" charset="0"/>
            </a:endParaRPr>
          </a:p>
          <a:p>
            <a:pPr marL="800100" lvl="2" indent="0">
              <a:buNone/>
            </a:pPr>
            <a:r>
              <a:rPr lang="en-US" b="1" dirty="0">
                <a:latin typeface="Calibri" panose="020F0502020204030204" pitchFamily="34" charset="0"/>
              </a:rPr>
              <a:t>Giltner St. Louis</a:t>
            </a:r>
            <a:endParaRPr lang="en-US" dirty="0">
              <a:latin typeface="Calibri" panose="020F0502020204030204" pitchFamily="34" charset="0"/>
            </a:endParaRPr>
          </a:p>
          <a:p>
            <a:pPr marL="800100" lvl="2" indent="0">
              <a:buNone/>
            </a:pPr>
            <a:r>
              <a:rPr lang="en-US" b="1" dirty="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a:latin typeface="Calibri" panose="020F0502020204030204" pitchFamily="34" charset="0"/>
              </a:rPr>
              <a:t>Herbert Hall</a:t>
            </a:r>
            <a:endParaRPr lang="en-US" sz="2400" dirty="0">
              <a:latin typeface="Calibri" panose="020F0502020204030204" pitchFamily="34" charset="0"/>
            </a:endParaRPr>
          </a:p>
          <a:p>
            <a:pPr marL="800100" lvl="2" indent="0">
              <a:buNone/>
            </a:pPr>
            <a:r>
              <a:rPr lang="en-US" i="1" dirty="0">
                <a:latin typeface="Calibri" panose="020F0502020204030204" pitchFamily="34" charset="0"/>
              </a:rPr>
              <a:t>Product Supply </a:t>
            </a:r>
            <a:r>
              <a:rPr lang="en-US" i="1" dirty="0" smtClean="0">
                <a:latin typeface="Calibri" panose="020F0502020204030204" pitchFamily="34" charset="0"/>
              </a:rPr>
              <a:t>Warehouse Leader</a:t>
            </a:r>
            <a:endParaRPr lang="en-US" dirty="0">
              <a:latin typeface="Calibri" panose="020F0502020204030204" pitchFamily="34" charset="0"/>
            </a:endParaRPr>
          </a:p>
          <a:p>
            <a:pPr marL="800100" lvl="2" indent="0">
              <a:buNone/>
            </a:pPr>
            <a:r>
              <a:rPr lang="en-US" b="1" dirty="0">
                <a:latin typeface="Calibri" panose="020F0502020204030204" pitchFamily="34" charset="0"/>
              </a:rPr>
              <a:t>Procter &amp; Gamble</a:t>
            </a:r>
            <a:endParaRPr lang="en-US" dirty="0">
              <a:latin typeface="Calibri" panose="020F0502020204030204" pitchFamily="34" charset="0"/>
            </a:endParaRPr>
          </a:p>
          <a:p>
            <a:pPr marL="800100" lvl="2" indent="0">
              <a:buNone/>
            </a:pPr>
            <a:endParaRPr lang="en-US" dirty="0">
              <a:latin typeface="Calibri" panose="020F0502020204030204" pitchFamily="34" charset="0"/>
            </a:endParaRPr>
          </a:p>
          <a:p>
            <a:pPr marL="800100" lvl="2" indent="0">
              <a:buNone/>
            </a:pPr>
            <a:endParaRPr lang="en-US" dirty="0"/>
          </a:p>
        </p:txBody>
      </p:sp>
    </p:spTree>
    <p:extLst>
      <p:ext uri="{BB962C8B-B14F-4D97-AF65-F5344CB8AC3E}">
        <p14:creationId xmlns:p14="http://schemas.microsoft.com/office/powerpoint/2010/main" val="847071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681" y="2369712"/>
            <a:ext cx="10103574" cy="1331793"/>
          </a:xfrm>
        </p:spPr>
        <p:txBody>
          <a:bodyPr>
            <a:normAutofit/>
          </a:bodyPr>
          <a:lstStyle/>
          <a:p>
            <a:pPr algn="ctr"/>
            <a:r>
              <a:rPr lang="en-US" sz="4400" b="1" dirty="0">
                <a:latin typeface="Calibri" panose="020F0502020204030204" pitchFamily="34" charset="0"/>
              </a:rPr>
              <a:t>MoDOT St. Louis District Freight Update</a:t>
            </a:r>
          </a:p>
        </p:txBody>
      </p:sp>
      <p:sp>
        <p:nvSpPr>
          <p:cNvPr id="3" name="TextBox 2"/>
          <p:cNvSpPr txBox="1"/>
          <p:nvPr/>
        </p:nvSpPr>
        <p:spPr>
          <a:xfrm>
            <a:off x="5615188" y="4062115"/>
            <a:ext cx="5473521" cy="954107"/>
          </a:xfrm>
          <a:prstGeom prst="rect">
            <a:avLst/>
          </a:prstGeom>
          <a:noFill/>
        </p:spPr>
        <p:txBody>
          <a:bodyPr wrap="square" rtlCol="0">
            <a:spAutoFit/>
          </a:bodyPr>
          <a:lstStyle/>
          <a:p>
            <a:r>
              <a:rPr lang="en-US" sz="3200" b="1" dirty="0">
                <a:solidFill>
                  <a:srgbClr val="000000"/>
                </a:solidFill>
                <a:latin typeface="Calibri" panose="020F0502020204030204" pitchFamily="34" charset="0"/>
              </a:rPr>
              <a:t>Tom Blair, P.E.</a:t>
            </a:r>
          </a:p>
          <a:p>
            <a:r>
              <a:rPr lang="en-US" sz="2400" dirty="0">
                <a:solidFill>
                  <a:srgbClr val="000000"/>
                </a:solidFill>
                <a:latin typeface="Calibri" panose="020F0502020204030204" pitchFamily="34" charset="0"/>
              </a:rPr>
              <a:t>District Engineer</a:t>
            </a:r>
          </a:p>
        </p:txBody>
      </p:sp>
    </p:spTree>
    <p:extLst>
      <p:ext uri="{BB962C8B-B14F-4D97-AF65-F5344CB8AC3E}">
        <p14:creationId xmlns:p14="http://schemas.microsoft.com/office/powerpoint/2010/main" val="635233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9" y="304800"/>
            <a:ext cx="8603673" cy="914400"/>
          </a:xfrm>
        </p:spPr>
        <p:txBody>
          <a:bodyPr>
            <a:normAutofit/>
          </a:bodyPr>
          <a:lstStyle/>
          <a:p>
            <a:r>
              <a:rPr lang="en-US" sz="4000" b="1" dirty="0">
                <a:latin typeface="Calibri" panose="020F0502020204030204" pitchFamily="34" charset="0"/>
                <a:ea typeface="Tahoma" pitchFamily="34" charset="0"/>
                <a:cs typeface="Tahoma" pitchFamily="34" charset="0"/>
              </a:rPr>
              <a:t>St. Louis District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038" y="304800"/>
            <a:ext cx="5975797" cy="5658045"/>
          </a:xfrm>
          <a:prstGeom prst="rect">
            <a:avLst/>
          </a:prstGeom>
          <a:ln w="15875">
            <a:solidFill>
              <a:srgbClr val="FFFF00"/>
            </a:solidFill>
          </a:ln>
          <a:effectLst>
            <a:glow rad="127000">
              <a:srgbClr val="FFFF00"/>
            </a:glow>
          </a:effectLst>
        </p:spPr>
      </p:pic>
    </p:spTree>
    <p:extLst>
      <p:ext uri="{BB962C8B-B14F-4D97-AF65-F5344CB8AC3E}">
        <p14:creationId xmlns:p14="http://schemas.microsoft.com/office/powerpoint/2010/main" val="620170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86" y="148463"/>
            <a:ext cx="6059359" cy="5332563"/>
          </a:xfrm>
          <a:prstGeom prst="rect">
            <a:avLst/>
          </a:prstGeom>
          <a:ln>
            <a:solidFill>
              <a:srgbClr val="FFFF00"/>
            </a:solidFill>
          </a:ln>
          <a:effectLst>
            <a:glow rad="127000">
              <a:schemeClr val="bg2"/>
            </a:glo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928" y="3291278"/>
            <a:ext cx="5492697" cy="1737733"/>
          </a:xfrm>
          <a:prstGeom prst="rect">
            <a:avLst/>
          </a:prstGeom>
        </p:spPr>
      </p:pic>
      <p:sp>
        <p:nvSpPr>
          <p:cNvPr id="5" name="TextBox 4"/>
          <p:cNvSpPr txBox="1"/>
          <p:nvPr/>
        </p:nvSpPr>
        <p:spPr>
          <a:xfrm>
            <a:off x="1357746" y="228601"/>
            <a:ext cx="10252364" cy="707886"/>
          </a:xfrm>
          <a:prstGeom prst="rect">
            <a:avLst/>
          </a:prstGeom>
          <a:noFill/>
        </p:spPr>
        <p:txBody>
          <a:bodyPr wrap="square" rtlCol="0">
            <a:spAutoFit/>
          </a:bodyPr>
          <a:lstStyle/>
          <a:p>
            <a:pPr algn="r"/>
            <a:r>
              <a:rPr lang="en-US" sz="4000" b="1" dirty="0">
                <a:solidFill>
                  <a:srgbClr val="000000"/>
                </a:solidFill>
                <a:latin typeface="Calibri" panose="020F0502020204030204" pitchFamily="34" charset="0"/>
                <a:ea typeface="Tahoma" pitchFamily="34" charset="0"/>
                <a:cs typeface="Tahoma" pitchFamily="34" charset="0"/>
              </a:rPr>
              <a:t>Freight Network</a:t>
            </a:r>
          </a:p>
        </p:txBody>
      </p:sp>
    </p:spTree>
    <p:extLst>
      <p:ext uri="{BB962C8B-B14F-4D97-AF65-F5344CB8AC3E}">
        <p14:creationId xmlns:p14="http://schemas.microsoft.com/office/powerpoint/2010/main" val="3154845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599" y="152399"/>
            <a:ext cx="9095509" cy="942109"/>
          </a:xfrm>
        </p:spPr>
        <p:txBody>
          <a:bodyPr>
            <a:normAutofit/>
          </a:bodyPr>
          <a:lstStyle/>
          <a:p>
            <a:pPr algn="r"/>
            <a:r>
              <a:rPr lang="en-US" sz="4000" b="1" dirty="0">
                <a:latin typeface="Calibri" panose="020F0502020204030204" pitchFamily="34" charset="0"/>
              </a:rPr>
              <a:t>Poplar Street Bridge </a:t>
            </a:r>
            <a:endParaRPr lang="en-US" sz="4000" dirty="0">
              <a:latin typeface="Calibri" panose="020F0502020204030204" pitchFamily="34" charset="0"/>
            </a:endParaRPr>
          </a:p>
        </p:txBody>
      </p:sp>
      <p:pic>
        <p:nvPicPr>
          <p:cNvPr id="4" name="Picture 3" descr="1061374-L.jpg"/>
          <p:cNvPicPr>
            <a:picLocks noChangeAspect="1"/>
          </p:cNvPicPr>
          <p:nvPr/>
        </p:nvPicPr>
        <p:blipFill>
          <a:blip r:embed="rId3" cstate="print"/>
          <a:srcRect b="45903"/>
          <a:stretch>
            <a:fillRect/>
          </a:stretch>
        </p:blipFill>
        <p:spPr>
          <a:xfrm>
            <a:off x="3165161" y="1246166"/>
            <a:ext cx="6172797" cy="2222207"/>
          </a:xfrm>
          <a:prstGeom prst="rect">
            <a:avLst/>
          </a:prstGeom>
          <a:ln w="19050">
            <a:solidFill>
              <a:schemeClr val="bg2"/>
            </a:solidFill>
          </a:ln>
        </p:spPr>
      </p:pic>
      <p:pic>
        <p:nvPicPr>
          <p:cNvPr id="6" name="Picture 2" descr="\\sharepoint\DavWWWRoot\Districts\D6\areateams\stlouis\infobyroadway\Shared Documents\I-64\Bridge\PSB-Doubledeck\Pictures\DSC019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1729" y="3468373"/>
            <a:ext cx="4114800" cy="3086100"/>
          </a:xfrm>
          <a:prstGeom prst="rect">
            <a:avLst/>
          </a:prstGeom>
          <a:noFill/>
          <a:ln w="15875">
            <a:solidFill>
              <a:srgbClr val="FFFF00"/>
            </a:solidFill>
          </a:ln>
          <a:extLst>
            <a:ext uri="{909E8E84-426E-40DD-AFC4-6F175D3DCCD1}">
              <a14:hiddenFill xmlns:a14="http://schemas.microsoft.com/office/drawing/2010/main">
                <a:solidFill>
                  <a:srgbClr val="FFFFFF"/>
                </a:solidFill>
              </a14:hiddenFill>
            </a:ext>
          </a:extLst>
        </p:spPr>
      </p:pic>
      <p:pic>
        <p:nvPicPr>
          <p:cNvPr id="7" name="Picture 6" descr="img_1904.jpg"/>
          <p:cNvPicPr>
            <a:picLocks noChangeAspect="1"/>
          </p:cNvPicPr>
          <p:nvPr/>
        </p:nvPicPr>
        <p:blipFill>
          <a:blip r:embed="rId5" cstate="print"/>
          <a:stretch>
            <a:fillRect/>
          </a:stretch>
        </p:blipFill>
        <p:spPr>
          <a:xfrm>
            <a:off x="1379922" y="3468373"/>
            <a:ext cx="4234434" cy="2710568"/>
          </a:xfrm>
          <a:prstGeom prst="rect">
            <a:avLst/>
          </a:prstGeom>
          <a:ln w="15875">
            <a:solidFill>
              <a:schemeClr val="bg2"/>
            </a:solidFill>
          </a:ln>
        </p:spPr>
      </p:pic>
    </p:spTree>
    <p:extLst>
      <p:ext uri="{BB962C8B-B14F-4D97-AF65-F5344CB8AC3E}">
        <p14:creationId xmlns:p14="http://schemas.microsoft.com/office/powerpoint/2010/main" val="589228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09799" y="533400"/>
            <a:ext cx="9441873" cy="658091"/>
          </a:xfrm>
        </p:spPr>
        <p:txBody>
          <a:bodyPr>
            <a:normAutofit fontScale="90000"/>
          </a:bodyPr>
          <a:lstStyle/>
          <a:p>
            <a:pPr algn="r"/>
            <a:r>
              <a:rPr lang="en-US" b="1" dirty="0" smtClean="0">
                <a:latin typeface="Calibri" panose="020F0502020204030204" pitchFamily="34" charset="0"/>
              </a:rPr>
              <a:t>Poplar Street Bridge </a:t>
            </a:r>
            <a:endParaRPr lang="en-US" b="1" dirty="0">
              <a:latin typeface="Calibri" panose="020F0502020204030204" pitchFamily="34" charset="0"/>
            </a:endParaRPr>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1319909"/>
            <a:ext cx="7807037" cy="4927602"/>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20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74073" y="1927180"/>
            <a:ext cx="3158066" cy="457200"/>
          </a:xfrm>
        </p:spPr>
        <p:txBody>
          <a:bodyPr/>
          <a:lstStyle/>
          <a:p>
            <a:r>
              <a:rPr lang="en-US" sz="2800" dirty="0">
                <a:solidFill>
                  <a:schemeClr val="tx1"/>
                </a:solidFill>
              </a:rPr>
              <a:t>What’s Next: </a:t>
            </a:r>
            <a:endParaRPr lang="en-US" sz="2800" dirty="0"/>
          </a:p>
        </p:txBody>
      </p:sp>
      <p:sp>
        <p:nvSpPr>
          <p:cNvPr id="7" name="Title 6"/>
          <p:cNvSpPr>
            <a:spLocks noGrp="1"/>
          </p:cNvSpPr>
          <p:nvPr>
            <p:ph type="title"/>
          </p:nvPr>
        </p:nvSpPr>
        <p:spPr>
          <a:xfrm>
            <a:off x="2362199" y="228599"/>
            <a:ext cx="9137073" cy="944563"/>
          </a:xfrm>
        </p:spPr>
        <p:txBody>
          <a:bodyPr>
            <a:normAutofit/>
          </a:bodyPr>
          <a:lstStyle/>
          <a:p>
            <a:pPr algn="r"/>
            <a:r>
              <a:rPr lang="en-US" sz="4000" b="1" dirty="0">
                <a:latin typeface="Calibri" panose="020F0502020204030204" pitchFamily="34" charset="0"/>
              </a:rPr>
              <a:t>Poplar Street Bridge</a:t>
            </a:r>
          </a:p>
        </p:txBody>
      </p:sp>
      <p:sp>
        <p:nvSpPr>
          <p:cNvPr id="3" name="Rectangle 2"/>
          <p:cNvSpPr/>
          <p:nvPr/>
        </p:nvSpPr>
        <p:spPr>
          <a:xfrm>
            <a:off x="277091" y="2133601"/>
            <a:ext cx="4793673" cy="2308324"/>
          </a:xfrm>
          <a:prstGeom prst="rect">
            <a:avLst/>
          </a:prstGeom>
        </p:spPr>
        <p:txBody>
          <a:bodyPr wrap="square">
            <a:spAutoFit/>
          </a:bodyPr>
          <a:lstStyle/>
          <a:p>
            <a:endParaRPr lang="en-US" sz="2400" dirty="0">
              <a:solidFill>
                <a:srgbClr val="000000"/>
              </a:solidFill>
              <a:latin typeface="Calibri" panose="020F0502020204030204" pitchFamily="34" charset="0"/>
            </a:endParaRPr>
          </a:p>
          <a:p>
            <a:pPr marL="457200" indent="-457200">
              <a:buFont typeface="Wingdings" panose="05000000000000000000" pitchFamily="2" charset="2"/>
              <a:buChar char="§"/>
            </a:pPr>
            <a:r>
              <a:rPr lang="en-US" sz="2400" dirty="0" smtClean="0">
                <a:solidFill>
                  <a:srgbClr val="000000"/>
                </a:solidFill>
                <a:latin typeface="Calibri" panose="020F0502020204030204" pitchFamily="34" charset="0"/>
                <a:ea typeface="Tahoma" pitchFamily="34" charset="0"/>
                <a:cs typeface="Tahoma" pitchFamily="34" charset="0"/>
              </a:rPr>
              <a:t>EB </a:t>
            </a:r>
            <a:r>
              <a:rPr lang="en-US" sz="2400" dirty="0">
                <a:solidFill>
                  <a:srgbClr val="000000"/>
                </a:solidFill>
                <a:latin typeface="Calibri" panose="020F0502020204030204" pitchFamily="34" charset="0"/>
                <a:ea typeface="Tahoma" pitchFamily="34" charset="0"/>
                <a:cs typeface="Tahoma" pitchFamily="34" charset="0"/>
              </a:rPr>
              <a:t>bridge to add 5</a:t>
            </a:r>
            <a:r>
              <a:rPr lang="en-US" sz="2400" baseline="30000" dirty="0">
                <a:solidFill>
                  <a:srgbClr val="000000"/>
                </a:solidFill>
                <a:latin typeface="Calibri" panose="020F0502020204030204" pitchFamily="34" charset="0"/>
                <a:ea typeface="Tahoma" pitchFamily="34" charset="0"/>
                <a:cs typeface="Tahoma" pitchFamily="34" charset="0"/>
              </a:rPr>
              <a:t>th</a:t>
            </a:r>
            <a:r>
              <a:rPr lang="en-US" sz="2400" dirty="0">
                <a:solidFill>
                  <a:srgbClr val="000000"/>
                </a:solidFill>
                <a:latin typeface="Calibri" panose="020F0502020204030204" pitchFamily="34" charset="0"/>
                <a:ea typeface="Tahoma" pitchFamily="34" charset="0"/>
                <a:cs typeface="Tahoma" pitchFamily="34" charset="0"/>
              </a:rPr>
              <a:t> lane</a:t>
            </a:r>
          </a:p>
          <a:p>
            <a:pPr marL="457200" indent="-457200">
              <a:buFont typeface="Wingdings" panose="05000000000000000000" pitchFamily="2" charset="2"/>
              <a:buChar char="§"/>
            </a:pPr>
            <a:r>
              <a:rPr lang="en-US" sz="2400" dirty="0" smtClean="0">
                <a:solidFill>
                  <a:srgbClr val="000000"/>
                </a:solidFill>
                <a:latin typeface="Calibri" panose="020F0502020204030204" pitchFamily="34" charset="0"/>
                <a:ea typeface="Tahoma" pitchFamily="34" charset="0"/>
                <a:cs typeface="Tahoma" pitchFamily="34" charset="0"/>
              </a:rPr>
              <a:t>I-55 </a:t>
            </a:r>
            <a:r>
              <a:rPr lang="en-US" sz="2400" dirty="0">
                <a:solidFill>
                  <a:srgbClr val="000000"/>
                </a:solidFill>
                <a:latin typeface="Calibri" panose="020F0502020204030204" pitchFamily="34" charset="0"/>
                <a:ea typeface="Tahoma" pitchFamily="34" charset="0"/>
                <a:cs typeface="Tahoma" pitchFamily="34" charset="0"/>
              </a:rPr>
              <a:t>– I-64 ramp closed </a:t>
            </a:r>
            <a:r>
              <a:rPr lang="en-US" sz="2400" dirty="0" smtClean="0">
                <a:solidFill>
                  <a:srgbClr val="000000"/>
                </a:solidFill>
                <a:latin typeface="Calibri" panose="020F0502020204030204" pitchFamily="34" charset="0"/>
                <a:ea typeface="Tahoma" pitchFamily="34" charset="0"/>
                <a:cs typeface="Tahoma" pitchFamily="34" charset="0"/>
              </a:rPr>
              <a:t>through February</a:t>
            </a:r>
            <a:endParaRPr lang="en-US" sz="2400" dirty="0">
              <a:solidFill>
                <a:srgbClr val="000000"/>
              </a:solidFill>
              <a:latin typeface="Calibri" panose="020F0502020204030204" pitchFamily="34" charset="0"/>
              <a:ea typeface="Tahoma" pitchFamily="34" charset="0"/>
              <a:cs typeface="Tahoma" pitchFamily="34" charset="0"/>
            </a:endParaRPr>
          </a:p>
          <a:p>
            <a:pPr marL="457200" indent="-457200">
              <a:buFont typeface="Wingdings" panose="05000000000000000000" pitchFamily="2" charset="2"/>
              <a:buChar char="Ø"/>
            </a:pPr>
            <a:endParaRPr lang="en-US" sz="2400" dirty="0">
              <a:solidFill>
                <a:srgbClr val="000000"/>
              </a:solidFill>
              <a:latin typeface="Calibri" panose="020F0502020204030204" pitchFamily="34" charset="0"/>
              <a:ea typeface="Tahoma" pitchFamily="34" charset="0"/>
              <a:cs typeface="Tahoma" pitchFamily="34" charset="0"/>
            </a:endParaRPr>
          </a:p>
          <a:p>
            <a:r>
              <a:rPr lang="en-US" sz="2400" b="1" dirty="0" smtClean="0">
                <a:solidFill>
                  <a:srgbClr val="000000"/>
                </a:solidFill>
                <a:latin typeface="Calibri" panose="020F0502020204030204" pitchFamily="34" charset="0"/>
                <a:ea typeface="Tahoma" pitchFamily="34" charset="0"/>
                <a:cs typeface="Tahoma" pitchFamily="34" charset="0"/>
              </a:rPr>
              <a:t>Cost</a:t>
            </a:r>
            <a:r>
              <a:rPr lang="en-US" sz="2400" b="1" dirty="0">
                <a:solidFill>
                  <a:srgbClr val="000000"/>
                </a:solidFill>
                <a:latin typeface="Calibri" panose="020F0502020204030204" pitchFamily="34" charset="0"/>
                <a:ea typeface="Tahoma" pitchFamily="34" charset="0"/>
                <a:cs typeface="Tahoma" pitchFamily="34" charset="0"/>
              </a:rPr>
              <a:t>: </a:t>
            </a:r>
            <a:r>
              <a:rPr lang="en-US" sz="2400" dirty="0">
                <a:solidFill>
                  <a:srgbClr val="000000"/>
                </a:solidFill>
                <a:latin typeface="Calibri" panose="020F0502020204030204" pitchFamily="34" charset="0"/>
                <a:ea typeface="Tahoma" pitchFamily="34" charset="0"/>
                <a:cs typeface="Tahoma" pitchFamily="34" charset="0"/>
              </a:rPr>
              <a:t>$</a:t>
            </a:r>
            <a:r>
              <a:rPr lang="en-US" sz="2400" dirty="0" smtClean="0">
                <a:solidFill>
                  <a:srgbClr val="000000"/>
                </a:solidFill>
                <a:latin typeface="Calibri" panose="020F0502020204030204" pitchFamily="34" charset="0"/>
                <a:ea typeface="Tahoma" pitchFamily="34" charset="0"/>
                <a:cs typeface="Tahoma" pitchFamily="34" charset="0"/>
              </a:rPr>
              <a:t>80M </a:t>
            </a:r>
            <a:r>
              <a:rPr lang="en-US" sz="2400" dirty="0">
                <a:solidFill>
                  <a:srgbClr val="000000"/>
                </a:solidFill>
                <a:latin typeface="Calibri" panose="020F0502020204030204" pitchFamily="34" charset="0"/>
                <a:ea typeface="Tahoma" pitchFamily="34" charset="0"/>
                <a:cs typeface="Tahoma" pitchFamily="34" charset="0"/>
              </a:rPr>
              <a:t>since 2014</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3273" y="1524000"/>
            <a:ext cx="5889720" cy="4417290"/>
          </a:xfrm>
          <a:prstGeom prst="rect">
            <a:avLst/>
          </a:prstGeom>
          <a:ln w="15875">
            <a:solidFill>
              <a:srgbClr val="FFFF00"/>
            </a:solidFill>
          </a:ln>
        </p:spPr>
      </p:pic>
    </p:spTree>
    <p:extLst>
      <p:ext uri="{BB962C8B-B14F-4D97-AF65-F5344CB8AC3E}">
        <p14:creationId xmlns:p14="http://schemas.microsoft.com/office/powerpoint/2010/main" val="2650650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836" y="1552313"/>
            <a:ext cx="7925582" cy="4247317"/>
          </a:xfrm>
          <a:prstGeom prst="rect">
            <a:avLst/>
          </a:prstGeom>
        </p:spPr>
        <p:txBody>
          <a:bodyPr wrap="square">
            <a:spAutoFit/>
          </a:bodyPr>
          <a:lstStyle/>
          <a:p>
            <a:pPr marR="0" lvl="0">
              <a:spcBef>
                <a:spcPts val="0"/>
              </a:spcBef>
              <a:spcAft>
                <a:spcPts val="0"/>
              </a:spcAft>
            </a:pPr>
            <a:r>
              <a:rPr lang="en-US"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I-44 Bridge Replacement over the Meramec River                      Fall of 2018 to 2021</a:t>
            </a:r>
          </a:p>
          <a:p>
            <a:pPr marL="800100" lvl="1" indent="-342900">
              <a:buFont typeface="Wingdings" panose="05000000000000000000" pitchFamily="2" charset="2"/>
              <a:buChar char="§"/>
            </a:pPr>
            <a:r>
              <a:rPr lang="en-US" dirty="0" smtClean="0">
                <a:latin typeface="Calibri" panose="020F0502020204030204" pitchFamily="34" charset="0"/>
              </a:rPr>
              <a:t>The </a:t>
            </a:r>
            <a:r>
              <a:rPr lang="en-US" dirty="0">
                <a:latin typeface="Calibri" panose="020F0502020204030204" pitchFamily="34" charset="0"/>
              </a:rPr>
              <a:t>entrance ramp from I-270 and the entrance ramp from Watson Road (Route 366) to westbound I-44, and the exit ramp from Soccer Park from westbound </a:t>
            </a:r>
            <a:r>
              <a:rPr lang="en-US" dirty="0" smtClean="0">
                <a:latin typeface="Calibri" panose="020F0502020204030204" pitchFamily="34" charset="0"/>
              </a:rPr>
              <a:t>I-44</a:t>
            </a:r>
            <a:r>
              <a:rPr lang="en-US" dirty="0">
                <a:latin typeface="Calibri" panose="020F0502020204030204" pitchFamily="34" charset="0"/>
              </a:rPr>
              <a:t> will cross the river on a separate bridge from the </a:t>
            </a:r>
            <a:r>
              <a:rPr lang="en-US" u="sng" dirty="0">
                <a:latin typeface="Calibri" panose="020F0502020204030204" pitchFamily="34" charset="0"/>
              </a:rPr>
              <a:t>westbound </a:t>
            </a:r>
            <a:r>
              <a:rPr lang="en-US" u="sng" dirty="0" smtClean="0">
                <a:latin typeface="Calibri" panose="020F0502020204030204" pitchFamily="34" charset="0"/>
              </a:rPr>
              <a:t>lanes</a:t>
            </a:r>
            <a:r>
              <a:rPr lang="en-US" u="sng" dirty="0">
                <a:latin typeface="Calibri" panose="020F0502020204030204" pitchFamily="34" charset="0"/>
              </a:rPr>
              <a:t> </a:t>
            </a:r>
            <a:r>
              <a:rPr lang="en-US" u="sng" dirty="0" smtClean="0">
                <a:latin typeface="Calibri" panose="020F0502020204030204" pitchFamily="34" charset="0"/>
              </a:rPr>
              <a:t>improving traffic flow</a:t>
            </a:r>
            <a:r>
              <a:rPr lang="en-US" dirty="0" smtClean="0">
                <a:latin typeface="Calibri" panose="020F0502020204030204" pitchFamily="34" charset="0"/>
              </a:rPr>
              <a:t>.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Ø"/>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I-44 Bridge Work between Kingshighway, 39</a:t>
            </a:r>
            <a:r>
              <a:rPr lang="en-US" b="1" baseline="30000"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th</a:t>
            </a:r>
            <a:r>
              <a:rPr lang="en-US"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Street                   2018 – Late 2019</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Rehabilitates UPRR, Vandeventer, Tower Grove bridges</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Replaces Kingshighway, Thurman, 39</a:t>
            </a:r>
            <a:r>
              <a:rPr lang="en-US"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dirty="0" smtClean="0">
                <a:latin typeface="Calibri" panose="020F0502020204030204" pitchFamily="34" charset="0"/>
                <a:ea typeface="Calibri" panose="020F0502020204030204" pitchFamily="34" charset="0"/>
                <a:cs typeface="Times New Roman" panose="02020603050405020304" pitchFamily="18" charset="0"/>
              </a:rPr>
              <a:t> Street bridges </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One lane closed around the clock in each direction</a:t>
            </a:r>
          </a:p>
          <a:p>
            <a:pPr marR="0" lvl="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I-44 over BNSF Railroad                                                                      2018 - Spring 2019</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Three eastbound, two westbound lanes open</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Shrewsbury Ramp to EB I-44 ramp closed</a:t>
            </a:r>
          </a:p>
          <a:p>
            <a:pPr marL="800100" lvl="1" indent="-342900">
              <a:buFont typeface="Wingdings" panose="05000000000000000000" pitchFamily="2"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Resurfacing in Spring 2019</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5" name="Title 1"/>
          <p:cNvSpPr>
            <a:spLocks noGrp="1"/>
          </p:cNvSpPr>
          <p:nvPr>
            <p:ph type="title"/>
          </p:nvPr>
        </p:nvSpPr>
        <p:spPr>
          <a:xfrm>
            <a:off x="609599" y="0"/>
            <a:ext cx="10994265" cy="1416676"/>
          </a:xfrm>
        </p:spPr>
        <p:txBody>
          <a:bodyPr>
            <a:normAutofit/>
          </a:bodyPr>
          <a:lstStyle/>
          <a:p>
            <a:pPr algn="r"/>
            <a:r>
              <a:rPr lang="en-US" sz="4000" b="1" dirty="0" smtClean="0">
                <a:latin typeface="Calibri" panose="020F0502020204030204" pitchFamily="34" charset="0"/>
              </a:rPr>
              <a:t>I-44 Improvements</a:t>
            </a:r>
            <a:endParaRPr lang="en-US" sz="4000" dirty="0"/>
          </a:p>
        </p:txBody>
      </p:sp>
      <p:pic>
        <p:nvPicPr>
          <p:cNvPr id="2" name="Picture 1"/>
          <p:cNvPicPr>
            <a:picLocks noChangeAspect="1"/>
          </p:cNvPicPr>
          <p:nvPr/>
        </p:nvPicPr>
        <p:blipFill>
          <a:blip r:embed="rId3"/>
          <a:stretch>
            <a:fillRect/>
          </a:stretch>
        </p:blipFill>
        <p:spPr>
          <a:xfrm>
            <a:off x="8036418" y="1552313"/>
            <a:ext cx="3920051" cy="4780266"/>
          </a:xfrm>
          <a:prstGeom prst="rect">
            <a:avLst/>
          </a:prstGeom>
        </p:spPr>
      </p:pic>
    </p:spTree>
    <p:extLst>
      <p:ext uri="{BB962C8B-B14F-4D97-AF65-F5344CB8AC3E}">
        <p14:creationId xmlns:p14="http://schemas.microsoft.com/office/powerpoint/2010/main" val="2506968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5125" y="2401940"/>
            <a:ext cx="9994605" cy="2308324"/>
          </a:xfrm>
          <a:prstGeom prst="rect">
            <a:avLst/>
          </a:prstGeom>
          <a:noFill/>
        </p:spPr>
        <p:txBody>
          <a:bodyPr wrap="square" rtlCol="0">
            <a:spAutoFit/>
          </a:bodyPr>
          <a:lstStyle/>
          <a:p>
            <a:r>
              <a:rPr lang="en-US" sz="3200" b="1" dirty="0" smtClean="0">
                <a:solidFill>
                  <a:srgbClr val="000000"/>
                </a:solidFill>
                <a:latin typeface="Calibri" panose="020F0502020204030204" pitchFamily="34" charset="0"/>
              </a:rPr>
              <a:t>Matt Freix</a:t>
            </a:r>
          </a:p>
          <a:p>
            <a:r>
              <a:rPr lang="en-US" sz="2400" dirty="0" smtClean="0">
                <a:solidFill>
                  <a:srgbClr val="000000"/>
                </a:solidFill>
                <a:latin typeface="Calibri" panose="020F0502020204030204" pitchFamily="34" charset="0"/>
              </a:rPr>
              <a:t>Operations of DNJ Intermodal Services – St. Louis and Minneapolis</a:t>
            </a:r>
          </a:p>
          <a:p>
            <a:endParaRPr lang="en-US" sz="3200" b="1" dirty="0" smtClean="0">
              <a:solidFill>
                <a:srgbClr val="000000"/>
              </a:solidFill>
              <a:latin typeface="Calibri" panose="020F0502020204030204" pitchFamily="34" charset="0"/>
            </a:endParaRPr>
          </a:p>
          <a:p>
            <a:r>
              <a:rPr lang="en-US" sz="3200" b="1" dirty="0" smtClean="0">
                <a:solidFill>
                  <a:srgbClr val="000000"/>
                </a:solidFill>
                <a:latin typeface="Calibri" panose="020F0502020204030204" pitchFamily="34" charset="0"/>
              </a:rPr>
              <a:t>Mary Lamie, PE</a:t>
            </a:r>
          </a:p>
          <a:p>
            <a:r>
              <a:rPr lang="en-US" sz="2400" dirty="0" smtClean="0">
                <a:solidFill>
                  <a:srgbClr val="000000"/>
                </a:solidFill>
                <a:latin typeface="Calibri" panose="020F0502020204030204" pitchFamily="34" charset="0"/>
              </a:rPr>
              <a:t>Executive Director, St. Louis Regional Freightway</a:t>
            </a:r>
            <a:endParaRPr lang="en-US"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796232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140" y="308344"/>
            <a:ext cx="9753600" cy="1154097"/>
          </a:xfrm>
        </p:spPr>
        <p:txBody>
          <a:bodyPr>
            <a:noAutofit/>
          </a:bodyPr>
          <a:lstStyle/>
          <a:p>
            <a:r>
              <a:rPr lang="en-US" b="1" dirty="0" smtClean="0">
                <a:latin typeface="Calibri" panose="020F0502020204030204" pitchFamily="34" charset="0"/>
              </a:rPr>
              <a:t>I-270 North Corridor</a:t>
            </a:r>
            <a:endParaRPr lang="en-US" b="1" dirty="0">
              <a:latin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rcRect l="21671" r="17461" b="877"/>
          <a:stretch>
            <a:fillRect/>
          </a:stretch>
        </p:blipFill>
        <p:spPr bwMode="auto">
          <a:xfrm>
            <a:off x="3888692" y="1604211"/>
            <a:ext cx="4036108" cy="4796589"/>
          </a:xfrm>
          <a:prstGeom prst="rect">
            <a:avLst/>
          </a:prstGeom>
          <a:noFill/>
          <a:ln>
            <a:noFill/>
          </a:ln>
          <a:effectLst>
            <a:glow rad="139700">
              <a:schemeClr val="accent4">
                <a:satMod val="175000"/>
                <a:alpha val="40000"/>
              </a:schemeClr>
            </a:glow>
          </a:effectLst>
        </p:spPr>
      </p:pic>
    </p:spTree>
    <p:extLst>
      <p:ext uri="{BB962C8B-B14F-4D97-AF65-F5344CB8AC3E}">
        <p14:creationId xmlns:p14="http://schemas.microsoft.com/office/powerpoint/2010/main" val="1869697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27786" y="334101"/>
            <a:ext cx="9753600" cy="1154097"/>
          </a:xfrm>
        </p:spPr>
        <p:txBody>
          <a:bodyPr/>
          <a:lstStyle/>
          <a:p>
            <a:r>
              <a:rPr lang="en-US" b="1" dirty="0">
                <a:latin typeface="Calibri" panose="020F0502020204030204" pitchFamily="34" charset="0"/>
              </a:rPr>
              <a:t>I-270 Connections</a:t>
            </a:r>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3235501"/>
            <a:ext cx="5638800" cy="272773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825" y="4318209"/>
            <a:ext cx="762000" cy="36383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014" y="4121015"/>
            <a:ext cx="1081087" cy="31449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697682"/>
            <a:ext cx="685800" cy="34884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4533763"/>
            <a:ext cx="1100138" cy="27553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697683"/>
            <a:ext cx="1228726" cy="33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7070" y="3505200"/>
            <a:ext cx="1219199" cy="306670"/>
          </a:xfrm>
          <a:prstGeom prst="rect">
            <a:avLst/>
          </a:prstGeom>
          <a:noFill/>
          <a:ln w="1587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3674044"/>
            <a:ext cx="647700" cy="31432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7694" y="4278265"/>
            <a:ext cx="534857" cy="61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ontent Placeholder 8"/>
          <p:cNvSpPr>
            <a:spLocks noGrp="1"/>
          </p:cNvSpPr>
          <p:nvPr>
            <p:ph idx="1"/>
          </p:nvPr>
        </p:nvSpPr>
        <p:spPr>
          <a:xfrm>
            <a:off x="866274" y="1488199"/>
            <a:ext cx="7477626" cy="1676072"/>
          </a:xfrm>
        </p:spPr>
        <p:txBody>
          <a:bodyPr>
            <a:normAutofit fontScale="92500" lnSpcReduction="10000"/>
          </a:bodyPr>
          <a:lstStyle/>
          <a:p>
            <a:pPr marL="0" lvl="1" indent="0">
              <a:buNone/>
              <a:tabLst>
                <a:tab pos="1257300" algn="l"/>
              </a:tabLst>
            </a:pPr>
            <a:r>
              <a:rPr lang="en-US" sz="2000" b="1" dirty="0" smtClean="0">
                <a:latin typeface="Calibri" panose="020F0502020204030204" pitchFamily="34" charset="0"/>
              </a:rPr>
              <a:t>Transportation Hub</a:t>
            </a:r>
          </a:p>
          <a:p>
            <a:pPr marL="0" lvl="1" indent="-354013">
              <a:buClrTx/>
              <a:buFont typeface="Wingdings" panose="05000000000000000000" pitchFamily="2" charset="2"/>
              <a:buChar char="§"/>
              <a:tabLst>
                <a:tab pos="1257300" algn="l"/>
              </a:tabLst>
            </a:pPr>
            <a:r>
              <a:rPr lang="en-US" sz="2000" b="1" dirty="0" smtClean="0">
                <a:latin typeface="Calibri" panose="020F0502020204030204" pitchFamily="34" charset="0"/>
              </a:rPr>
              <a:t>Air</a:t>
            </a:r>
            <a:r>
              <a:rPr lang="en-US" sz="2000" dirty="0">
                <a:latin typeface="Calibri" panose="020F0502020204030204" pitchFamily="34" charset="0"/>
              </a:rPr>
              <a:t>	</a:t>
            </a:r>
            <a:r>
              <a:rPr lang="en-US" sz="2000" dirty="0" smtClean="0">
                <a:latin typeface="Calibri" panose="020F0502020204030204" pitchFamily="34" charset="0"/>
              </a:rPr>
              <a:t>Lambert</a:t>
            </a:r>
            <a:r>
              <a:rPr lang="en-US" sz="2000" dirty="0">
                <a:latin typeface="Calibri" panose="020F0502020204030204" pitchFamily="34" charset="0"/>
              </a:rPr>
              <a:t>, Boeing</a:t>
            </a:r>
          </a:p>
          <a:p>
            <a:pPr marL="285750" lvl="2" indent="-285750">
              <a:buClrTx/>
              <a:buFont typeface="Wingdings" panose="05000000000000000000" pitchFamily="2" charset="2"/>
              <a:buChar char="§"/>
              <a:tabLst>
                <a:tab pos="1257300" algn="l"/>
              </a:tabLst>
            </a:pPr>
            <a:r>
              <a:rPr lang="en-US" sz="2000" b="1" dirty="0" smtClean="0">
                <a:latin typeface="Calibri" panose="020F0502020204030204" pitchFamily="34" charset="0"/>
              </a:rPr>
              <a:t> Rail</a:t>
            </a:r>
            <a:r>
              <a:rPr lang="en-US" sz="2000" dirty="0">
                <a:latin typeface="Calibri" panose="020F0502020204030204" pitchFamily="34" charset="0"/>
              </a:rPr>
              <a:t>	</a:t>
            </a:r>
            <a:r>
              <a:rPr lang="en-US" sz="2000" dirty="0" smtClean="0">
                <a:latin typeface="Calibri" panose="020F0502020204030204" pitchFamily="34" charset="0"/>
              </a:rPr>
              <a:t>6 </a:t>
            </a:r>
            <a:r>
              <a:rPr lang="en-US" sz="2000" dirty="0">
                <a:latin typeface="Calibri" panose="020F0502020204030204" pitchFamily="34" charset="0"/>
              </a:rPr>
              <a:t>class 1 Railroads Roads</a:t>
            </a:r>
          </a:p>
          <a:p>
            <a:pPr marL="788670" lvl="4" indent="-285750">
              <a:buClrTx/>
              <a:buFont typeface="Wingdings" panose="05000000000000000000" pitchFamily="2" charset="2"/>
              <a:buChar char="Ø"/>
              <a:tabLst>
                <a:tab pos="1257300" algn="l"/>
              </a:tabLst>
            </a:pPr>
            <a:r>
              <a:rPr lang="en-US" sz="2000" b="1" dirty="0" smtClean="0">
                <a:latin typeface="Calibri" panose="020F0502020204030204" pitchFamily="34" charset="0"/>
              </a:rPr>
              <a:t>Port</a:t>
            </a:r>
            <a:r>
              <a:rPr lang="en-US" sz="2000" dirty="0" smtClean="0">
                <a:latin typeface="Calibri" panose="020F0502020204030204" pitchFamily="34" charset="0"/>
              </a:rPr>
              <a:t>: Americas </a:t>
            </a:r>
            <a:r>
              <a:rPr lang="en-US" sz="2000" dirty="0">
                <a:latin typeface="Calibri" panose="020F0502020204030204" pitchFamily="34" charset="0"/>
              </a:rPr>
              <a:t>Central, STL Metro </a:t>
            </a:r>
          </a:p>
          <a:p>
            <a:pPr marL="788670" lvl="3" indent="-285750">
              <a:buClrTx/>
              <a:buFont typeface="Wingdings" panose="05000000000000000000" pitchFamily="2" charset="2"/>
              <a:buChar char="Ø"/>
              <a:tabLst>
                <a:tab pos="1257300" algn="l"/>
              </a:tabLst>
            </a:pPr>
            <a:r>
              <a:rPr lang="en-US" sz="2000" b="1" dirty="0" smtClean="0">
                <a:latin typeface="Calibri" panose="020F0502020204030204" pitchFamily="34" charset="0"/>
              </a:rPr>
              <a:t>Freight</a:t>
            </a:r>
            <a:r>
              <a:rPr lang="en-US" sz="2000" dirty="0" smtClean="0">
                <a:latin typeface="Calibri" panose="020F0502020204030204" pitchFamily="34" charset="0"/>
              </a:rPr>
              <a:t>:  International</a:t>
            </a:r>
            <a:r>
              <a:rPr lang="en-US" sz="2000" dirty="0">
                <a:latin typeface="Calibri" panose="020F0502020204030204" pitchFamily="34" charset="0"/>
              </a:rPr>
              <a:t>, logistics, global </a:t>
            </a:r>
            <a:r>
              <a:rPr lang="en-US" sz="2000" dirty="0" smtClean="0">
                <a:latin typeface="Calibri" panose="020F0502020204030204" pitchFamily="34" charset="0"/>
              </a:rPr>
              <a:t>supply</a:t>
            </a:r>
          </a:p>
          <a:p>
            <a:pPr marL="685800" lvl="3">
              <a:tabLst>
                <a:tab pos="1257300" algn="l"/>
              </a:tabLst>
            </a:pPr>
            <a:endParaRPr lang="en-US" sz="2200" dirty="0">
              <a:latin typeface="Calibri" panose="020F0502020204030204" pitchFamily="34" charset="0"/>
            </a:endParaRPr>
          </a:p>
          <a:p>
            <a:pPr marL="274320" lvl="3" indent="0">
              <a:buNone/>
            </a:pPr>
            <a:endParaRPr lang="en-US" sz="2000" dirty="0"/>
          </a:p>
        </p:txBody>
      </p:sp>
      <p:pic>
        <p:nvPicPr>
          <p:cNvPr id="18" name="Picture 2" descr="C:\wolfj1\DB_Director\Lamber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4081" y="1586759"/>
            <a:ext cx="3024504" cy="2019589"/>
          </a:xfrm>
          <a:prstGeom prst="rect">
            <a:avLst/>
          </a:prstGeom>
          <a:noFill/>
          <a:ln w="19050">
            <a:solidFill>
              <a:srgbClr val="FFFF00"/>
            </a:solidFill>
          </a:ln>
          <a:effectLst>
            <a:glow rad="139700">
              <a:schemeClr val="bg2">
                <a:alpha val="40000"/>
              </a:schemeClr>
            </a:glow>
          </a:effectLst>
          <a:extLst>
            <a:ext uri="{909E8E84-426E-40DD-AFC4-6F175D3DCCD1}">
              <a14:hiddenFill xmlns:a14="http://schemas.microsoft.com/office/drawing/2010/main">
                <a:solidFill>
                  <a:srgbClr val="FFFFFF"/>
                </a:solidFill>
              </a14:hiddenFill>
            </a:ext>
          </a:extLst>
        </p:spPr>
      </p:pic>
      <p:pic>
        <p:nvPicPr>
          <p:cNvPr id="19" name="Picture 3" descr="C:\wolfj1\DB_Director\Ports.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3900" y="3875606"/>
            <a:ext cx="3066933" cy="2041271"/>
          </a:xfrm>
          <a:prstGeom prst="rect">
            <a:avLst/>
          </a:prstGeom>
          <a:noFill/>
          <a:ln w="15875">
            <a:solidFill>
              <a:srgbClr val="FFFF00"/>
            </a:solidFill>
          </a:ln>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17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665" y="282586"/>
            <a:ext cx="9753600" cy="1154097"/>
          </a:xfrm>
        </p:spPr>
        <p:txBody>
          <a:bodyPr/>
          <a:lstStyle/>
          <a:p>
            <a:r>
              <a:rPr lang="en-US" b="1" dirty="0">
                <a:latin typeface="Calibri" panose="020F0502020204030204" pitchFamily="34" charset="0"/>
              </a:rPr>
              <a:t>I-270 Issues</a:t>
            </a:r>
            <a:endParaRPr lang="en-US" dirty="0"/>
          </a:p>
        </p:txBody>
      </p:sp>
      <p:sp>
        <p:nvSpPr>
          <p:cNvPr id="5" name="Slide Number Placeholder 4"/>
          <p:cNvSpPr>
            <a:spLocks noGrp="1"/>
          </p:cNvSpPr>
          <p:nvPr>
            <p:ph type="sldNum" sz="quarter" idx="4"/>
          </p:nvPr>
        </p:nvSpPr>
        <p:spPr/>
        <p:txBody>
          <a:bodyPr/>
          <a:lstStyle/>
          <a:p>
            <a:fld id="{BE8A2BB7-4870-4359-B9FF-E2CF2D80AA67}" type="slidenum">
              <a:rPr lang="en-US" smtClean="0">
                <a:solidFill>
                  <a:srgbClr val="000000">
                    <a:tint val="75000"/>
                  </a:srgbClr>
                </a:solidFill>
              </a:rPr>
              <a:pPr/>
              <a:t>22</a:t>
            </a:fld>
            <a:endParaRPr lang="en-US" dirty="0">
              <a:solidFill>
                <a:srgbClr val="000000">
                  <a:tint val="75000"/>
                </a:srgbClr>
              </a:solidFill>
            </a:endParaRPr>
          </a:p>
        </p:txBody>
      </p:sp>
      <p:sp>
        <p:nvSpPr>
          <p:cNvPr id="6" name="Text Placeholder 1"/>
          <p:cNvSpPr txBox="1">
            <a:spLocks/>
          </p:cNvSpPr>
          <p:nvPr/>
        </p:nvSpPr>
        <p:spPr>
          <a:xfrm>
            <a:off x="1240665" y="1611722"/>
            <a:ext cx="4999714" cy="2236959"/>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bg2"/>
              </a:buClr>
              <a:buFont typeface="Wingdings" charset="2"/>
              <a:buChar char="§"/>
              <a:defRPr sz="2000" kern="1200">
                <a:solidFill>
                  <a:schemeClr val="accent3">
                    <a:lumMod val="50000"/>
                  </a:schemeClr>
                </a:solidFill>
                <a:latin typeface="+mn-lt"/>
                <a:ea typeface="+mn-ea"/>
                <a:cs typeface="+mn-cs"/>
              </a:defRPr>
            </a:lvl1pPr>
            <a:lvl2pPr marL="502920" indent="-182880" algn="l" defTabSz="914400" rtl="0" eaLnBrk="1" latinLnBrk="0" hangingPunct="1">
              <a:spcBef>
                <a:spcPct val="20000"/>
              </a:spcBef>
              <a:buClr>
                <a:schemeClr val="bg2"/>
              </a:buClr>
              <a:buFont typeface="Wingdings" charset="2"/>
              <a:buChar char="§"/>
              <a:defRPr sz="1800" kern="1200">
                <a:solidFill>
                  <a:schemeClr val="accent3">
                    <a:lumMod val="50000"/>
                  </a:schemeClr>
                </a:solidFill>
                <a:latin typeface="+mn-lt"/>
                <a:ea typeface="+mn-ea"/>
                <a:cs typeface="+mn-cs"/>
              </a:defRPr>
            </a:lvl2pPr>
            <a:lvl3pPr marL="685800" indent="-182880" algn="l" defTabSz="914400" rtl="0" eaLnBrk="1" latinLnBrk="0" hangingPunct="1">
              <a:spcBef>
                <a:spcPct val="20000"/>
              </a:spcBef>
              <a:buClr>
                <a:schemeClr val="bg2"/>
              </a:buClr>
              <a:buFont typeface="Wingdings" charset="2"/>
              <a:buChar char="§"/>
              <a:defRPr sz="1600" kern="1200">
                <a:solidFill>
                  <a:schemeClr val="accent3">
                    <a:lumMod val="50000"/>
                  </a:schemeClr>
                </a:solidFill>
                <a:latin typeface="+mn-lt"/>
                <a:ea typeface="+mn-ea"/>
                <a:cs typeface="+mn-cs"/>
              </a:defRPr>
            </a:lvl3pPr>
            <a:lvl4pPr marL="9144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4pPr>
            <a:lvl5pPr marL="11430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342900" indent="-342900">
              <a:buClrTx/>
              <a:buFont typeface="Wingdings" panose="05000000000000000000" pitchFamily="2" charset="2"/>
              <a:buChar char="§"/>
            </a:pPr>
            <a:r>
              <a:rPr lang="en-US" sz="2400" dirty="0" smtClean="0">
                <a:solidFill>
                  <a:schemeClr val="tx1"/>
                </a:solidFill>
                <a:latin typeface="Calibri" panose="020F0502020204030204" pitchFamily="34" charset="0"/>
                <a:ea typeface="Tahoma" pitchFamily="34" charset="0"/>
                <a:cs typeface="Tahoma" pitchFamily="34" charset="0"/>
              </a:rPr>
              <a:t>Deteriorating Infrastructure/bridges</a:t>
            </a:r>
          </a:p>
          <a:p>
            <a:pPr marL="342900" indent="-342900">
              <a:buClrTx/>
              <a:buFont typeface="Wingdings" panose="05000000000000000000" pitchFamily="2" charset="2"/>
              <a:buChar char="§"/>
            </a:pPr>
            <a:r>
              <a:rPr lang="en-US" sz="2400" dirty="0" smtClean="0">
                <a:solidFill>
                  <a:schemeClr val="tx1"/>
                </a:solidFill>
                <a:latin typeface="Calibri" panose="020F0502020204030204" pitchFamily="34" charset="0"/>
                <a:ea typeface="Tahoma" pitchFamily="34" charset="0"/>
                <a:cs typeface="Tahoma" pitchFamily="34" charset="0"/>
              </a:rPr>
              <a:t>Safety</a:t>
            </a:r>
          </a:p>
          <a:p>
            <a:pPr marL="342900" indent="-342900">
              <a:buClrTx/>
              <a:buFont typeface="Wingdings" panose="05000000000000000000" pitchFamily="2" charset="2"/>
              <a:buChar char="§"/>
            </a:pPr>
            <a:r>
              <a:rPr lang="en-US" sz="2400" dirty="0" smtClean="0">
                <a:solidFill>
                  <a:schemeClr val="tx1"/>
                </a:solidFill>
                <a:latin typeface="Calibri" panose="020F0502020204030204" pitchFamily="34" charset="0"/>
                <a:ea typeface="Tahoma" pitchFamily="34" charset="0"/>
                <a:cs typeface="Tahoma" pitchFamily="34" charset="0"/>
              </a:rPr>
              <a:t>Level of Service</a:t>
            </a:r>
          </a:p>
          <a:p>
            <a:pPr marL="342900" indent="-342900">
              <a:buClrTx/>
              <a:buFont typeface="Wingdings" panose="05000000000000000000" pitchFamily="2" charset="2"/>
              <a:buChar char="§"/>
            </a:pPr>
            <a:r>
              <a:rPr lang="en-US" sz="2400" dirty="0" smtClean="0">
                <a:solidFill>
                  <a:schemeClr val="tx1"/>
                </a:solidFill>
                <a:latin typeface="Calibri" panose="020F0502020204030204" pitchFamily="34" charset="0"/>
                <a:ea typeface="Tahoma" pitchFamily="34" charset="0"/>
                <a:cs typeface="Tahoma" pitchFamily="34" charset="0"/>
              </a:rPr>
              <a:t>$500 - $700 million needs</a:t>
            </a:r>
          </a:p>
        </p:txBody>
      </p:sp>
      <p:pic>
        <p:nvPicPr>
          <p:cNvPr id="7" name="Picture 4" descr="C:\Users\murphl2\AppData\Local\Microsoft\Windows\Temporary Internet Files\Content.Outlook\ICKLF0C3\Rout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4746" y="1572417"/>
            <a:ext cx="4871305" cy="4648200"/>
          </a:xfrm>
          <a:prstGeom prst="rect">
            <a:avLst/>
          </a:prstGeom>
          <a:noFill/>
          <a:ln w="15875" cmpd="sng">
            <a:solidFill>
              <a:srgbClr val="FFFF00"/>
            </a:solidFill>
          </a:ln>
          <a:effectLst>
            <a:glow rad="139700">
              <a:srgbClr val="FFC000">
                <a:alpha val="40000"/>
              </a:srgbClr>
            </a:glow>
          </a:effectLst>
          <a:extLst>
            <a:ext uri="{909E8E84-426E-40DD-AFC4-6F175D3DCCD1}">
              <a14:hiddenFill xmlns:a14="http://schemas.microsoft.com/office/drawing/2010/main">
                <a:solidFill>
                  <a:srgbClr val="FFFFFF"/>
                </a:solidFill>
              </a14:hiddenFill>
            </a:ext>
          </a:extLst>
        </p:spPr>
      </p:pic>
      <p:pic>
        <p:nvPicPr>
          <p:cNvPr id="8" name="Picture 2" descr="C:\wolfj1\DB_Director\I270Cra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583" y="3896517"/>
            <a:ext cx="4082258" cy="2290997"/>
          </a:xfrm>
          <a:prstGeom prst="rect">
            <a:avLst/>
          </a:prstGeom>
          <a:noFill/>
          <a:ln w="15875">
            <a:solidFill>
              <a:srgbClr val="FFFF00"/>
            </a:solidFill>
          </a:ln>
          <a:effectLst>
            <a:glow rad="139700">
              <a:srgbClr val="FFFF00">
                <a:alpha val="4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763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742" y="269707"/>
            <a:ext cx="9753600" cy="1154097"/>
          </a:xfrm>
        </p:spPr>
        <p:txBody>
          <a:bodyPr/>
          <a:lstStyle/>
          <a:p>
            <a:r>
              <a:rPr lang="en-US" b="1" dirty="0">
                <a:latin typeface="Calibri" panose="020F0502020204030204" pitchFamily="34" charset="0"/>
              </a:rPr>
              <a:t>I-270 Opportunities</a:t>
            </a:r>
            <a:endParaRPr lang="en-US" dirty="0"/>
          </a:p>
        </p:txBody>
      </p:sp>
      <p:sp>
        <p:nvSpPr>
          <p:cNvPr id="4" name="Footer Placeholder 3"/>
          <p:cNvSpPr>
            <a:spLocks noGrp="1"/>
          </p:cNvSpPr>
          <p:nvPr>
            <p:ph type="ftr" sz="quarter" idx="3"/>
          </p:nvPr>
        </p:nvSpPr>
        <p:spPr/>
        <p:txBody>
          <a:body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6" name="Text Placeholder 7"/>
          <p:cNvSpPr txBox="1">
            <a:spLocks/>
          </p:cNvSpPr>
          <p:nvPr/>
        </p:nvSpPr>
        <p:spPr>
          <a:xfrm>
            <a:off x="5008321" y="1389276"/>
            <a:ext cx="6929511" cy="621792"/>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bg2"/>
              </a:buClr>
              <a:buFont typeface="Wingdings" charset="2"/>
              <a:buChar char="§"/>
              <a:defRPr sz="2000" kern="1200">
                <a:solidFill>
                  <a:schemeClr val="accent3">
                    <a:lumMod val="50000"/>
                  </a:schemeClr>
                </a:solidFill>
                <a:latin typeface="+mn-lt"/>
                <a:ea typeface="+mn-ea"/>
                <a:cs typeface="+mn-cs"/>
              </a:defRPr>
            </a:lvl1pPr>
            <a:lvl2pPr marL="502920" indent="-182880" algn="l" defTabSz="914400" rtl="0" eaLnBrk="1" latinLnBrk="0" hangingPunct="1">
              <a:spcBef>
                <a:spcPct val="20000"/>
              </a:spcBef>
              <a:buClr>
                <a:schemeClr val="bg2"/>
              </a:buClr>
              <a:buFont typeface="Wingdings" charset="2"/>
              <a:buChar char="§"/>
              <a:defRPr sz="1800" kern="1200">
                <a:solidFill>
                  <a:schemeClr val="accent3">
                    <a:lumMod val="50000"/>
                  </a:schemeClr>
                </a:solidFill>
                <a:latin typeface="+mn-lt"/>
                <a:ea typeface="+mn-ea"/>
                <a:cs typeface="+mn-cs"/>
              </a:defRPr>
            </a:lvl2pPr>
            <a:lvl3pPr marL="685800" indent="-182880" algn="l" defTabSz="914400" rtl="0" eaLnBrk="1" latinLnBrk="0" hangingPunct="1">
              <a:spcBef>
                <a:spcPct val="20000"/>
              </a:spcBef>
              <a:buClr>
                <a:schemeClr val="bg2"/>
              </a:buClr>
              <a:buFont typeface="Wingdings" charset="2"/>
              <a:buChar char="§"/>
              <a:defRPr sz="1600" kern="1200">
                <a:solidFill>
                  <a:schemeClr val="accent3">
                    <a:lumMod val="50000"/>
                  </a:schemeClr>
                </a:solidFill>
                <a:latin typeface="+mn-lt"/>
                <a:ea typeface="+mn-ea"/>
                <a:cs typeface="+mn-cs"/>
              </a:defRPr>
            </a:lvl3pPr>
            <a:lvl4pPr marL="9144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4pPr>
            <a:lvl5pPr marL="11430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buNone/>
            </a:pPr>
            <a:r>
              <a:rPr lang="en-US" b="1" dirty="0" smtClean="0">
                <a:latin typeface="Calibri" panose="020F0502020204030204" pitchFamily="34" charset="0"/>
              </a:rPr>
              <a:t>East-West Gateway Long Range Plan – Connect 2045 </a:t>
            </a:r>
            <a:endParaRPr lang="en-US" b="1" dirty="0">
              <a:latin typeface="Calibri" panose="020F0502020204030204" pitchFamily="34" charset="0"/>
            </a:endParaRPr>
          </a:p>
        </p:txBody>
      </p:sp>
      <p:sp>
        <p:nvSpPr>
          <p:cNvPr id="7" name="Content Placeholder 8"/>
          <p:cNvSpPr txBox="1">
            <a:spLocks/>
          </p:cNvSpPr>
          <p:nvPr/>
        </p:nvSpPr>
        <p:spPr>
          <a:xfrm>
            <a:off x="5918776" y="5513735"/>
            <a:ext cx="4893908" cy="1065284"/>
          </a:xfrm>
          <a:prstGeom prst="rect">
            <a:avLst/>
          </a:prstGeom>
        </p:spPr>
        <p:txBody>
          <a:bodyPr>
            <a:noAutofit/>
          </a:bodyPr>
          <a:lstStyle>
            <a:lvl1pPr marL="228600" indent="-182880" algn="l" defTabSz="914400" rtl="0" eaLnBrk="1" latinLnBrk="0" hangingPunct="1">
              <a:spcBef>
                <a:spcPct val="20000"/>
              </a:spcBef>
              <a:buClr>
                <a:schemeClr val="bg2"/>
              </a:buClr>
              <a:buFont typeface="Wingdings" charset="2"/>
              <a:buChar char="§"/>
              <a:defRPr sz="2000" kern="1200">
                <a:solidFill>
                  <a:schemeClr val="accent3">
                    <a:lumMod val="50000"/>
                  </a:schemeClr>
                </a:solidFill>
                <a:latin typeface="+mn-lt"/>
                <a:ea typeface="+mn-ea"/>
                <a:cs typeface="+mn-cs"/>
              </a:defRPr>
            </a:lvl1pPr>
            <a:lvl2pPr marL="502920" indent="-182880" algn="l" defTabSz="914400" rtl="0" eaLnBrk="1" latinLnBrk="0" hangingPunct="1">
              <a:spcBef>
                <a:spcPct val="20000"/>
              </a:spcBef>
              <a:buClr>
                <a:schemeClr val="bg2"/>
              </a:buClr>
              <a:buFont typeface="Wingdings" charset="2"/>
              <a:buChar char="§"/>
              <a:defRPr sz="1800" kern="1200">
                <a:solidFill>
                  <a:schemeClr val="accent3">
                    <a:lumMod val="50000"/>
                  </a:schemeClr>
                </a:solidFill>
                <a:latin typeface="+mn-lt"/>
                <a:ea typeface="+mn-ea"/>
                <a:cs typeface="+mn-cs"/>
              </a:defRPr>
            </a:lvl2pPr>
            <a:lvl3pPr marL="685800" indent="-182880" algn="l" defTabSz="914400" rtl="0" eaLnBrk="1" latinLnBrk="0" hangingPunct="1">
              <a:spcBef>
                <a:spcPct val="20000"/>
              </a:spcBef>
              <a:buClr>
                <a:schemeClr val="bg2"/>
              </a:buClr>
              <a:buFont typeface="Wingdings" charset="2"/>
              <a:buChar char="§"/>
              <a:defRPr sz="1600" kern="1200">
                <a:solidFill>
                  <a:schemeClr val="accent3">
                    <a:lumMod val="50000"/>
                  </a:schemeClr>
                </a:solidFill>
                <a:latin typeface="+mn-lt"/>
                <a:ea typeface="+mn-ea"/>
                <a:cs typeface="+mn-cs"/>
              </a:defRPr>
            </a:lvl3pPr>
            <a:lvl4pPr marL="9144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4pPr>
            <a:lvl5pPr marL="11430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320040" lvl="1" indent="0">
              <a:buFont typeface="Wingdings" charset="2"/>
              <a:buNone/>
            </a:pPr>
            <a:r>
              <a:rPr lang="en-US" sz="2000" b="1" dirty="0" smtClean="0">
                <a:solidFill>
                  <a:schemeClr val="tx1"/>
                </a:solidFill>
                <a:latin typeface="Calibri" panose="020F0502020204030204" pitchFamily="34" charset="0"/>
              </a:rPr>
              <a:t>2016 - 2025	    $348 Million</a:t>
            </a:r>
            <a:br>
              <a:rPr lang="en-US" sz="2000" b="1" dirty="0" smtClean="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2026 - 2035	    </a:t>
            </a:r>
            <a:r>
              <a:rPr lang="en-US" sz="2000" b="1" u="sng" dirty="0" smtClean="0">
                <a:solidFill>
                  <a:schemeClr val="tx1"/>
                </a:solidFill>
                <a:latin typeface="Calibri" panose="020F0502020204030204" pitchFamily="34" charset="0"/>
              </a:rPr>
              <a:t>$358 Million</a:t>
            </a:r>
            <a:r>
              <a:rPr lang="en-US" sz="2000" b="1" dirty="0" smtClean="0">
                <a:solidFill>
                  <a:schemeClr val="tx1"/>
                </a:solidFill>
                <a:latin typeface="Calibri" panose="020F0502020204030204" pitchFamily="34" charset="0"/>
              </a:rPr>
              <a:t/>
            </a:r>
            <a:br>
              <a:rPr lang="en-US" sz="2000" b="1" dirty="0" smtClean="0">
                <a:solidFill>
                  <a:schemeClr val="tx1"/>
                </a:solidFill>
                <a:latin typeface="Calibri" panose="020F0502020204030204" pitchFamily="34" charset="0"/>
              </a:rPr>
            </a:br>
            <a:r>
              <a:rPr lang="en-US" sz="2000" b="1" dirty="0" smtClean="0">
                <a:solidFill>
                  <a:schemeClr val="tx1"/>
                </a:solidFill>
                <a:latin typeface="Calibri" panose="020F0502020204030204" pitchFamily="34" charset="0"/>
              </a:rPr>
              <a:t>Total		    $706 Million</a:t>
            </a:r>
            <a:endParaRPr lang="en-US" sz="2000" b="1" dirty="0">
              <a:solidFill>
                <a:schemeClr val="tx1"/>
              </a:solidFill>
              <a:latin typeface="Calibri" panose="020F0502020204030204" pitchFamily="34" charset="0"/>
            </a:endParaRPr>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1560" y="1752600"/>
            <a:ext cx="4528340" cy="3505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9106" y="1752600"/>
            <a:ext cx="4534354" cy="3505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238" y="2286000"/>
            <a:ext cx="9153525" cy="74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124546"/>
            <a:ext cx="9144000" cy="38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3581401"/>
            <a:ext cx="9153525" cy="89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572000"/>
            <a:ext cx="9144000" cy="38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334765"/>
            <a:ext cx="10793921" cy="1181533"/>
          </a:xfrm>
        </p:spPr>
        <p:txBody>
          <a:bodyPr/>
          <a:lstStyle/>
          <a:p>
            <a:r>
              <a:rPr lang="en-US" b="1" dirty="0">
                <a:latin typeface="Calibri" panose="020F0502020204030204" pitchFamily="34" charset="0"/>
              </a:rPr>
              <a:t>I-270 Corridor of Improvements – 16 miles</a:t>
            </a:r>
            <a:endParaRPr lang="en-US" dirty="0"/>
          </a:p>
        </p:txBody>
      </p:sp>
      <p:sp>
        <p:nvSpPr>
          <p:cNvPr id="3" name="Content Placeholder 2"/>
          <p:cNvSpPr>
            <a:spLocks noGrp="1"/>
          </p:cNvSpPr>
          <p:nvPr>
            <p:ph idx="1"/>
          </p:nvPr>
        </p:nvSpPr>
        <p:spPr>
          <a:xfrm>
            <a:off x="160421" y="1681458"/>
            <a:ext cx="6906506" cy="4302248"/>
          </a:xfrm>
        </p:spPr>
        <p:txBody>
          <a:bodyPr/>
          <a:lstStyle/>
          <a:p>
            <a:pPr marL="0" indent="0">
              <a:buNone/>
            </a:pPr>
            <a:r>
              <a:rPr lang="en-US" b="1" dirty="0">
                <a:solidFill>
                  <a:srgbClr val="C94B21"/>
                </a:solidFill>
                <a:latin typeface="Calibri" panose="020F0502020204030204" pitchFamily="34" charset="0"/>
                <a:cs typeface="Myriad Pro"/>
              </a:rPr>
              <a:t>Lindbergh </a:t>
            </a:r>
            <a:r>
              <a:rPr lang="en-US" b="1" dirty="0" smtClean="0">
                <a:solidFill>
                  <a:srgbClr val="C94B21"/>
                </a:solidFill>
                <a:latin typeface="Calibri" panose="020F0502020204030204" pitchFamily="34" charset="0"/>
                <a:cs typeface="Myriad Pro"/>
              </a:rPr>
              <a:t>Boulevard </a:t>
            </a:r>
            <a:r>
              <a:rPr lang="en-US" b="1" dirty="0">
                <a:solidFill>
                  <a:srgbClr val="C94B21"/>
                </a:solidFill>
                <a:latin typeface="Calibri" panose="020F0502020204030204" pitchFamily="34" charset="0"/>
                <a:cs typeface="Myriad Pro"/>
              </a:rPr>
              <a:t>in Missouri to IL </a:t>
            </a:r>
            <a:r>
              <a:rPr lang="en-US" b="1" dirty="0" smtClean="0">
                <a:solidFill>
                  <a:srgbClr val="C94B21"/>
                </a:solidFill>
                <a:latin typeface="Calibri" panose="020F0502020204030204" pitchFamily="34" charset="0"/>
                <a:cs typeface="Myriad Pro"/>
              </a:rPr>
              <a:t>Route </a:t>
            </a:r>
            <a:r>
              <a:rPr lang="en-US" b="1" dirty="0">
                <a:solidFill>
                  <a:srgbClr val="C94B21"/>
                </a:solidFill>
                <a:latin typeface="Calibri" panose="020F0502020204030204" pitchFamily="34" charset="0"/>
                <a:cs typeface="Myriad Pro"/>
              </a:rPr>
              <a:t>111 in Illinois</a:t>
            </a:r>
          </a:p>
          <a:p>
            <a:pPr marL="457200" indent="-457200">
              <a:buClrTx/>
              <a:buAutoNum type="alphaUcParenBoth"/>
            </a:pPr>
            <a:r>
              <a:rPr lang="en-US" sz="1800" b="1" dirty="0">
                <a:solidFill>
                  <a:srgbClr val="D3471B"/>
                </a:solidFill>
                <a:latin typeface="Calibri" panose="020F0502020204030204" pitchFamily="34" charset="0"/>
              </a:rPr>
              <a:t>Mississippi River Chain of Rocks Bridge Replacement (MO-IL)</a:t>
            </a:r>
          </a:p>
          <a:p>
            <a:pPr marL="457200" indent="-457200">
              <a:buClrTx/>
              <a:buAutoNum type="alphaUcParenBoth" startAt="2"/>
            </a:pPr>
            <a:r>
              <a:rPr lang="en-US" sz="1800" b="1" dirty="0">
                <a:solidFill>
                  <a:srgbClr val="D3471B"/>
                </a:solidFill>
                <a:latin typeface="Calibri" panose="020F0502020204030204" pitchFamily="34" charset="0"/>
              </a:rPr>
              <a:t>Corridor Widening from Lilac </a:t>
            </a:r>
            <a:r>
              <a:rPr lang="en-US" sz="1800" b="1" dirty="0" smtClean="0">
                <a:solidFill>
                  <a:srgbClr val="D3471B"/>
                </a:solidFill>
                <a:latin typeface="Calibri" panose="020F0502020204030204" pitchFamily="34" charset="0"/>
              </a:rPr>
              <a:t>Avenue </a:t>
            </a:r>
            <a:r>
              <a:rPr lang="en-US" sz="1800" b="1" dirty="0">
                <a:solidFill>
                  <a:srgbClr val="D3471B"/>
                </a:solidFill>
                <a:latin typeface="Calibri" panose="020F0502020204030204" pitchFamily="34" charset="0"/>
              </a:rPr>
              <a:t>to IL </a:t>
            </a:r>
            <a:r>
              <a:rPr lang="en-US" sz="1800" b="1" dirty="0" smtClean="0">
                <a:solidFill>
                  <a:srgbClr val="D3471B"/>
                </a:solidFill>
                <a:latin typeface="Calibri" panose="020F0502020204030204" pitchFamily="34" charset="0"/>
              </a:rPr>
              <a:t>Route </a:t>
            </a:r>
            <a:r>
              <a:rPr lang="en-US" sz="1800" b="1" dirty="0">
                <a:solidFill>
                  <a:srgbClr val="D3471B"/>
                </a:solidFill>
                <a:latin typeface="Calibri" panose="020F0502020204030204" pitchFamily="34" charset="0"/>
              </a:rPr>
              <a:t>111 (MO-IL) </a:t>
            </a:r>
          </a:p>
          <a:p>
            <a:pPr marL="457200" indent="-457200">
              <a:buClrTx/>
              <a:buAutoNum type="alphaUcParenBoth" startAt="2"/>
            </a:pPr>
            <a:r>
              <a:rPr lang="en-US" sz="1800" b="1" dirty="0">
                <a:solidFill>
                  <a:srgbClr val="D3471B"/>
                </a:solidFill>
                <a:latin typeface="Calibri" panose="020F0502020204030204" pitchFamily="34" charset="0"/>
              </a:rPr>
              <a:t>Corridor Improvements from Lilac </a:t>
            </a:r>
            <a:r>
              <a:rPr lang="en-US" sz="1800" b="1" dirty="0" smtClean="0">
                <a:solidFill>
                  <a:srgbClr val="D3471B"/>
                </a:solidFill>
                <a:latin typeface="Calibri" panose="020F0502020204030204" pitchFamily="34" charset="0"/>
              </a:rPr>
              <a:t>Avenue </a:t>
            </a:r>
            <a:r>
              <a:rPr lang="en-US" sz="1800" b="1" dirty="0">
                <a:solidFill>
                  <a:srgbClr val="D3471B"/>
                </a:solidFill>
                <a:latin typeface="Calibri" panose="020F0502020204030204" pitchFamily="34" charset="0"/>
              </a:rPr>
              <a:t>to Lindbergh </a:t>
            </a:r>
            <a:r>
              <a:rPr lang="en-US" sz="1800" b="1" dirty="0" smtClean="0">
                <a:solidFill>
                  <a:srgbClr val="D3471B"/>
                </a:solidFill>
                <a:latin typeface="Calibri" panose="020F0502020204030204" pitchFamily="34" charset="0"/>
              </a:rPr>
              <a:t>Boulevard </a:t>
            </a:r>
            <a:r>
              <a:rPr lang="en-US" sz="1800" b="1" dirty="0">
                <a:solidFill>
                  <a:srgbClr val="D3471B"/>
                </a:solidFill>
                <a:latin typeface="Calibri" panose="020F0502020204030204" pitchFamily="34" charset="0"/>
              </a:rPr>
              <a:t>(MO)</a:t>
            </a:r>
          </a:p>
          <a:p>
            <a:pPr marL="0" indent="0">
              <a:buClrTx/>
              <a:buNone/>
            </a:pPr>
            <a:r>
              <a:rPr lang="en-US" sz="1600" b="1" dirty="0">
                <a:solidFill>
                  <a:srgbClr val="D3471B"/>
                </a:solidFill>
                <a:latin typeface="Calibri" panose="020F0502020204030204" pitchFamily="34" charset="0"/>
              </a:rPr>
              <a:t> </a:t>
            </a:r>
          </a:p>
          <a:p>
            <a:pPr marL="0" indent="0">
              <a:buNone/>
            </a:pPr>
            <a:endParaRPr lang="en-US" sz="1600" b="1" dirty="0">
              <a:solidFill>
                <a:srgbClr val="D3471B"/>
              </a:solidFill>
              <a:latin typeface="Calibri" panose="020F0502020204030204" pitchFamily="34" charset="0"/>
            </a:endParaRPr>
          </a:p>
          <a:p>
            <a:pPr marL="0" indent="0">
              <a:buNone/>
            </a:pPr>
            <a:r>
              <a:rPr lang="en-US" dirty="0">
                <a:latin typeface="Calibri" panose="020F0502020204030204" pitchFamily="34" charset="0"/>
              </a:rPr>
              <a:t>$</a:t>
            </a:r>
            <a:r>
              <a:rPr lang="en-US" dirty="0" smtClean="0">
                <a:latin typeface="Calibri" panose="020F0502020204030204" pitchFamily="34" charset="0"/>
              </a:rPr>
              <a:t>1.1B in </a:t>
            </a:r>
            <a:r>
              <a:rPr lang="en-US" dirty="0">
                <a:latin typeface="Calibri" panose="020F0502020204030204" pitchFamily="34" charset="0"/>
              </a:rPr>
              <a:t>transportation funding is needed.</a:t>
            </a:r>
          </a:p>
          <a:p>
            <a:pPr marL="0" indent="0">
              <a:buNone/>
            </a:pPr>
            <a:endParaRPr lang="en-US" dirty="0">
              <a:latin typeface="Calibri" panose="020F0502020204030204" pitchFamily="34" charset="0"/>
            </a:endParaRPr>
          </a:p>
          <a:p>
            <a:pPr marL="0" indent="0">
              <a:buNone/>
            </a:pPr>
            <a:r>
              <a:rPr lang="en-US" dirty="0">
                <a:latin typeface="Calibri" panose="020F0502020204030204" pitchFamily="34" charset="0"/>
              </a:rPr>
              <a:t>Project will be built be over </a:t>
            </a:r>
            <a:r>
              <a:rPr lang="en-US" b="1" dirty="0" smtClean="0">
                <a:latin typeface="Calibri" panose="020F0502020204030204" pitchFamily="34" charset="0"/>
              </a:rPr>
              <a:t>17 years </a:t>
            </a:r>
            <a:r>
              <a:rPr lang="en-US" dirty="0">
                <a:latin typeface="Calibri" panose="020F0502020204030204" pitchFamily="34" charset="0"/>
              </a:rPr>
              <a:t>and administered through </a:t>
            </a:r>
            <a:r>
              <a:rPr lang="en-US" b="1" dirty="0">
                <a:latin typeface="Calibri" panose="020F0502020204030204" pitchFamily="34" charset="0"/>
              </a:rPr>
              <a:t>9 or more </a:t>
            </a:r>
            <a:r>
              <a:rPr lang="en-US" dirty="0">
                <a:latin typeface="Calibri" panose="020F0502020204030204" pitchFamily="34" charset="0"/>
              </a:rPr>
              <a:t>individual construction contracts.</a:t>
            </a:r>
          </a:p>
          <a:p>
            <a:endParaRPr lang="en-US" dirty="0"/>
          </a:p>
        </p:txBody>
      </p:sp>
      <p:sp>
        <p:nvSpPr>
          <p:cNvPr id="5" name="Slide Number Placeholder 4"/>
          <p:cNvSpPr>
            <a:spLocks noGrp="1"/>
          </p:cNvSpPr>
          <p:nvPr>
            <p:ph type="sldNum" sz="quarter" idx="4"/>
          </p:nvPr>
        </p:nvSpPr>
        <p:spPr/>
        <p:txBody>
          <a:bodyPr/>
          <a:lstStyle/>
          <a:p>
            <a:fld id="{BE8A2BB7-4870-4359-B9FF-E2CF2D80AA67}" type="slidenum">
              <a:rPr lang="en-US" smtClean="0">
                <a:solidFill>
                  <a:srgbClr val="000000">
                    <a:tint val="75000"/>
                  </a:srgbClr>
                </a:solidFill>
              </a:rPr>
              <a:pPr/>
              <a:t>24</a:t>
            </a:fld>
            <a:endParaRPr lang="en-US" dirty="0">
              <a:solidFill>
                <a:srgbClr val="000000">
                  <a:tint val="75000"/>
                </a:srgbClr>
              </a:solidFill>
            </a:endParaRPr>
          </a:p>
        </p:txBody>
      </p:sp>
      <p:pic>
        <p:nvPicPr>
          <p:cNvPr id="6" name="Picture 5"/>
          <p:cNvPicPr>
            <a:picLocks noChangeAspect="1"/>
          </p:cNvPicPr>
          <p:nvPr/>
        </p:nvPicPr>
        <p:blipFill>
          <a:blip r:embed="rId3"/>
          <a:stretch>
            <a:fillRect/>
          </a:stretch>
        </p:blipFill>
        <p:spPr>
          <a:xfrm>
            <a:off x="7222124" y="2059596"/>
            <a:ext cx="4656549" cy="3242589"/>
          </a:xfrm>
          <a:prstGeom prst="rect">
            <a:avLst/>
          </a:prstGeom>
        </p:spPr>
      </p:pic>
    </p:spTree>
    <p:extLst>
      <p:ext uri="{BB962C8B-B14F-4D97-AF65-F5344CB8AC3E}">
        <p14:creationId xmlns:p14="http://schemas.microsoft.com/office/powerpoint/2010/main" val="2315460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9708"/>
            <a:ext cx="9753600" cy="1154097"/>
          </a:xfrm>
        </p:spPr>
        <p:txBody>
          <a:bodyPr/>
          <a:lstStyle/>
          <a:p>
            <a:r>
              <a:rPr lang="en-US" b="1" dirty="0">
                <a:latin typeface="Calibri" panose="020F0502020204030204" pitchFamily="34" charset="0"/>
              </a:rPr>
              <a:t>I-270 Corridor of Improvements</a:t>
            </a:r>
            <a:endParaRPr lang="en-US" dirty="0"/>
          </a:p>
        </p:txBody>
      </p:sp>
      <p:sp>
        <p:nvSpPr>
          <p:cNvPr id="5" name="Slide Number Placeholder 4"/>
          <p:cNvSpPr>
            <a:spLocks noGrp="1"/>
          </p:cNvSpPr>
          <p:nvPr>
            <p:ph type="sldNum" sz="quarter" idx="4"/>
          </p:nvPr>
        </p:nvSpPr>
        <p:spPr/>
        <p:txBody>
          <a:bodyPr/>
          <a:lstStyle/>
          <a:p>
            <a:fld id="{BE8A2BB7-4870-4359-B9FF-E2CF2D80AA67}" type="slidenum">
              <a:rPr lang="en-US" smtClean="0">
                <a:solidFill>
                  <a:srgbClr val="000000">
                    <a:tint val="75000"/>
                  </a:srgbClr>
                </a:solidFill>
              </a:rPr>
              <a:pPr/>
              <a:t>25</a:t>
            </a:fld>
            <a:endParaRPr lang="en-US" dirty="0">
              <a:solidFill>
                <a:srgbClr val="000000">
                  <a:tint val="75000"/>
                </a:srgbClr>
              </a:solidFill>
            </a:endParaRPr>
          </a:p>
        </p:txBody>
      </p:sp>
      <p:sp>
        <p:nvSpPr>
          <p:cNvPr id="9" name="Content Placeholder 3"/>
          <p:cNvSpPr>
            <a:spLocks noGrp="1"/>
          </p:cNvSpPr>
          <p:nvPr>
            <p:ph sz="half" idx="4294967295"/>
          </p:nvPr>
        </p:nvSpPr>
        <p:spPr>
          <a:xfrm>
            <a:off x="372908" y="1435190"/>
            <a:ext cx="7283666" cy="3641251"/>
          </a:xfrm>
          <a:prstGeom prst="rect">
            <a:avLst/>
          </a:prstGeom>
        </p:spPr>
        <p:txBody>
          <a:bodyPr>
            <a:normAutofit lnSpcReduction="10000"/>
          </a:bodyPr>
          <a:lstStyle/>
          <a:p>
            <a:pPr marL="0" lvl="0" indent="0">
              <a:buNone/>
            </a:pPr>
            <a:r>
              <a:rPr lang="en-US" sz="2400" b="1" u="sng" dirty="0" smtClean="0">
                <a:solidFill>
                  <a:srgbClr val="D3471B"/>
                </a:solidFill>
                <a:latin typeface="Calibri" panose="020F0502020204030204" pitchFamily="34" charset="0"/>
              </a:rPr>
              <a:t>Project A</a:t>
            </a:r>
            <a:r>
              <a:rPr lang="en-US" sz="2400" b="1" dirty="0" smtClean="0">
                <a:solidFill>
                  <a:srgbClr val="D3471B"/>
                </a:solidFill>
                <a:latin typeface="Calibri" panose="020F0502020204030204" pitchFamily="34" charset="0"/>
              </a:rPr>
              <a:t>: Mississippi River Chain </a:t>
            </a:r>
            <a:r>
              <a:rPr lang="en-US" sz="2400" b="1" dirty="0">
                <a:solidFill>
                  <a:srgbClr val="D3471B"/>
                </a:solidFill>
                <a:latin typeface="Calibri" panose="020F0502020204030204" pitchFamily="34" charset="0"/>
              </a:rPr>
              <a:t>of Rocks Bridge </a:t>
            </a:r>
            <a:r>
              <a:rPr lang="en-US" sz="2400" b="1" dirty="0" smtClean="0">
                <a:solidFill>
                  <a:srgbClr val="D3471B"/>
                </a:solidFill>
                <a:latin typeface="Calibri" panose="020F0502020204030204" pitchFamily="34" charset="0"/>
              </a:rPr>
              <a:t>Replacement (MO-IL) </a:t>
            </a:r>
            <a:r>
              <a:rPr lang="en-US" sz="2000" b="1" dirty="0" smtClean="0">
                <a:latin typeface="Calibri" panose="020F0502020204030204" pitchFamily="34" charset="0"/>
              </a:rPr>
              <a:t>IDOT Project</a:t>
            </a:r>
            <a:endParaRPr lang="en-US" sz="2000" b="1" dirty="0">
              <a:latin typeface="Calibri" panose="020F0502020204030204" pitchFamily="34" charset="0"/>
            </a:endParaRPr>
          </a:p>
          <a:p>
            <a:pPr lvl="0">
              <a:buFont typeface="Wingdings" panose="05000000000000000000" pitchFamily="2" charset="2"/>
              <a:buChar char="§"/>
            </a:pPr>
            <a:endParaRPr lang="en-US" sz="2000" dirty="0" smtClean="0">
              <a:latin typeface="Calibri" panose="020F0502020204030204" pitchFamily="34" charset="0"/>
            </a:endParaRPr>
          </a:p>
          <a:p>
            <a:pPr lvl="0">
              <a:buClrTx/>
              <a:buFont typeface="Wingdings" panose="05000000000000000000" pitchFamily="2" charset="2"/>
              <a:buChar char="§"/>
            </a:pPr>
            <a:r>
              <a:rPr lang="en-US" sz="2000" dirty="0" smtClean="0">
                <a:latin typeface="Calibri" panose="020F0502020204030204" pitchFamily="34" charset="0"/>
              </a:rPr>
              <a:t>Replace </a:t>
            </a:r>
            <a:r>
              <a:rPr lang="en-US" sz="2000" dirty="0">
                <a:latin typeface="Calibri" panose="020F0502020204030204" pitchFamily="34" charset="0"/>
              </a:rPr>
              <a:t>existing </a:t>
            </a:r>
            <a:r>
              <a:rPr lang="en-US" sz="2000" dirty="0" smtClean="0">
                <a:latin typeface="Calibri" panose="020F0502020204030204" pitchFamily="34" charset="0"/>
              </a:rPr>
              <a:t>4-lane bridge with a bridge that can accommodate 6 lanes</a:t>
            </a:r>
            <a:endParaRPr lang="en-US" sz="2000" dirty="0">
              <a:latin typeface="Calibri" panose="020F0502020204030204" pitchFamily="34" charset="0"/>
            </a:endParaRPr>
          </a:p>
          <a:p>
            <a:pPr lvl="0">
              <a:buClrTx/>
              <a:buFont typeface="Wingdings" panose="05000000000000000000" pitchFamily="2" charset="2"/>
              <a:buChar char="§"/>
            </a:pPr>
            <a:r>
              <a:rPr lang="en-US" sz="2000" dirty="0">
                <a:latin typeface="Calibri" panose="020F0502020204030204" pitchFamily="34" charset="0"/>
              </a:rPr>
              <a:t>Bridge is nearing the end of its life expectancy</a:t>
            </a:r>
          </a:p>
          <a:p>
            <a:pPr lvl="0">
              <a:buClrTx/>
              <a:buFont typeface="Wingdings" panose="05000000000000000000" pitchFamily="2" charset="2"/>
              <a:buChar char="§"/>
            </a:pPr>
            <a:r>
              <a:rPr lang="en-US" sz="2000" dirty="0">
                <a:latin typeface="Calibri" panose="020F0502020204030204" pitchFamily="34" charset="0"/>
              </a:rPr>
              <a:t>High </a:t>
            </a:r>
            <a:r>
              <a:rPr lang="en-US" dirty="0">
                <a:solidFill>
                  <a:schemeClr val="tx1"/>
                </a:solidFill>
                <a:latin typeface="Calibri" panose="020F0502020204030204" pitchFamily="34" charset="0"/>
                <a:ea typeface="Tahoma" pitchFamily="34" charset="0"/>
                <a:cs typeface="Tahoma" pitchFamily="34" charset="0"/>
              </a:rPr>
              <a:t>impact</a:t>
            </a:r>
            <a:r>
              <a:rPr lang="en-US" sz="2000" dirty="0">
                <a:latin typeface="Calibri" panose="020F0502020204030204" pitchFamily="34" charset="0"/>
              </a:rPr>
              <a:t> to travel time delays for maintenance lane closures </a:t>
            </a:r>
          </a:p>
          <a:p>
            <a:pPr lvl="0">
              <a:buClrTx/>
              <a:buFont typeface="Wingdings" panose="05000000000000000000" pitchFamily="2" charset="2"/>
              <a:buChar char="§"/>
            </a:pPr>
            <a:r>
              <a:rPr lang="en-US" sz="2000" dirty="0">
                <a:latin typeface="Calibri" panose="020F0502020204030204" pitchFamily="34" charset="0"/>
              </a:rPr>
              <a:t>At 4 lanes wide, existing bridge is not equipped to handle the </a:t>
            </a:r>
            <a:r>
              <a:rPr lang="en-US" sz="2000" dirty="0" smtClean="0">
                <a:latin typeface="Calibri" panose="020F0502020204030204" pitchFamily="34" charset="0"/>
              </a:rPr>
              <a:t>large</a:t>
            </a:r>
          </a:p>
          <a:p>
            <a:pPr marL="0" lvl="0" indent="0">
              <a:buClrTx/>
              <a:buNone/>
            </a:pPr>
            <a:r>
              <a:rPr lang="en-US" sz="2000" dirty="0">
                <a:latin typeface="Calibri" panose="020F0502020204030204" pitchFamily="34" charset="0"/>
              </a:rPr>
              <a:t> </a:t>
            </a:r>
            <a:r>
              <a:rPr lang="en-US" sz="2000" dirty="0" smtClean="0">
                <a:latin typeface="Calibri" panose="020F0502020204030204" pitchFamily="34" charset="0"/>
              </a:rPr>
              <a:t>      freight </a:t>
            </a:r>
            <a:r>
              <a:rPr lang="en-US" sz="2000" dirty="0">
                <a:latin typeface="Calibri" panose="020F0502020204030204" pitchFamily="34" charset="0"/>
              </a:rPr>
              <a:t>flow increases forecasted by </a:t>
            </a:r>
            <a:r>
              <a:rPr lang="en-US" sz="2000" dirty="0" smtClean="0">
                <a:latin typeface="Calibri" panose="020F0502020204030204" pitchFamily="34" charset="0"/>
              </a:rPr>
              <a:t>USDOT </a:t>
            </a:r>
            <a:endParaRPr lang="en-US" sz="2000" dirty="0">
              <a:latin typeface="Calibri" panose="020F0502020204030204" pitchFamily="34" charset="0"/>
            </a:endParaRPr>
          </a:p>
          <a:p>
            <a:pPr lvl="0">
              <a:buClrTx/>
              <a:buFont typeface="Wingdings" panose="05000000000000000000" pitchFamily="2" charset="2"/>
              <a:buChar char="§"/>
            </a:pPr>
            <a:r>
              <a:rPr lang="en-US" sz="2000" dirty="0">
                <a:latin typeface="Calibri" panose="020F0502020204030204" pitchFamily="34" charset="0"/>
              </a:rPr>
              <a:t>Traffic has increased from 19,800 vehicles per day to </a:t>
            </a:r>
            <a:r>
              <a:rPr lang="en-US" sz="2000" dirty="0" smtClean="0">
                <a:latin typeface="Calibri" panose="020F0502020204030204" pitchFamily="34" charset="0"/>
              </a:rPr>
              <a:t>51,500</a:t>
            </a:r>
            <a:endParaRPr lang="en-US" sz="2000" dirty="0">
              <a:latin typeface="Calibri" panose="020F0502020204030204" pitchFamily="34" charset="0"/>
            </a:endParaRPr>
          </a:p>
          <a:p>
            <a:endParaRPr lang="en-US" dirty="0"/>
          </a:p>
        </p:txBody>
      </p:sp>
      <p:sp>
        <p:nvSpPr>
          <p:cNvPr id="10" name="Rectangle 9"/>
          <p:cNvSpPr/>
          <p:nvPr/>
        </p:nvSpPr>
        <p:spPr>
          <a:xfrm>
            <a:off x="1049602" y="5087826"/>
            <a:ext cx="6350298" cy="1323439"/>
          </a:xfrm>
          <a:prstGeom prst="rect">
            <a:avLst/>
          </a:prstGeom>
          <a:solidFill>
            <a:schemeClr val="accent6">
              <a:lumMod val="60000"/>
              <a:lumOff val="40000"/>
            </a:schemeClr>
          </a:solidFill>
        </p:spPr>
        <p:txBody>
          <a:bodyPr wrap="square">
            <a:spAutoFit/>
          </a:bodyPr>
          <a:lstStyle/>
          <a:p>
            <a:pPr marL="285750" lvl="0" indent="-285750">
              <a:buFont typeface="Wingdings" panose="05000000000000000000" pitchFamily="2" charset="2"/>
              <a:buChar char="Ø"/>
            </a:pPr>
            <a:r>
              <a:rPr lang="en-US" sz="2000" b="1" dirty="0" smtClean="0">
                <a:latin typeface="Calibri" panose="020F0502020204030204" pitchFamily="34" charset="0"/>
              </a:rPr>
              <a:t>Construction duration: 2 – 3 construction seasons</a:t>
            </a:r>
          </a:p>
          <a:p>
            <a:pPr marL="285750" lvl="0" indent="-285750">
              <a:buFont typeface="Wingdings" panose="05000000000000000000" pitchFamily="2" charset="2"/>
              <a:buChar char="Ø"/>
            </a:pPr>
            <a:r>
              <a:rPr lang="en-US" sz="2000" b="1" dirty="0" smtClean="0">
                <a:latin typeface="Calibri" panose="020F0502020204030204" pitchFamily="34" charset="0"/>
              </a:rPr>
              <a:t>Estimated cost</a:t>
            </a:r>
            <a:r>
              <a:rPr lang="en-US" sz="2000" b="1" dirty="0">
                <a:latin typeface="Calibri" panose="020F0502020204030204" pitchFamily="34" charset="0"/>
              </a:rPr>
              <a:t>: $</a:t>
            </a:r>
            <a:r>
              <a:rPr lang="en-US" sz="2000" b="1" dirty="0" smtClean="0">
                <a:latin typeface="Calibri" panose="020F0502020204030204" pitchFamily="34" charset="0"/>
              </a:rPr>
              <a:t>225M for all activities construction, PE, UT, LA, </a:t>
            </a:r>
            <a:r>
              <a:rPr lang="en-US" sz="2000" b="1" dirty="0" err="1" smtClean="0">
                <a:latin typeface="Calibri" panose="020F0502020204030204" pitchFamily="34" charset="0"/>
              </a:rPr>
              <a:t>etc</a:t>
            </a:r>
            <a:r>
              <a:rPr lang="en-US" sz="2000" b="1" dirty="0" smtClean="0">
                <a:latin typeface="Calibri" panose="020F0502020204030204" pitchFamily="34" charset="0"/>
              </a:rPr>
              <a:t> (unfunded</a:t>
            </a:r>
            <a:r>
              <a:rPr lang="en-US" sz="2000" b="1" dirty="0">
                <a:latin typeface="Calibri" panose="020F0502020204030204" pitchFamily="34" charset="0"/>
              </a:rPr>
              <a:t>) </a:t>
            </a:r>
          </a:p>
          <a:p>
            <a:pPr marL="285750" lvl="0" indent="-285750">
              <a:buFont typeface="Wingdings" panose="05000000000000000000" pitchFamily="2" charset="2"/>
              <a:buChar char="Ø"/>
            </a:pPr>
            <a:r>
              <a:rPr lang="en-US" sz="2000" b="1" dirty="0">
                <a:latin typeface="Calibri" panose="020F0502020204030204" pitchFamily="34" charset="0"/>
              </a:rPr>
              <a:t>If funded, construction could start as early as </a:t>
            </a:r>
            <a:r>
              <a:rPr lang="en-US" sz="2000" b="1" dirty="0" smtClean="0">
                <a:latin typeface="Calibri" panose="020F0502020204030204" pitchFamily="34" charset="0"/>
              </a:rPr>
              <a:t>2020</a:t>
            </a:r>
            <a:endParaRPr lang="en-US" sz="2000" b="1" dirty="0">
              <a:latin typeface="Calibri" panose="020F0502020204030204" pitchFamily="34" charset="0"/>
            </a:endParaRPr>
          </a:p>
        </p:txBody>
      </p:sp>
      <p:pic>
        <p:nvPicPr>
          <p:cNvPr id="11" name="Picture 10"/>
          <p:cNvPicPr>
            <a:picLocks noChangeAspect="1"/>
          </p:cNvPicPr>
          <p:nvPr/>
        </p:nvPicPr>
        <p:blipFill rotWithShape="1">
          <a:blip r:embed="rId3"/>
          <a:srcRect l="21743" t="9440" r="6572" b="25047"/>
          <a:stretch/>
        </p:blipFill>
        <p:spPr>
          <a:xfrm>
            <a:off x="7656993" y="2503869"/>
            <a:ext cx="4126583" cy="2429007"/>
          </a:xfrm>
          <a:prstGeom prst="rect">
            <a:avLst/>
          </a:prstGeom>
        </p:spPr>
      </p:pic>
      <p:cxnSp>
        <p:nvCxnSpPr>
          <p:cNvPr id="12" name="Straight Connector 11"/>
          <p:cNvCxnSpPr/>
          <p:nvPr/>
        </p:nvCxnSpPr>
        <p:spPr>
          <a:xfrm flipH="1" flipV="1">
            <a:off x="8722784" y="3061853"/>
            <a:ext cx="623455" cy="193963"/>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965723" y="3568227"/>
            <a:ext cx="817853" cy="276999"/>
          </a:xfrm>
          <a:prstGeom prst="rect">
            <a:avLst/>
          </a:prstGeom>
          <a:noFill/>
        </p:spPr>
        <p:txBody>
          <a:bodyPr wrap="none" rtlCol="0">
            <a:spAutoFit/>
          </a:bodyPr>
          <a:lstStyle/>
          <a:p>
            <a:r>
              <a:rPr lang="en-US" sz="1200" dirty="0" smtClean="0">
                <a:solidFill>
                  <a:schemeClr val="bg1"/>
                </a:solidFill>
              </a:rPr>
              <a:t>ILLINOIS</a:t>
            </a:r>
            <a:endParaRPr lang="en-US" sz="1200" dirty="0">
              <a:solidFill>
                <a:schemeClr val="bg1"/>
              </a:solidFill>
            </a:endParaRPr>
          </a:p>
        </p:txBody>
      </p:sp>
      <p:sp>
        <p:nvSpPr>
          <p:cNvPr id="14" name="TextBox 13"/>
          <p:cNvSpPr txBox="1"/>
          <p:nvPr/>
        </p:nvSpPr>
        <p:spPr>
          <a:xfrm>
            <a:off x="8077268" y="2159361"/>
            <a:ext cx="946093" cy="276999"/>
          </a:xfrm>
          <a:prstGeom prst="rect">
            <a:avLst/>
          </a:prstGeom>
          <a:noFill/>
        </p:spPr>
        <p:txBody>
          <a:bodyPr wrap="none" rtlCol="0">
            <a:spAutoFit/>
          </a:bodyPr>
          <a:lstStyle/>
          <a:p>
            <a:r>
              <a:rPr lang="en-US" sz="1200" dirty="0" smtClean="0">
                <a:solidFill>
                  <a:schemeClr val="bg1"/>
                </a:solidFill>
              </a:rPr>
              <a:t>MISSOURI</a:t>
            </a:r>
            <a:endParaRPr lang="en-US" sz="1200" dirty="0">
              <a:solidFill>
                <a:schemeClr val="bg1"/>
              </a:solidFill>
            </a:endParaRPr>
          </a:p>
        </p:txBody>
      </p:sp>
      <p:pic>
        <p:nvPicPr>
          <p:cNvPr id="15" name="Picture 14"/>
          <p:cNvPicPr>
            <a:picLocks noChangeAspect="1"/>
          </p:cNvPicPr>
          <p:nvPr/>
        </p:nvPicPr>
        <p:blipFill>
          <a:blip r:embed="rId4">
            <a:clrChange>
              <a:clrFrom>
                <a:srgbClr val="000000"/>
              </a:clrFrom>
              <a:clrTo>
                <a:srgbClr val="000000">
                  <a:alpha val="0"/>
                </a:srgbClr>
              </a:clrTo>
            </a:clrChange>
          </a:blip>
          <a:stretch>
            <a:fillRect/>
          </a:stretch>
        </p:blipFill>
        <p:spPr>
          <a:xfrm>
            <a:off x="10147607" y="3061853"/>
            <a:ext cx="422987" cy="338502"/>
          </a:xfrm>
          <a:prstGeom prst="rect">
            <a:avLst/>
          </a:prstGeom>
        </p:spPr>
      </p:pic>
      <p:sp>
        <p:nvSpPr>
          <p:cNvPr id="16" name="TextBox 15"/>
          <p:cNvSpPr txBox="1"/>
          <p:nvPr/>
        </p:nvSpPr>
        <p:spPr>
          <a:xfrm rot="19315793">
            <a:off x="8783217" y="2424366"/>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spTree>
    <p:extLst>
      <p:ext uri="{BB962C8B-B14F-4D97-AF65-F5344CB8AC3E}">
        <p14:creationId xmlns:p14="http://schemas.microsoft.com/office/powerpoint/2010/main" val="908411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570" y="295465"/>
            <a:ext cx="9753600" cy="1154097"/>
          </a:xfrm>
        </p:spPr>
        <p:txBody>
          <a:bodyPr/>
          <a:lstStyle/>
          <a:p>
            <a:r>
              <a:rPr lang="en-US" b="1" dirty="0">
                <a:latin typeface="Calibri" panose="020F0502020204030204" pitchFamily="34" charset="0"/>
              </a:rPr>
              <a:t>I-270 Corridor of Improvements</a:t>
            </a:r>
            <a:endParaRPr lang="en-US" dirty="0"/>
          </a:p>
        </p:txBody>
      </p:sp>
      <p:sp>
        <p:nvSpPr>
          <p:cNvPr id="5" name="Slide Number Placeholder 4"/>
          <p:cNvSpPr>
            <a:spLocks noGrp="1"/>
          </p:cNvSpPr>
          <p:nvPr>
            <p:ph type="sldNum" sz="quarter" idx="4"/>
          </p:nvPr>
        </p:nvSpPr>
        <p:spPr/>
        <p:txBody>
          <a:bodyPr/>
          <a:lstStyle/>
          <a:p>
            <a:fld id="{BE8A2BB7-4870-4359-B9FF-E2CF2D80AA67}" type="slidenum">
              <a:rPr lang="en-US" smtClean="0">
                <a:solidFill>
                  <a:srgbClr val="000000">
                    <a:tint val="75000"/>
                  </a:srgbClr>
                </a:solidFill>
              </a:rPr>
              <a:pPr/>
              <a:t>26</a:t>
            </a:fld>
            <a:endParaRPr lang="en-US" dirty="0">
              <a:solidFill>
                <a:srgbClr val="000000">
                  <a:tint val="75000"/>
                </a:srgbClr>
              </a:solidFill>
            </a:endParaRPr>
          </a:p>
        </p:txBody>
      </p:sp>
      <p:sp>
        <p:nvSpPr>
          <p:cNvPr id="15" name="Rectangle 14"/>
          <p:cNvSpPr/>
          <p:nvPr/>
        </p:nvSpPr>
        <p:spPr>
          <a:xfrm>
            <a:off x="366884" y="1458553"/>
            <a:ext cx="6538349" cy="2985433"/>
          </a:xfrm>
          <a:prstGeom prst="rect">
            <a:avLst/>
          </a:prstGeom>
        </p:spPr>
        <p:txBody>
          <a:bodyPr wrap="square">
            <a:spAutoFit/>
          </a:bodyPr>
          <a:lstStyle/>
          <a:p>
            <a:pPr marR="0" lvl="0">
              <a:spcBef>
                <a:spcPts val="0"/>
              </a:spcBef>
              <a:spcAft>
                <a:spcPts val="0"/>
              </a:spcAft>
            </a:pPr>
            <a:r>
              <a:rPr lang="en-US" sz="2400" b="1" u="sng" dirty="0" smtClean="0">
                <a:solidFill>
                  <a:srgbClr val="D3471B"/>
                </a:solidFill>
                <a:latin typeface="Calibri" panose="020F0502020204030204" pitchFamily="34" charset="0"/>
              </a:rPr>
              <a:t>Project B</a:t>
            </a:r>
            <a:r>
              <a:rPr lang="en-US" sz="2400" b="1" dirty="0" smtClean="0">
                <a:solidFill>
                  <a:srgbClr val="D3471B"/>
                </a:solidFill>
                <a:latin typeface="Calibri" panose="020F0502020204030204" pitchFamily="34" charset="0"/>
              </a:rPr>
              <a:t>:</a:t>
            </a:r>
            <a:r>
              <a:rPr lang="en-US" sz="2400" b="1" u="sng" dirty="0" smtClean="0">
                <a:solidFill>
                  <a:srgbClr val="D3471B"/>
                </a:solidFill>
                <a:latin typeface="Calibri" panose="020F0502020204030204" pitchFamily="34" charset="0"/>
              </a:rPr>
              <a:t> </a:t>
            </a:r>
            <a:r>
              <a:rPr lang="en-US" sz="2400" b="1" dirty="0" smtClean="0">
                <a:solidFill>
                  <a:srgbClr val="D3471B"/>
                </a:solidFill>
                <a:latin typeface="Calibri" panose="020F0502020204030204" pitchFamily="34" charset="0"/>
              </a:rPr>
              <a:t>Corridor </a:t>
            </a:r>
            <a:r>
              <a:rPr lang="en-US" sz="2400" b="1" dirty="0">
                <a:solidFill>
                  <a:srgbClr val="D3471B"/>
                </a:solidFill>
                <a:latin typeface="Calibri" panose="020F0502020204030204" pitchFamily="34" charset="0"/>
              </a:rPr>
              <a:t>Widening from Lilac </a:t>
            </a:r>
            <a:r>
              <a:rPr lang="en-US" sz="2400" b="1" dirty="0" smtClean="0">
                <a:solidFill>
                  <a:srgbClr val="D3471B"/>
                </a:solidFill>
                <a:latin typeface="Calibri" panose="020F0502020204030204" pitchFamily="34" charset="0"/>
              </a:rPr>
              <a:t>Avenue </a:t>
            </a:r>
            <a:r>
              <a:rPr lang="en-US" sz="2400" b="1" dirty="0">
                <a:solidFill>
                  <a:srgbClr val="D3471B"/>
                </a:solidFill>
                <a:latin typeface="Calibri" panose="020F0502020204030204" pitchFamily="34" charset="0"/>
              </a:rPr>
              <a:t>to IL </a:t>
            </a:r>
            <a:r>
              <a:rPr lang="en-US" sz="2400" b="1" dirty="0" smtClean="0">
                <a:solidFill>
                  <a:srgbClr val="D3471B"/>
                </a:solidFill>
                <a:latin typeface="Calibri" panose="020F0502020204030204" pitchFamily="34" charset="0"/>
              </a:rPr>
              <a:t>Route </a:t>
            </a:r>
            <a:r>
              <a:rPr lang="en-US" sz="2400" b="1" dirty="0">
                <a:solidFill>
                  <a:srgbClr val="D3471B"/>
                </a:solidFill>
                <a:latin typeface="Calibri" panose="020F0502020204030204" pitchFamily="34" charset="0"/>
              </a:rPr>
              <a:t>111 (MO-IL) </a:t>
            </a:r>
            <a:endParaRPr lang="en-US" sz="2400" b="1" dirty="0" smtClean="0">
              <a:solidFill>
                <a:srgbClr val="D3471B"/>
              </a:solidFill>
              <a:latin typeface="Calibri" panose="020F0502020204030204" pitchFamily="34" charset="0"/>
            </a:endParaRPr>
          </a:p>
          <a:p>
            <a:pPr marR="0" lvl="0">
              <a:spcBef>
                <a:spcPts val="0"/>
              </a:spcBef>
              <a:spcAft>
                <a:spcPts val="0"/>
              </a:spcAft>
            </a:pPr>
            <a:r>
              <a:rPr lang="en-US" sz="2000" b="1" dirty="0" smtClean="0">
                <a:latin typeface="Calibri" panose="020F0502020204030204" pitchFamily="34" charset="0"/>
              </a:rPr>
              <a:t>7.6 miles; MoDOT </a:t>
            </a:r>
            <a:r>
              <a:rPr lang="en-US" sz="2000" b="1" dirty="0">
                <a:latin typeface="Calibri" panose="020F0502020204030204" pitchFamily="34" charset="0"/>
              </a:rPr>
              <a:t>and IDOT Projects</a:t>
            </a:r>
            <a:r>
              <a:rPr lang="en-US" sz="2000" b="1" i="1" dirty="0">
                <a:latin typeface="Calibri" panose="020F0502020204030204" pitchFamily="34" charset="0"/>
              </a:rPr>
              <a:t> </a:t>
            </a:r>
            <a:endParaRPr lang="en-US" sz="2000" b="1" i="1" dirty="0" smtClean="0">
              <a:latin typeface="Calibri" panose="020F0502020204030204" pitchFamily="34" charset="0"/>
            </a:endParaRPr>
          </a:p>
          <a:p>
            <a:pPr marR="0" lvl="0">
              <a:spcBef>
                <a:spcPts val="0"/>
              </a:spcBef>
              <a:spcAft>
                <a:spcPts val="0"/>
              </a:spcAft>
            </a:pPr>
            <a:endParaRPr lang="en-US" sz="800" b="1" i="1" dirty="0" smtClean="0">
              <a:latin typeface="Calibri" panose="020F0502020204030204" pitchFamily="34" charset="0"/>
            </a:endParaRPr>
          </a:p>
          <a:p>
            <a:pPr marL="342900" marR="0" indent="-342900">
              <a:spcBef>
                <a:spcPct val="20000"/>
              </a:spcBef>
              <a:spcAft>
                <a:spcPts val="0"/>
              </a:spcAft>
              <a:buFont typeface="Wingdings" panose="05000000000000000000" pitchFamily="2" charset="2"/>
              <a:buChar char="§"/>
            </a:pPr>
            <a:r>
              <a:rPr lang="en-US" sz="2000" dirty="0">
                <a:solidFill>
                  <a:schemeClr val="accent3">
                    <a:lumMod val="50000"/>
                  </a:schemeClr>
                </a:solidFill>
                <a:latin typeface="Calibri" panose="020F0502020204030204" pitchFamily="34" charset="0"/>
              </a:rPr>
              <a:t>Widen from 4 lanes to 6 lanes and improve interchanges</a:t>
            </a:r>
          </a:p>
          <a:p>
            <a:pPr marL="342900" marR="0" indent="-342900">
              <a:spcBef>
                <a:spcPct val="20000"/>
              </a:spcBef>
              <a:spcAft>
                <a:spcPts val="0"/>
              </a:spcAft>
              <a:buFont typeface="Wingdings" panose="05000000000000000000" pitchFamily="2" charset="2"/>
              <a:buChar char="§"/>
            </a:pPr>
            <a:r>
              <a:rPr lang="en-US" sz="2000" dirty="0" smtClean="0">
                <a:solidFill>
                  <a:schemeClr val="accent3">
                    <a:lumMod val="50000"/>
                  </a:schemeClr>
                </a:solidFill>
                <a:latin typeface="Calibri" panose="020F0502020204030204" pitchFamily="34" charset="0"/>
              </a:rPr>
              <a:t>Only segment </a:t>
            </a:r>
            <a:r>
              <a:rPr lang="en-US" sz="2000" dirty="0">
                <a:solidFill>
                  <a:schemeClr val="accent3">
                    <a:lumMod val="50000"/>
                  </a:schemeClr>
                </a:solidFill>
                <a:latin typeface="Calibri" panose="020F0502020204030204" pitchFamily="34" charset="0"/>
              </a:rPr>
              <a:t>of I-270/255 loop not at least 6 lanes wide</a:t>
            </a:r>
          </a:p>
          <a:p>
            <a:pPr marL="342900" marR="0" indent="-342900">
              <a:spcBef>
                <a:spcPct val="20000"/>
              </a:spcBef>
              <a:spcAft>
                <a:spcPts val="0"/>
              </a:spcAft>
              <a:buFont typeface="Wingdings" panose="05000000000000000000" pitchFamily="2" charset="2"/>
              <a:buChar char="§"/>
            </a:pPr>
            <a:r>
              <a:rPr lang="en-US" sz="2000" dirty="0" smtClean="0">
                <a:solidFill>
                  <a:schemeClr val="accent3">
                    <a:lumMod val="50000"/>
                  </a:schemeClr>
                </a:solidFill>
                <a:latin typeface="Calibri" panose="020F0502020204030204" pitchFamily="34" charset="0"/>
              </a:rPr>
              <a:t>Supports one of the region’s </a:t>
            </a:r>
            <a:r>
              <a:rPr lang="en-US" sz="2000" dirty="0">
                <a:solidFill>
                  <a:schemeClr val="accent3">
                    <a:lumMod val="50000"/>
                  </a:schemeClr>
                </a:solidFill>
                <a:latin typeface="Calibri" panose="020F0502020204030204" pitchFamily="34" charset="0"/>
              </a:rPr>
              <a:t>fastest growing </a:t>
            </a:r>
            <a:r>
              <a:rPr lang="en-US" sz="2000" dirty="0" smtClean="0">
                <a:solidFill>
                  <a:schemeClr val="accent3">
                    <a:lumMod val="50000"/>
                  </a:schemeClr>
                </a:solidFill>
                <a:latin typeface="Calibri" panose="020F0502020204030204" pitchFamily="34" charset="0"/>
              </a:rPr>
              <a:t>industrial </a:t>
            </a:r>
            <a:r>
              <a:rPr lang="en-US" sz="2000" dirty="0">
                <a:solidFill>
                  <a:schemeClr val="accent3">
                    <a:lumMod val="50000"/>
                  </a:schemeClr>
                </a:solidFill>
                <a:latin typeface="Calibri" panose="020F0502020204030204" pitchFamily="34" charset="0"/>
              </a:rPr>
              <a:t>real estate developments –  Gateway Commerce and Lakeview Commerce Park  </a:t>
            </a:r>
          </a:p>
        </p:txBody>
      </p:sp>
      <p:sp>
        <p:nvSpPr>
          <p:cNvPr id="16" name="Rectangle 15"/>
          <p:cNvSpPr/>
          <p:nvPr/>
        </p:nvSpPr>
        <p:spPr>
          <a:xfrm>
            <a:off x="588133" y="4886006"/>
            <a:ext cx="6426558" cy="1322351"/>
          </a:xfrm>
          <a:prstGeom prst="rect">
            <a:avLst/>
          </a:prstGeom>
          <a:solidFill>
            <a:schemeClr val="accent6">
              <a:lumMod val="60000"/>
              <a:lumOff val="40000"/>
            </a:schemeClr>
          </a:solidFill>
        </p:spPr>
        <p:txBody>
          <a:bodyPr wrap="square">
            <a:spAutoFit/>
          </a:bodyPr>
          <a:lstStyle/>
          <a:p>
            <a:pPr marL="285750" lvl="0" indent="-285750">
              <a:buFont typeface="Wingdings" panose="05000000000000000000" pitchFamily="2" charset="2"/>
              <a:buChar char="Ø"/>
            </a:pPr>
            <a:r>
              <a:rPr lang="en-US" sz="2000" b="1" dirty="0">
                <a:latin typeface="Calibri" panose="020F0502020204030204" pitchFamily="34" charset="0"/>
              </a:rPr>
              <a:t>Estimated construction cost:  $350-$</a:t>
            </a:r>
            <a:r>
              <a:rPr lang="en-US" sz="2000" b="1" dirty="0" smtClean="0">
                <a:latin typeface="Calibri" panose="020F0502020204030204" pitchFamily="34" charset="0"/>
              </a:rPr>
              <a:t>400M </a:t>
            </a:r>
            <a:r>
              <a:rPr lang="en-US" sz="2000" b="1" dirty="0">
                <a:latin typeface="Calibri" panose="020F0502020204030204" pitchFamily="34" charset="0"/>
              </a:rPr>
              <a:t>(unfunded)</a:t>
            </a:r>
          </a:p>
          <a:p>
            <a:pPr marL="285750" lvl="0" indent="-285750">
              <a:buFont typeface="Wingdings" panose="05000000000000000000" pitchFamily="2" charset="2"/>
              <a:buChar char="Ø"/>
            </a:pPr>
            <a:r>
              <a:rPr lang="en-US" sz="2000" b="1" dirty="0">
                <a:latin typeface="Calibri" panose="020F0502020204030204" pitchFamily="34" charset="0"/>
              </a:rPr>
              <a:t>If funded, construction could start as early as </a:t>
            </a:r>
            <a:r>
              <a:rPr lang="en-US" sz="2000" b="1" dirty="0" smtClean="0">
                <a:latin typeface="Calibri" panose="020F0502020204030204" pitchFamily="34" charset="0"/>
              </a:rPr>
              <a:t>2023</a:t>
            </a:r>
          </a:p>
          <a:p>
            <a:pPr marL="285750" lvl="0" indent="-285750">
              <a:buFont typeface="Wingdings" panose="05000000000000000000" pitchFamily="2" charset="2"/>
              <a:buChar char="Ø"/>
            </a:pPr>
            <a:r>
              <a:rPr lang="en-US" sz="2000" b="1" dirty="0" smtClean="0">
                <a:latin typeface="Calibri" panose="020F0502020204030204" pitchFamily="34" charset="0"/>
              </a:rPr>
              <a:t>Multiple contracts </a:t>
            </a:r>
            <a:endParaRPr lang="en-US" sz="2000" b="1" dirty="0">
              <a:latin typeface="Calibri" panose="020F0502020204030204" pitchFamily="34" charset="0"/>
            </a:endParaRPr>
          </a:p>
          <a:p>
            <a:pPr marL="285750" lvl="0" indent="-285750">
              <a:buFont typeface="Wingdings" panose="05000000000000000000" pitchFamily="2" charset="2"/>
              <a:buChar char="Ø"/>
            </a:pPr>
            <a:r>
              <a:rPr lang="en-US" sz="2000" b="1" dirty="0">
                <a:latin typeface="Calibri" panose="020F0502020204030204" pitchFamily="34" charset="0"/>
              </a:rPr>
              <a:t>Construction duration: 5 or more construction seasons</a:t>
            </a:r>
          </a:p>
        </p:txBody>
      </p:sp>
      <p:grpSp>
        <p:nvGrpSpPr>
          <p:cNvPr id="17" name="Group 16"/>
          <p:cNvGrpSpPr/>
          <p:nvPr/>
        </p:nvGrpSpPr>
        <p:grpSpPr>
          <a:xfrm>
            <a:off x="7014691" y="2219895"/>
            <a:ext cx="4969318" cy="2319422"/>
            <a:chOff x="5513841" y="2136259"/>
            <a:chExt cx="5349288" cy="2424269"/>
          </a:xfrm>
        </p:grpSpPr>
        <p:grpSp>
          <p:nvGrpSpPr>
            <p:cNvPr id="18" name="Group 17"/>
            <p:cNvGrpSpPr/>
            <p:nvPr/>
          </p:nvGrpSpPr>
          <p:grpSpPr>
            <a:xfrm>
              <a:off x="5513841" y="2136259"/>
              <a:ext cx="5349288" cy="2424269"/>
              <a:chOff x="6663768" y="2202515"/>
              <a:chExt cx="5349288" cy="2424269"/>
            </a:xfrm>
          </p:grpSpPr>
          <p:pic>
            <p:nvPicPr>
              <p:cNvPr id="20" name="Picture 19"/>
              <p:cNvPicPr>
                <a:picLocks noChangeAspect="1"/>
              </p:cNvPicPr>
              <p:nvPr/>
            </p:nvPicPr>
            <p:blipFill rotWithShape="1">
              <a:blip r:embed="rId3"/>
              <a:srcRect l="30278" t="42524" r="5909" b="13201"/>
              <a:stretch/>
            </p:blipFill>
            <p:spPr>
              <a:xfrm>
                <a:off x="6663768" y="2202515"/>
                <a:ext cx="5349288" cy="2424269"/>
              </a:xfrm>
              <a:prstGeom prst="rect">
                <a:avLst/>
              </a:prstGeom>
            </p:spPr>
          </p:pic>
          <p:cxnSp>
            <p:nvCxnSpPr>
              <p:cNvPr id="21" name="Straight Connector 20"/>
              <p:cNvCxnSpPr/>
              <p:nvPr/>
            </p:nvCxnSpPr>
            <p:spPr>
              <a:xfrm flipH="1">
                <a:off x="7145195" y="3340939"/>
                <a:ext cx="680545"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71177" y="2355007"/>
                <a:ext cx="946093" cy="276999"/>
              </a:xfrm>
              <a:prstGeom prst="rect">
                <a:avLst/>
              </a:prstGeom>
              <a:noFill/>
            </p:spPr>
            <p:txBody>
              <a:bodyPr wrap="none" rtlCol="0">
                <a:spAutoFit/>
              </a:bodyPr>
              <a:lstStyle/>
              <a:p>
                <a:r>
                  <a:rPr lang="en-US" sz="1200" dirty="0" smtClean="0">
                    <a:solidFill>
                      <a:schemeClr val="bg1"/>
                    </a:solidFill>
                  </a:rPr>
                  <a:t>MISSOURI</a:t>
                </a:r>
                <a:endParaRPr lang="en-US" sz="1200" dirty="0">
                  <a:solidFill>
                    <a:schemeClr val="bg1"/>
                  </a:solidFill>
                </a:endParaRPr>
              </a:p>
            </p:txBody>
          </p:sp>
          <p:sp>
            <p:nvSpPr>
              <p:cNvPr id="23" name="TextBox 22"/>
              <p:cNvSpPr txBox="1"/>
              <p:nvPr/>
            </p:nvSpPr>
            <p:spPr>
              <a:xfrm rot="19315793">
                <a:off x="7955728" y="2791994"/>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sp>
            <p:nvSpPr>
              <p:cNvPr id="24" name="Line Callout 1 23"/>
              <p:cNvSpPr/>
              <p:nvPr/>
            </p:nvSpPr>
            <p:spPr>
              <a:xfrm>
                <a:off x="7392474" y="2687782"/>
                <a:ext cx="1017236" cy="248058"/>
              </a:xfrm>
              <a:prstGeom prst="borderCallout1">
                <a:avLst>
                  <a:gd name="adj1" fmla="val 70787"/>
                  <a:gd name="adj2" fmla="val -4850"/>
                  <a:gd name="adj3" fmla="val 251151"/>
                  <a:gd name="adj4" fmla="val -19711"/>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LILAC AVE</a:t>
                </a:r>
                <a:r>
                  <a:rPr lang="en-US" dirty="0" smtClean="0"/>
                  <a:t>.</a:t>
                </a:r>
                <a:endParaRPr lang="en-US" dirty="0"/>
              </a:p>
            </p:txBody>
          </p:sp>
          <p:sp>
            <p:nvSpPr>
              <p:cNvPr id="25" name="Oval 24"/>
              <p:cNvSpPr/>
              <p:nvPr/>
            </p:nvSpPr>
            <p:spPr>
              <a:xfrm>
                <a:off x="10923530" y="3836248"/>
                <a:ext cx="609600" cy="423329"/>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111</a:t>
                </a:r>
                <a:endParaRPr lang="en-US" sz="1200" dirty="0">
                  <a:solidFill>
                    <a:schemeClr val="tx1"/>
                  </a:solidFill>
                </a:endParaRPr>
              </a:p>
            </p:txBody>
          </p:sp>
          <p:cxnSp>
            <p:nvCxnSpPr>
              <p:cNvPr id="26" name="Straight Connector 25"/>
              <p:cNvCxnSpPr/>
              <p:nvPr/>
            </p:nvCxnSpPr>
            <p:spPr>
              <a:xfrm flipH="1" flipV="1">
                <a:off x="8042068" y="3414649"/>
                <a:ext cx="614252" cy="174371"/>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619666" y="3444240"/>
                <a:ext cx="345264" cy="144349"/>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8932086" y="3414649"/>
                <a:ext cx="665304" cy="3297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9560736" y="3414649"/>
                <a:ext cx="398604"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9932903" y="3414649"/>
                <a:ext cx="551765" cy="229622"/>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10583257" y="3699079"/>
                <a:ext cx="680545"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4">
                <a:clrChange>
                  <a:clrFrom>
                    <a:srgbClr val="000000"/>
                  </a:clrFrom>
                  <a:clrTo>
                    <a:srgbClr val="000000">
                      <a:alpha val="0"/>
                    </a:srgbClr>
                  </a:clrTo>
                </a:clrChange>
              </a:blip>
              <a:stretch>
                <a:fillRect/>
              </a:stretch>
            </p:blipFill>
            <p:spPr>
              <a:xfrm>
                <a:off x="10273175" y="3475020"/>
                <a:ext cx="422987" cy="338502"/>
              </a:xfrm>
              <a:prstGeom prst="rect">
                <a:avLst/>
              </a:prstGeom>
            </p:spPr>
          </p:pic>
        </p:grpSp>
        <p:sp>
          <p:nvSpPr>
            <p:cNvPr id="19" name="TextBox 18"/>
            <p:cNvSpPr txBox="1"/>
            <p:nvPr/>
          </p:nvSpPr>
          <p:spPr>
            <a:xfrm>
              <a:off x="10045276" y="4238425"/>
              <a:ext cx="817853" cy="276999"/>
            </a:xfrm>
            <a:prstGeom prst="rect">
              <a:avLst/>
            </a:prstGeom>
            <a:noFill/>
          </p:spPr>
          <p:txBody>
            <a:bodyPr wrap="none" rtlCol="0">
              <a:spAutoFit/>
            </a:bodyPr>
            <a:lstStyle/>
            <a:p>
              <a:r>
                <a:rPr lang="en-US" sz="1200" dirty="0" smtClean="0">
                  <a:solidFill>
                    <a:schemeClr val="bg1"/>
                  </a:solidFill>
                </a:rPr>
                <a:t>ILLINOIS</a:t>
              </a:r>
              <a:endParaRPr lang="en-US" sz="1200" dirty="0">
                <a:solidFill>
                  <a:schemeClr val="bg1"/>
                </a:solidFill>
              </a:endParaRPr>
            </a:p>
          </p:txBody>
        </p:sp>
      </p:grpSp>
    </p:spTree>
    <p:extLst>
      <p:ext uri="{BB962C8B-B14F-4D97-AF65-F5344CB8AC3E}">
        <p14:creationId xmlns:p14="http://schemas.microsoft.com/office/powerpoint/2010/main" val="3372669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544" y="269708"/>
            <a:ext cx="9753600" cy="1154097"/>
          </a:xfrm>
        </p:spPr>
        <p:txBody>
          <a:bodyPr/>
          <a:lstStyle/>
          <a:p>
            <a:r>
              <a:rPr lang="en-US" b="1" dirty="0">
                <a:latin typeface="Calibri" panose="020F0502020204030204" pitchFamily="34" charset="0"/>
              </a:rPr>
              <a:t>I-270 Corridor of Improvements</a:t>
            </a:r>
            <a:endParaRPr lang="en-US" dirty="0"/>
          </a:p>
        </p:txBody>
      </p:sp>
      <p:sp>
        <p:nvSpPr>
          <p:cNvPr id="4" name="Footer Placeholder 3"/>
          <p:cNvSpPr>
            <a:spLocks noGrp="1"/>
          </p:cNvSpPr>
          <p:nvPr>
            <p:ph type="ftr" sz="quarter" idx="3"/>
          </p:nvPr>
        </p:nvSpPr>
        <p:spPr/>
        <p:txBody>
          <a:bodyPr/>
          <a:lstStyle/>
          <a:p>
            <a:fld id="{0E5A724C-8531-44EF-9FC1-C25AF0CF6207}" type="datetime1">
              <a:rPr lang="en-US" smtClean="0">
                <a:solidFill>
                  <a:srgbClr val="000000">
                    <a:tint val="75000"/>
                  </a:srgbClr>
                </a:solidFill>
              </a:rPr>
              <a:pPr/>
              <a:t>2/6/2018</a:t>
            </a:fld>
            <a:endParaRPr lang="en-US" dirty="0">
              <a:solidFill>
                <a:srgbClr val="000000">
                  <a:tint val="75000"/>
                </a:srgbClr>
              </a:solidFill>
            </a:endParaRPr>
          </a:p>
        </p:txBody>
      </p:sp>
      <p:sp>
        <p:nvSpPr>
          <p:cNvPr id="5" name="Slide Number Placeholder 4"/>
          <p:cNvSpPr>
            <a:spLocks noGrp="1"/>
          </p:cNvSpPr>
          <p:nvPr>
            <p:ph type="sldNum" sz="quarter" idx="4"/>
          </p:nvPr>
        </p:nvSpPr>
        <p:spPr/>
        <p:txBody>
          <a:bodyPr/>
          <a:lstStyle/>
          <a:p>
            <a:fld id="{BE8A2BB7-4870-4359-B9FF-E2CF2D80AA67}" type="slidenum">
              <a:rPr lang="en-US" smtClean="0">
                <a:solidFill>
                  <a:srgbClr val="000000">
                    <a:tint val="75000"/>
                  </a:srgbClr>
                </a:solidFill>
              </a:rPr>
              <a:pPr/>
              <a:t>27</a:t>
            </a:fld>
            <a:endParaRPr lang="en-US" dirty="0">
              <a:solidFill>
                <a:srgbClr val="000000">
                  <a:tint val="75000"/>
                </a:srgbClr>
              </a:solidFill>
            </a:endParaRPr>
          </a:p>
        </p:txBody>
      </p:sp>
      <p:sp>
        <p:nvSpPr>
          <p:cNvPr id="6" name="Content Placeholder 3"/>
          <p:cNvSpPr txBox="1">
            <a:spLocks/>
          </p:cNvSpPr>
          <p:nvPr/>
        </p:nvSpPr>
        <p:spPr>
          <a:xfrm>
            <a:off x="131052" y="1559765"/>
            <a:ext cx="9560221" cy="2919116"/>
          </a:xfrm>
          <a:prstGeom prst="rect">
            <a:avLst/>
          </a:prstGeom>
        </p:spPr>
        <p:txBody>
          <a:bodyPr/>
          <a:lstStyle>
            <a:lvl1pPr marL="228600" indent="-182880" algn="l" defTabSz="914400" rtl="0" eaLnBrk="1" latinLnBrk="0" hangingPunct="1">
              <a:spcBef>
                <a:spcPct val="20000"/>
              </a:spcBef>
              <a:buClr>
                <a:schemeClr val="bg2"/>
              </a:buClr>
              <a:buFont typeface="Wingdings" charset="2"/>
              <a:buChar char="§"/>
              <a:defRPr sz="2000" kern="1200">
                <a:solidFill>
                  <a:schemeClr val="accent3">
                    <a:lumMod val="50000"/>
                  </a:schemeClr>
                </a:solidFill>
                <a:latin typeface="+mn-lt"/>
                <a:ea typeface="+mn-ea"/>
                <a:cs typeface="+mn-cs"/>
              </a:defRPr>
            </a:lvl1pPr>
            <a:lvl2pPr marL="502920" indent="-182880" algn="l" defTabSz="914400" rtl="0" eaLnBrk="1" latinLnBrk="0" hangingPunct="1">
              <a:spcBef>
                <a:spcPct val="20000"/>
              </a:spcBef>
              <a:buClr>
                <a:schemeClr val="bg2"/>
              </a:buClr>
              <a:buFont typeface="Wingdings" charset="2"/>
              <a:buChar char="§"/>
              <a:defRPr sz="1800" kern="1200">
                <a:solidFill>
                  <a:schemeClr val="accent3">
                    <a:lumMod val="50000"/>
                  </a:schemeClr>
                </a:solidFill>
                <a:latin typeface="+mn-lt"/>
                <a:ea typeface="+mn-ea"/>
                <a:cs typeface="+mn-cs"/>
              </a:defRPr>
            </a:lvl2pPr>
            <a:lvl3pPr marL="685800" indent="-182880" algn="l" defTabSz="914400" rtl="0" eaLnBrk="1" latinLnBrk="0" hangingPunct="1">
              <a:spcBef>
                <a:spcPct val="20000"/>
              </a:spcBef>
              <a:buClr>
                <a:schemeClr val="bg2"/>
              </a:buClr>
              <a:buFont typeface="Wingdings" charset="2"/>
              <a:buChar char="§"/>
              <a:defRPr sz="1600" kern="1200">
                <a:solidFill>
                  <a:schemeClr val="accent3">
                    <a:lumMod val="50000"/>
                  </a:schemeClr>
                </a:solidFill>
                <a:latin typeface="+mn-lt"/>
                <a:ea typeface="+mn-ea"/>
                <a:cs typeface="+mn-cs"/>
              </a:defRPr>
            </a:lvl3pPr>
            <a:lvl4pPr marL="9144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4pPr>
            <a:lvl5pPr marL="1143000" indent="-182880" algn="l" defTabSz="914400" rtl="0" eaLnBrk="1" latinLnBrk="0" hangingPunct="1">
              <a:spcBef>
                <a:spcPct val="20000"/>
              </a:spcBef>
              <a:buClr>
                <a:schemeClr val="bg2"/>
              </a:buClr>
              <a:buFont typeface="Wingdings" charset="2"/>
              <a:buChar char="§"/>
              <a:defRPr sz="1400" kern="1200">
                <a:solidFill>
                  <a:schemeClr val="accent3">
                    <a:lumMod val="50000"/>
                  </a:schemeClr>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0" indent="0">
              <a:spcBef>
                <a:spcPts val="0"/>
              </a:spcBef>
              <a:buFont typeface="Wingdings" charset="2"/>
              <a:buNone/>
            </a:pPr>
            <a:r>
              <a:rPr lang="en-US" sz="2400" b="1" u="sng" dirty="0" smtClean="0">
                <a:solidFill>
                  <a:srgbClr val="D3471B"/>
                </a:solidFill>
                <a:latin typeface="Calibri" panose="020F0502020204030204" pitchFamily="34" charset="0"/>
              </a:rPr>
              <a:t>Project C</a:t>
            </a:r>
            <a:r>
              <a:rPr lang="en-US" sz="2400" b="1" dirty="0" smtClean="0">
                <a:solidFill>
                  <a:srgbClr val="D3471B"/>
                </a:solidFill>
                <a:latin typeface="Calibri" panose="020F0502020204030204" pitchFamily="34" charset="0"/>
              </a:rPr>
              <a:t>: Corridor Improvements from Lilac Avenue to Lindbergh Boulevard (MO) </a:t>
            </a:r>
          </a:p>
          <a:p>
            <a:pPr marL="0" indent="0">
              <a:spcBef>
                <a:spcPts val="0"/>
              </a:spcBef>
              <a:buFont typeface="Wingdings" charset="2"/>
              <a:buNone/>
            </a:pPr>
            <a:r>
              <a:rPr lang="en-US" b="1" dirty="0" smtClean="0">
                <a:latin typeface="Calibri" panose="020F0502020204030204" pitchFamily="34" charset="0"/>
              </a:rPr>
              <a:t>8.6 miles; MoDOT and IDOT Projects </a:t>
            </a:r>
          </a:p>
          <a:p>
            <a:pPr marL="0" indent="0">
              <a:spcBef>
                <a:spcPts val="0"/>
              </a:spcBef>
              <a:buFont typeface="Wingdings" charset="2"/>
              <a:buNone/>
            </a:pPr>
            <a:endParaRPr lang="en-US" b="1" dirty="0" smtClean="0">
              <a:latin typeface="Calibri" panose="020F0502020204030204" pitchFamily="34" charset="0"/>
            </a:endParaRPr>
          </a:p>
          <a:p>
            <a:pPr>
              <a:spcBef>
                <a:spcPts val="0"/>
              </a:spcBef>
              <a:buClrTx/>
              <a:buFont typeface="Wingdings" panose="05000000000000000000" pitchFamily="2" charset="2"/>
              <a:buChar char="§"/>
            </a:pPr>
            <a:r>
              <a:rPr lang="en-US" dirty="0" smtClean="0">
                <a:latin typeface="Calibri" panose="020F0502020204030204" pitchFamily="34" charset="0"/>
              </a:rPr>
              <a:t>Safety, congestion and capacity improvements </a:t>
            </a:r>
          </a:p>
          <a:p>
            <a:pPr marL="0" indent="0">
              <a:spcBef>
                <a:spcPts val="0"/>
              </a:spcBef>
              <a:buClrTx/>
              <a:buFont typeface="Wingdings" charset="2"/>
              <a:buNone/>
            </a:pPr>
            <a:endParaRPr lang="en-US" sz="800" dirty="0" smtClean="0">
              <a:latin typeface="Calibri" panose="020F0502020204030204" pitchFamily="34" charset="0"/>
            </a:endParaRPr>
          </a:p>
          <a:p>
            <a:pPr>
              <a:spcBef>
                <a:spcPts val="0"/>
              </a:spcBef>
              <a:buClrTx/>
              <a:buFont typeface="Wingdings" panose="05000000000000000000" pitchFamily="2" charset="2"/>
              <a:buChar char="§"/>
            </a:pPr>
            <a:r>
              <a:rPr lang="en-US" dirty="0" smtClean="0">
                <a:latin typeface="Calibri" panose="020F0502020204030204" pitchFamily="34" charset="0"/>
              </a:rPr>
              <a:t>Constant disruption to traffic with significant</a:t>
            </a:r>
          </a:p>
          <a:p>
            <a:pPr marL="45720" indent="0">
              <a:spcBef>
                <a:spcPts val="0"/>
              </a:spcBef>
              <a:buClrTx/>
              <a:buNone/>
            </a:pPr>
            <a:r>
              <a:rPr lang="en-US" dirty="0" smtClean="0">
                <a:latin typeface="Calibri" panose="020F0502020204030204" pitchFamily="34" charset="0"/>
              </a:rPr>
              <a:t>    travel time delays negatively impacting the</a:t>
            </a:r>
          </a:p>
          <a:p>
            <a:pPr marL="0" indent="0">
              <a:spcBef>
                <a:spcPts val="0"/>
              </a:spcBef>
              <a:buClrTx/>
              <a:buFont typeface="Wingdings" charset="2"/>
              <a:buNone/>
            </a:pPr>
            <a:r>
              <a:rPr lang="en-US" dirty="0" smtClean="0">
                <a:latin typeface="Calibri" panose="020F0502020204030204" pitchFamily="34" charset="0"/>
              </a:rPr>
              <a:t>     regions 14,000 manufacturing and</a:t>
            </a:r>
          </a:p>
          <a:p>
            <a:pPr marL="0" indent="0">
              <a:spcBef>
                <a:spcPts val="0"/>
              </a:spcBef>
              <a:buFont typeface="Wingdings" charset="2"/>
              <a:buNone/>
            </a:pPr>
            <a:r>
              <a:rPr lang="en-US" dirty="0" smtClean="0">
                <a:latin typeface="Calibri" panose="020F0502020204030204" pitchFamily="34" charset="0"/>
              </a:rPr>
              <a:t>     logistics companies  </a:t>
            </a:r>
            <a:endParaRPr lang="en-US" dirty="0"/>
          </a:p>
        </p:txBody>
      </p:sp>
      <p:sp>
        <p:nvSpPr>
          <p:cNvPr id="7" name="Rectangle 6"/>
          <p:cNvSpPr/>
          <p:nvPr/>
        </p:nvSpPr>
        <p:spPr>
          <a:xfrm>
            <a:off x="609599" y="4720510"/>
            <a:ext cx="7278379" cy="1323439"/>
          </a:xfrm>
          <a:prstGeom prst="rect">
            <a:avLst/>
          </a:prstGeom>
          <a:solidFill>
            <a:schemeClr val="accent6">
              <a:lumMod val="60000"/>
              <a:lumOff val="40000"/>
            </a:schemeClr>
          </a:solidFill>
        </p:spPr>
        <p:txBody>
          <a:bodyPr wrap="square">
            <a:spAutoFit/>
          </a:bodyPr>
          <a:lstStyle/>
          <a:p>
            <a:pPr marL="285750" lvl="0" indent="-285750">
              <a:buFont typeface="Wingdings" panose="05000000000000000000" pitchFamily="2" charset="2"/>
              <a:buChar char="Ø"/>
            </a:pPr>
            <a:r>
              <a:rPr lang="en-US" sz="2000" b="1" dirty="0">
                <a:latin typeface="Calibri" panose="020F0502020204030204" pitchFamily="34" charset="0"/>
              </a:rPr>
              <a:t>$</a:t>
            </a:r>
            <a:r>
              <a:rPr lang="en-US" sz="2000" b="1" dirty="0" smtClean="0">
                <a:latin typeface="Calibri" panose="020F0502020204030204" pitchFamily="34" charset="0"/>
              </a:rPr>
              <a:t>157M </a:t>
            </a:r>
            <a:r>
              <a:rPr lang="en-US" sz="2000" b="1" dirty="0">
                <a:latin typeface="Calibri" panose="020F0502020204030204" pitchFamily="34" charset="0"/>
              </a:rPr>
              <a:t>is programmed for a potential design build project </a:t>
            </a:r>
          </a:p>
          <a:p>
            <a:pPr marL="285750" lvl="0" indent="-285750">
              <a:buFont typeface="Wingdings" panose="05000000000000000000" pitchFamily="2" charset="2"/>
              <a:buChar char="Ø"/>
            </a:pPr>
            <a:r>
              <a:rPr lang="en-US" sz="2000" b="1" dirty="0">
                <a:latin typeface="Calibri" panose="020F0502020204030204" pitchFamily="34" charset="0"/>
              </a:rPr>
              <a:t>Estimated Construction Cost - $ 500 - $</a:t>
            </a:r>
            <a:r>
              <a:rPr lang="en-US" sz="2000" b="1" dirty="0" smtClean="0">
                <a:latin typeface="Calibri" panose="020F0502020204030204" pitchFamily="34" charset="0"/>
              </a:rPr>
              <a:t>700M </a:t>
            </a:r>
            <a:r>
              <a:rPr lang="en-US" sz="2000" b="1" dirty="0">
                <a:latin typeface="Calibri" panose="020F0502020204030204" pitchFamily="34" charset="0"/>
              </a:rPr>
              <a:t>(unfunded)</a:t>
            </a:r>
          </a:p>
          <a:p>
            <a:pPr marL="285750" lvl="0" indent="-285750">
              <a:buFont typeface="Wingdings" panose="05000000000000000000" pitchFamily="2" charset="2"/>
              <a:buChar char="Ø"/>
            </a:pPr>
            <a:r>
              <a:rPr lang="en-US" sz="2000" b="1" dirty="0">
                <a:latin typeface="Calibri" panose="020F0502020204030204" pitchFamily="34" charset="0"/>
              </a:rPr>
              <a:t>Construction duration - 17 years </a:t>
            </a:r>
          </a:p>
          <a:p>
            <a:pPr marL="285750" indent="-285750">
              <a:buFont typeface="Wingdings" panose="05000000000000000000" pitchFamily="2" charset="2"/>
              <a:buChar char="Ø"/>
            </a:pPr>
            <a:r>
              <a:rPr lang="en-US" sz="2000" b="1" dirty="0">
                <a:latin typeface="Calibri" panose="020F0502020204030204" pitchFamily="34" charset="0"/>
              </a:rPr>
              <a:t>6</a:t>
            </a:r>
            <a:r>
              <a:rPr lang="en-US" sz="2000" b="1" dirty="0" smtClean="0">
                <a:latin typeface="Calibri" panose="020F0502020204030204" pitchFamily="34" charset="0"/>
              </a:rPr>
              <a:t> </a:t>
            </a:r>
            <a:r>
              <a:rPr lang="en-US" sz="2000" b="1" dirty="0">
                <a:latin typeface="Calibri" panose="020F0502020204030204" pitchFamily="34" charset="0"/>
              </a:rPr>
              <a:t>separate contracts</a:t>
            </a:r>
          </a:p>
        </p:txBody>
      </p:sp>
      <p:grpSp>
        <p:nvGrpSpPr>
          <p:cNvPr id="8" name="Group 7"/>
          <p:cNvGrpSpPr/>
          <p:nvPr/>
        </p:nvGrpSpPr>
        <p:grpSpPr>
          <a:xfrm>
            <a:off x="5749640" y="2062451"/>
            <a:ext cx="6418361" cy="2311392"/>
            <a:chOff x="5638800" y="2076306"/>
            <a:chExt cx="6418361" cy="2311392"/>
          </a:xfrm>
        </p:grpSpPr>
        <p:pic>
          <p:nvPicPr>
            <p:cNvPr id="9" name="Picture 8"/>
            <p:cNvPicPr>
              <a:picLocks noChangeAspect="1"/>
            </p:cNvPicPr>
            <p:nvPr/>
          </p:nvPicPr>
          <p:blipFill rotWithShape="1">
            <a:blip r:embed="rId3"/>
            <a:srcRect l="21554" t="34685" r="6003" b="26780"/>
            <a:stretch/>
          </p:blipFill>
          <p:spPr>
            <a:xfrm>
              <a:off x="5638800" y="2076306"/>
              <a:ext cx="6345383" cy="2204749"/>
            </a:xfrm>
            <a:prstGeom prst="rect">
              <a:avLst/>
            </a:prstGeom>
          </p:spPr>
        </p:pic>
        <p:cxnSp>
          <p:nvCxnSpPr>
            <p:cNvPr id="10" name="Straight Connector 9"/>
            <p:cNvCxnSpPr/>
            <p:nvPr/>
          </p:nvCxnSpPr>
          <p:spPr>
            <a:xfrm flipH="1" flipV="1">
              <a:off x="6242000" y="3159111"/>
              <a:ext cx="1087055" cy="167449"/>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838995" y="2197359"/>
              <a:ext cx="946093" cy="276999"/>
            </a:xfrm>
            <a:prstGeom prst="rect">
              <a:avLst/>
            </a:prstGeom>
            <a:noFill/>
          </p:spPr>
          <p:txBody>
            <a:bodyPr wrap="none" rtlCol="0">
              <a:spAutoFit/>
            </a:bodyPr>
            <a:lstStyle/>
            <a:p>
              <a:r>
                <a:rPr lang="en-US" sz="1200" dirty="0" smtClean="0">
                  <a:solidFill>
                    <a:schemeClr val="bg1"/>
                  </a:solidFill>
                </a:rPr>
                <a:t>MISSOURI</a:t>
              </a:r>
              <a:endParaRPr lang="en-US" sz="1200" dirty="0">
                <a:solidFill>
                  <a:schemeClr val="bg1"/>
                </a:solidFill>
              </a:endParaRPr>
            </a:p>
          </p:txBody>
        </p:sp>
        <p:sp>
          <p:nvSpPr>
            <p:cNvPr id="12" name="TextBox 11"/>
            <p:cNvSpPr txBox="1"/>
            <p:nvPr/>
          </p:nvSpPr>
          <p:spPr>
            <a:xfrm rot="17889229">
              <a:off x="10506626" y="3423848"/>
              <a:ext cx="1650701" cy="276999"/>
            </a:xfrm>
            <a:prstGeom prst="rect">
              <a:avLst/>
            </a:prstGeom>
            <a:noFill/>
          </p:spPr>
          <p:txBody>
            <a:bodyPr wrap="square" rtlCol="0">
              <a:spAutoFit/>
            </a:bodyPr>
            <a:lstStyle/>
            <a:p>
              <a:r>
                <a:rPr lang="en-US" sz="1200" dirty="0" smtClean="0">
                  <a:solidFill>
                    <a:schemeClr val="bg1"/>
                  </a:solidFill>
                </a:rPr>
                <a:t>MISSISSIPPI RIVER</a:t>
              </a:r>
              <a:endParaRPr lang="en-US" sz="1200" dirty="0">
                <a:solidFill>
                  <a:schemeClr val="bg1"/>
                </a:solidFill>
              </a:endParaRPr>
            </a:p>
          </p:txBody>
        </p:sp>
        <p:sp>
          <p:nvSpPr>
            <p:cNvPr id="13" name="Line Callout 1 12"/>
            <p:cNvSpPr/>
            <p:nvPr/>
          </p:nvSpPr>
          <p:spPr>
            <a:xfrm>
              <a:off x="10387999" y="2909149"/>
              <a:ext cx="1017236" cy="248058"/>
            </a:xfrm>
            <a:prstGeom prst="borderCallout1">
              <a:avLst>
                <a:gd name="adj1" fmla="val 70787"/>
                <a:gd name="adj2" fmla="val -4850"/>
                <a:gd name="adj3" fmla="val 251151"/>
                <a:gd name="adj4" fmla="val -19711"/>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LILAC AVE</a:t>
              </a:r>
              <a:r>
                <a:rPr lang="en-US" dirty="0" smtClean="0"/>
                <a:t>.</a:t>
              </a:r>
              <a:endParaRPr lang="en-US" dirty="0"/>
            </a:p>
          </p:txBody>
        </p:sp>
        <p:cxnSp>
          <p:nvCxnSpPr>
            <p:cNvPr id="14" name="Straight Connector 13"/>
            <p:cNvCxnSpPr/>
            <p:nvPr/>
          </p:nvCxnSpPr>
          <p:spPr>
            <a:xfrm flipH="1" flipV="1">
              <a:off x="7288530" y="3326560"/>
              <a:ext cx="2352411" cy="48816"/>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9640942" y="3375376"/>
              <a:ext cx="535568" cy="120435"/>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clrChange>
                <a:clrFrom>
                  <a:srgbClr val="000000"/>
                </a:clrFrom>
                <a:clrTo>
                  <a:srgbClr val="000000">
                    <a:alpha val="0"/>
                  </a:srgbClr>
                </a:clrTo>
              </a:clrChange>
            </a:blip>
            <a:stretch>
              <a:fillRect/>
            </a:stretch>
          </p:blipFill>
          <p:spPr>
            <a:xfrm>
              <a:off x="10747452" y="3326560"/>
              <a:ext cx="422987" cy="338502"/>
            </a:xfrm>
            <a:prstGeom prst="rect">
              <a:avLst/>
            </a:prstGeom>
          </p:spPr>
        </p:pic>
        <p:sp>
          <p:nvSpPr>
            <p:cNvPr id="17" name="TextBox 16"/>
            <p:cNvSpPr txBox="1"/>
            <p:nvPr/>
          </p:nvSpPr>
          <p:spPr>
            <a:xfrm>
              <a:off x="11239308" y="4004056"/>
              <a:ext cx="817853" cy="276999"/>
            </a:xfrm>
            <a:prstGeom prst="rect">
              <a:avLst/>
            </a:prstGeom>
            <a:noFill/>
          </p:spPr>
          <p:txBody>
            <a:bodyPr wrap="none" rtlCol="0">
              <a:spAutoFit/>
            </a:bodyPr>
            <a:lstStyle/>
            <a:p>
              <a:r>
                <a:rPr lang="en-US" sz="1200" dirty="0" smtClean="0">
                  <a:solidFill>
                    <a:schemeClr val="bg1"/>
                  </a:solidFill>
                </a:rPr>
                <a:t>ILLINOIS</a:t>
              </a:r>
              <a:endParaRPr lang="en-US" sz="1200" dirty="0">
                <a:solidFill>
                  <a:schemeClr val="bg1"/>
                </a:solidFill>
              </a:endParaRPr>
            </a:p>
          </p:txBody>
        </p:sp>
        <p:sp>
          <p:nvSpPr>
            <p:cNvPr id="18" name="Line Callout 1 17"/>
            <p:cNvSpPr/>
            <p:nvPr/>
          </p:nvSpPr>
          <p:spPr>
            <a:xfrm>
              <a:off x="6536435" y="2592855"/>
              <a:ext cx="1804002" cy="217157"/>
            </a:xfrm>
            <a:prstGeom prst="borderCallout1">
              <a:avLst>
                <a:gd name="adj1" fmla="val 64407"/>
                <a:gd name="adj2" fmla="val -4082"/>
                <a:gd name="adj3" fmla="val 251151"/>
                <a:gd name="adj4" fmla="val -19711"/>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LINDBERGH BLVD.</a:t>
              </a:r>
              <a:endParaRPr lang="en-US" dirty="0"/>
            </a:p>
          </p:txBody>
        </p:sp>
      </p:grpSp>
    </p:spTree>
    <p:extLst>
      <p:ext uri="{BB962C8B-B14F-4D97-AF65-F5344CB8AC3E}">
        <p14:creationId xmlns:p14="http://schemas.microsoft.com/office/powerpoint/2010/main" val="732424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124353"/>
            <a:ext cx="4922874" cy="369332"/>
          </a:xfrm>
          <a:prstGeom prst="rect">
            <a:avLst/>
          </a:prstGeom>
          <a:noFill/>
        </p:spPr>
        <p:txBody>
          <a:bodyPr wrap="square" rtlCol="0">
            <a:spAutoFit/>
          </a:bodyPr>
          <a:lstStyle/>
          <a:p>
            <a:endParaRPr lang="en-US" dirty="0"/>
          </a:p>
        </p:txBody>
      </p:sp>
      <p:sp>
        <p:nvSpPr>
          <p:cNvPr id="6" name="TextBox 5"/>
          <p:cNvSpPr txBox="1"/>
          <p:nvPr/>
        </p:nvSpPr>
        <p:spPr>
          <a:xfrm>
            <a:off x="1524000" y="6529495"/>
            <a:ext cx="9143999" cy="338554"/>
          </a:xfrm>
          <a:prstGeom prst="rect">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5400000" scaled="1"/>
            <a:tileRect/>
          </a:gradFill>
        </p:spPr>
        <p:txBody>
          <a:bodyPr wrap="square" rtlCol="0">
            <a:spAutoFit/>
          </a:bodyPr>
          <a:lstStyle/>
          <a:p>
            <a:pPr algn="ctr"/>
            <a:r>
              <a:rPr lang="en-US" sz="1600" i="1" dirty="0">
                <a:solidFill>
                  <a:schemeClr val="bg1"/>
                </a:solidFill>
                <a:latin typeface="Arial Black" panose="020B0A04020102020204" pitchFamily="34" charset="0"/>
                <a:cs typeface="Arial" panose="020B0604020202020204" pitchFamily="34" charset="0"/>
              </a:rPr>
              <a:t>A Planning and Environmental Linkages  (PEL) Study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5032" y="5675234"/>
            <a:ext cx="871049" cy="85426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649" y="5759728"/>
            <a:ext cx="1189453" cy="6934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4534" y="5828624"/>
            <a:ext cx="1182340" cy="611697"/>
          </a:xfrm>
          <a:prstGeom prst="rect">
            <a:avLst/>
          </a:prstGeo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988" y="1531801"/>
            <a:ext cx="9529011" cy="416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57726" y="205581"/>
            <a:ext cx="8328577" cy="1204735"/>
          </a:xfrm>
        </p:spPr>
        <p:txBody>
          <a:bodyPr>
            <a:normAutofit fontScale="90000"/>
          </a:bodyPr>
          <a:lstStyle/>
          <a:p>
            <a:r>
              <a:rPr lang="en-US" sz="3600" b="1" dirty="0" smtClean="0">
                <a:solidFill>
                  <a:srgbClr val="004459"/>
                </a:solidFill>
                <a:latin typeface="Arial" panose="020B0604020202020204" pitchFamily="34" charset="0"/>
                <a:cs typeface="Arial" panose="020B0604020202020204" pitchFamily="34" charset="0"/>
              </a:rPr>
              <a:t/>
            </a:r>
            <a:br>
              <a:rPr lang="en-US" sz="3600" b="1" dirty="0" smtClean="0">
                <a:solidFill>
                  <a:srgbClr val="004459"/>
                </a:solidFill>
                <a:latin typeface="Arial" panose="020B0604020202020204" pitchFamily="34" charset="0"/>
                <a:cs typeface="Arial" panose="020B0604020202020204" pitchFamily="34" charset="0"/>
              </a:rPr>
            </a:br>
            <a:r>
              <a:rPr lang="en-US" sz="3600" b="1" dirty="0">
                <a:solidFill>
                  <a:srgbClr val="004459"/>
                </a:solidFill>
                <a:latin typeface="Arial" panose="020B0604020202020204" pitchFamily="34" charset="0"/>
                <a:cs typeface="Arial" panose="020B0604020202020204" pitchFamily="34" charset="0"/>
              </a:rPr>
              <a:t/>
            </a:r>
            <a:br>
              <a:rPr lang="en-US" sz="3600" b="1" dirty="0">
                <a:solidFill>
                  <a:srgbClr val="004459"/>
                </a:solidFill>
                <a:latin typeface="Arial" panose="020B0604020202020204" pitchFamily="34" charset="0"/>
                <a:cs typeface="Arial" panose="020B0604020202020204" pitchFamily="34" charset="0"/>
              </a:rPr>
            </a:br>
            <a:r>
              <a:rPr lang="en-US" sz="3600" b="1" dirty="0" smtClean="0">
                <a:solidFill>
                  <a:srgbClr val="004459"/>
                </a:solidFill>
                <a:latin typeface="Arial" panose="020B0604020202020204" pitchFamily="34" charset="0"/>
                <a:cs typeface="Arial" panose="020B0604020202020204" pitchFamily="34" charset="0"/>
              </a:rPr>
              <a:t/>
            </a:r>
            <a:br>
              <a:rPr lang="en-US" sz="3600" b="1" dirty="0" smtClean="0">
                <a:solidFill>
                  <a:srgbClr val="004459"/>
                </a:solidFill>
                <a:latin typeface="Arial" panose="020B0604020202020204" pitchFamily="34" charset="0"/>
                <a:cs typeface="Arial" panose="020B0604020202020204" pitchFamily="34" charset="0"/>
              </a:rPr>
            </a:br>
            <a:r>
              <a:rPr lang="en-US" sz="3600" b="1" dirty="0">
                <a:solidFill>
                  <a:srgbClr val="004459"/>
                </a:solidFill>
                <a:latin typeface="Arial" panose="020B0604020202020204" pitchFamily="34" charset="0"/>
                <a:cs typeface="Arial" panose="020B0604020202020204" pitchFamily="34" charset="0"/>
              </a:rPr>
              <a:t/>
            </a:r>
            <a:br>
              <a:rPr lang="en-US" sz="3600" b="1" dirty="0">
                <a:solidFill>
                  <a:srgbClr val="004459"/>
                </a:solidFill>
                <a:latin typeface="Arial" panose="020B0604020202020204" pitchFamily="34" charset="0"/>
                <a:cs typeface="Arial" panose="020B0604020202020204" pitchFamily="34" charset="0"/>
              </a:rPr>
            </a:br>
            <a:r>
              <a:rPr lang="en-US" sz="3600" b="1" dirty="0" smtClean="0">
                <a:solidFill>
                  <a:srgbClr val="004459"/>
                </a:solidFill>
                <a:latin typeface="Arial" panose="020B0604020202020204" pitchFamily="34" charset="0"/>
                <a:cs typeface="Arial" panose="020B0604020202020204" pitchFamily="34" charset="0"/>
              </a:rPr>
              <a:t/>
            </a:r>
            <a:br>
              <a:rPr lang="en-US" sz="3600" b="1" dirty="0" smtClean="0">
                <a:solidFill>
                  <a:srgbClr val="004459"/>
                </a:solidFill>
                <a:latin typeface="Arial" panose="020B0604020202020204" pitchFamily="34" charset="0"/>
                <a:cs typeface="Arial" panose="020B0604020202020204" pitchFamily="34" charset="0"/>
              </a:rPr>
            </a:br>
            <a:r>
              <a:rPr lang="en-US" sz="3600" b="1" dirty="0">
                <a:solidFill>
                  <a:srgbClr val="004459"/>
                </a:solidFill>
                <a:latin typeface="Arial" panose="020B0604020202020204" pitchFamily="34" charset="0"/>
                <a:cs typeface="Arial" panose="020B0604020202020204" pitchFamily="34" charset="0"/>
              </a:rPr>
              <a:t/>
            </a:r>
            <a:br>
              <a:rPr lang="en-US" sz="3600" b="1" dirty="0">
                <a:solidFill>
                  <a:srgbClr val="004459"/>
                </a:solidFill>
                <a:latin typeface="Arial" panose="020B0604020202020204" pitchFamily="34" charset="0"/>
                <a:cs typeface="Arial" panose="020B0604020202020204" pitchFamily="34" charset="0"/>
              </a:rPr>
            </a:br>
            <a:r>
              <a:rPr lang="en-US" sz="3600" b="1" dirty="0" smtClean="0">
                <a:solidFill>
                  <a:srgbClr val="004459"/>
                </a:solidFill>
                <a:latin typeface="Arial" panose="020B0604020202020204" pitchFamily="34" charset="0"/>
                <a:cs typeface="Arial" panose="020B0604020202020204" pitchFamily="34" charset="0"/>
              </a:rPr>
              <a:t/>
            </a:r>
            <a:br>
              <a:rPr lang="en-US" sz="3600" b="1" dirty="0" smtClean="0">
                <a:solidFill>
                  <a:srgbClr val="004459"/>
                </a:solidFill>
                <a:latin typeface="Arial" panose="020B0604020202020204" pitchFamily="34" charset="0"/>
                <a:cs typeface="Arial" panose="020B0604020202020204" pitchFamily="34" charset="0"/>
              </a:rPr>
            </a:br>
            <a:r>
              <a:rPr lang="en-US" sz="3600" b="1" dirty="0">
                <a:solidFill>
                  <a:srgbClr val="004459"/>
                </a:solidFill>
                <a:latin typeface="Arial" panose="020B0604020202020204" pitchFamily="34" charset="0"/>
                <a:cs typeface="Arial" panose="020B0604020202020204" pitchFamily="34" charset="0"/>
              </a:rPr>
              <a:t/>
            </a:r>
            <a:br>
              <a:rPr lang="en-US" sz="3600" b="1" dirty="0">
                <a:solidFill>
                  <a:srgbClr val="004459"/>
                </a:solidFill>
                <a:latin typeface="Arial" panose="020B0604020202020204" pitchFamily="34" charset="0"/>
                <a:cs typeface="Arial" panose="020B0604020202020204" pitchFamily="34" charset="0"/>
              </a:rPr>
            </a:br>
            <a:r>
              <a:rPr lang="en-US" sz="3600" b="1" dirty="0" smtClean="0">
                <a:solidFill>
                  <a:srgbClr val="004459"/>
                </a:solidFill>
                <a:latin typeface="Arial" panose="020B0604020202020204" pitchFamily="34" charset="0"/>
                <a:cs typeface="Arial" panose="020B0604020202020204" pitchFamily="34" charset="0"/>
              </a:rPr>
              <a:t/>
            </a:r>
            <a:br>
              <a:rPr lang="en-US" sz="3600" b="1" dirty="0" smtClean="0">
                <a:solidFill>
                  <a:srgbClr val="004459"/>
                </a:solidFill>
                <a:latin typeface="Arial" panose="020B0604020202020204" pitchFamily="34" charset="0"/>
                <a:cs typeface="Arial" panose="020B0604020202020204" pitchFamily="34" charset="0"/>
              </a:rPr>
            </a:br>
            <a:r>
              <a:rPr lang="en-US" sz="3600" b="1" dirty="0">
                <a:solidFill>
                  <a:srgbClr val="004459"/>
                </a:solidFill>
                <a:latin typeface="Arial" panose="020B0604020202020204" pitchFamily="34" charset="0"/>
                <a:cs typeface="Arial" panose="020B0604020202020204" pitchFamily="34" charset="0"/>
              </a:rPr>
              <a:t/>
            </a:r>
            <a:br>
              <a:rPr lang="en-US" sz="3600" b="1" dirty="0">
                <a:solidFill>
                  <a:srgbClr val="004459"/>
                </a:solidFill>
                <a:latin typeface="Arial" panose="020B0604020202020204" pitchFamily="34" charset="0"/>
                <a:cs typeface="Arial" panose="020B0604020202020204" pitchFamily="34" charset="0"/>
              </a:rPr>
            </a:br>
            <a:r>
              <a:rPr lang="en-US" sz="4400" b="1" dirty="0" smtClean="0">
                <a:latin typeface="Calibri" panose="020F0502020204030204" pitchFamily="34" charset="0"/>
              </a:rPr>
              <a:t>I-70 </a:t>
            </a:r>
            <a:r>
              <a:rPr lang="en-US" sz="4400" b="1" dirty="0">
                <a:latin typeface="Calibri" panose="020F0502020204030204" pitchFamily="34" charset="0"/>
              </a:rPr>
              <a:t>Regional Needs Assessment and Strategies Development </a:t>
            </a:r>
            <a:r>
              <a:rPr lang="en-US" sz="4400" b="1" dirty="0" smtClean="0">
                <a:latin typeface="Calibri" panose="020F0502020204030204" pitchFamily="34" charset="0"/>
              </a:rPr>
              <a:t>Study</a:t>
            </a:r>
            <a:endParaRPr lang="en-US" sz="4400" b="1" dirty="0">
              <a:latin typeface="Calibri" panose="020F0502020204030204" pitchFamily="34" charset="0"/>
            </a:endParaRPr>
          </a:p>
        </p:txBody>
      </p:sp>
    </p:spTree>
    <p:extLst>
      <p:ext uri="{BB962C8B-B14F-4D97-AF65-F5344CB8AC3E}">
        <p14:creationId xmlns:p14="http://schemas.microsoft.com/office/powerpoint/2010/main" val="4007321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nvisionI-70_Logo.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8948" y="5504817"/>
            <a:ext cx="1574505" cy="102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27772" y="451768"/>
            <a:ext cx="7230165" cy="707886"/>
          </a:xfrm>
          <a:prstGeom prst="rect">
            <a:avLst/>
          </a:prstGeom>
          <a:noFill/>
        </p:spPr>
        <p:txBody>
          <a:bodyPr wrap="square" rtlCol="0">
            <a:spAutoFit/>
          </a:bodyPr>
          <a:lstStyle/>
          <a:p>
            <a:pPr>
              <a:spcBef>
                <a:spcPct val="0"/>
              </a:spcBef>
            </a:pPr>
            <a:r>
              <a:rPr lang="en-US" sz="4000" b="1" dirty="0">
                <a:solidFill>
                  <a:schemeClr val="accent1">
                    <a:lumMod val="50000"/>
                  </a:schemeClr>
                </a:solidFill>
                <a:latin typeface="Calibri" panose="020F0502020204030204" pitchFamily="34" charset="0"/>
                <a:ea typeface="+mj-ea"/>
                <a:cs typeface="+mj-cs"/>
              </a:rPr>
              <a:t>Purpose &amp; Need</a:t>
            </a:r>
          </a:p>
        </p:txBody>
      </p:sp>
      <p:sp>
        <p:nvSpPr>
          <p:cNvPr id="6" name="TextBox 5"/>
          <p:cNvSpPr txBox="1"/>
          <p:nvPr/>
        </p:nvSpPr>
        <p:spPr>
          <a:xfrm>
            <a:off x="1828800" y="6360217"/>
            <a:ext cx="8442971" cy="341371"/>
          </a:xfrm>
          <a:prstGeom prst="rect">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5400000" scaled="1"/>
            <a:tileRect/>
          </a:gradFill>
        </p:spPr>
        <p:txBody>
          <a:bodyPr wrap="square" rtlCol="0">
            <a:spAutoFit/>
          </a:bodyPr>
          <a:lstStyle/>
          <a:p>
            <a:pPr algn="ctr"/>
            <a:r>
              <a:rPr lang="en-US" sz="1600" i="1" dirty="0">
                <a:solidFill>
                  <a:schemeClr val="bg1"/>
                </a:solidFill>
                <a:latin typeface="Arial Black" panose="020B0A04020102020204" pitchFamily="34" charset="0"/>
                <a:cs typeface="Arial" panose="020B0604020202020204" pitchFamily="34" charset="0"/>
              </a:rPr>
              <a:t>A Planning and Environmental Linkages  (PEL) Study</a:t>
            </a:r>
          </a:p>
        </p:txBody>
      </p:sp>
      <p:sp>
        <p:nvSpPr>
          <p:cNvPr id="7" name="TextBox 6"/>
          <p:cNvSpPr txBox="1"/>
          <p:nvPr/>
        </p:nvSpPr>
        <p:spPr>
          <a:xfrm>
            <a:off x="1523999" y="1346835"/>
            <a:ext cx="9143998" cy="523220"/>
          </a:xfrm>
          <a:prstGeom prst="rect">
            <a:avLst/>
          </a:prstGeom>
          <a:noFill/>
        </p:spPr>
        <p:txBody>
          <a:bodyPr wrap="square" rtlCol="0">
            <a:spAutoFit/>
          </a:bodyPr>
          <a:lstStyle/>
          <a:p>
            <a:pPr algn="ctr"/>
            <a:r>
              <a:rPr lang="en-US" sz="2800" b="1" dirty="0">
                <a:latin typeface="Calibri" panose="020F0502020204030204" pitchFamily="34" charset="0"/>
                <a:cs typeface="Arial" panose="020B0604020202020204" pitchFamily="34" charset="0"/>
              </a:rPr>
              <a:t>Purpose Statement</a:t>
            </a:r>
          </a:p>
        </p:txBody>
      </p:sp>
      <p:sp>
        <p:nvSpPr>
          <p:cNvPr id="12" name="TextBox 11"/>
          <p:cNvSpPr txBox="1"/>
          <p:nvPr/>
        </p:nvSpPr>
        <p:spPr>
          <a:xfrm>
            <a:off x="1462243" y="2239871"/>
            <a:ext cx="9176084" cy="3046988"/>
          </a:xfrm>
          <a:prstGeom prst="rect">
            <a:avLst/>
          </a:prstGeom>
          <a:noFill/>
        </p:spPr>
        <p:txBody>
          <a:bodyPr wrap="square" rtlCol="0">
            <a:spAutoFit/>
          </a:bodyPr>
          <a:lstStyle/>
          <a:p>
            <a:r>
              <a:rPr lang="en-US" sz="2400" dirty="0" smtClean="0">
                <a:latin typeface="Calibri" panose="020F0502020204030204" pitchFamily="34" charset="0"/>
              </a:rPr>
              <a:t>The purpose of this study is to investigate and identify the transportation problems in the I-70 corridor and to recommend transportation improvements, solutions, and strategies that would:</a:t>
            </a:r>
          </a:p>
          <a:p>
            <a:pPr marL="285750" indent="-285750">
              <a:buFont typeface="Wingdings" panose="05000000000000000000" pitchFamily="2" charset="2"/>
              <a:buChar char="§"/>
            </a:pPr>
            <a:r>
              <a:rPr lang="en-US" sz="2400" dirty="0" smtClean="0">
                <a:latin typeface="Calibri" panose="020F0502020204030204" pitchFamily="34" charset="0"/>
              </a:rPr>
              <a:t>Increase safety on the corridor</a:t>
            </a:r>
          </a:p>
          <a:p>
            <a:pPr marL="285750" indent="-285750">
              <a:buFont typeface="Wingdings" panose="05000000000000000000" pitchFamily="2" charset="2"/>
              <a:buChar char="§"/>
            </a:pPr>
            <a:r>
              <a:rPr lang="en-US" sz="2400" dirty="0" smtClean="0">
                <a:latin typeface="Calibri" panose="020F0502020204030204" pitchFamily="34" charset="0"/>
              </a:rPr>
              <a:t>Manage existing and future traffic congestion</a:t>
            </a:r>
          </a:p>
          <a:p>
            <a:pPr marL="285750" indent="-285750">
              <a:buFont typeface="Wingdings" panose="05000000000000000000" pitchFamily="2" charset="2"/>
              <a:buChar char="§"/>
            </a:pPr>
            <a:r>
              <a:rPr lang="en-US" sz="2400" dirty="0" smtClean="0">
                <a:latin typeface="Calibri" panose="020F0502020204030204" pitchFamily="34" charset="0"/>
              </a:rPr>
              <a:t>Improve efficiency and reliability of freight movement, and </a:t>
            </a:r>
          </a:p>
          <a:p>
            <a:pPr marL="285750" indent="-285750">
              <a:buFont typeface="Wingdings" panose="05000000000000000000" pitchFamily="2" charset="2"/>
              <a:buChar char="§"/>
            </a:pPr>
            <a:r>
              <a:rPr lang="en-US" sz="2400" dirty="0" smtClean="0">
                <a:latin typeface="Calibri" panose="020F0502020204030204" pitchFamily="34" charset="0"/>
              </a:rPr>
              <a:t>Address identified deficiencies in pavement conditions, substandard bridges, and other physical assets</a:t>
            </a:r>
            <a:endParaRPr lang="en-US" sz="2400" dirty="0">
              <a:latin typeface="Calibri" panose="020F0502020204030204" pitchFamily="34" charset="0"/>
            </a:endParaRPr>
          </a:p>
        </p:txBody>
      </p:sp>
    </p:spTree>
    <p:extLst>
      <p:ext uri="{BB962C8B-B14F-4D97-AF65-F5344CB8AC3E}">
        <p14:creationId xmlns:p14="http://schemas.microsoft.com/office/powerpoint/2010/main" val="3480300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endParaRPr lang="en-US" sz="4400" b="1" dirty="0" smtClean="0">
              <a:latin typeface="Calibri" panose="020F0502020204030204" pitchFamily="34" charset="0"/>
            </a:endParaRPr>
          </a:p>
          <a:p>
            <a:pPr marL="0" indent="0" algn="ctr">
              <a:buNone/>
            </a:pPr>
            <a:r>
              <a:rPr lang="en-US" sz="4400" b="1" dirty="0" smtClean="0">
                <a:latin typeface="Calibri" panose="020F0502020204030204" pitchFamily="34" charset="0"/>
              </a:rPr>
              <a:t>Update </a:t>
            </a:r>
            <a:r>
              <a:rPr lang="en-US" sz="4400" b="1" dirty="0">
                <a:latin typeface="Calibri" panose="020F0502020204030204" pitchFamily="34" charset="0"/>
              </a:rPr>
              <a:t>on MoDOT Infrastructure and the North St. Louis Riverfront Commerce Corridor Partnership </a:t>
            </a:r>
            <a:endParaRPr lang="en-US" sz="4400" dirty="0"/>
          </a:p>
        </p:txBody>
      </p:sp>
    </p:spTree>
    <p:extLst>
      <p:ext uri="{BB962C8B-B14F-4D97-AF65-F5344CB8AC3E}">
        <p14:creationId xmlns:p14="http://schemas.microsoft.com/office/powerpoint/2010/main" val="3961350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174" y="1367411"/>
            <a:ext cx="7692451" cy="4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EnvisionI-70_Logo.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2786" y="5350794"/>
            <a:ext cx="1574505" cy="102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19200" y="310817"/>
            <a:ext cx="5029200" cy="707886"/>
          </a:xfrm>
          <a:prstGeom prst="rect">
            <a:avLst/>
          </a:prstGeom>
          <a:noFill/>
        </p:spPr>
        <p:txBody>
          <a:bodyPr wrap="square" rtlCol="0">
            <a:spAutoFit/>
          </a:bodyPr>
          <a:lstStyle/>
          <a:p>
            <a:pPr>
              <a:spcBef>
                <a:spcPct val="0"/>
              </a:spcBef>
            </a:pPr>
            <a:r>
              <a:rPr lang="en-US" sz="4000" b="1" dirty="0">
                <a:solidFill>
                  <a:schemeClr val="accent1">
                    <a:lumMod val="50000"/>
                  </a:schemeClr>
                </a:solidFill>
                <a:latin typeface="Calibri" panose="020F0502020204030204" pitchFamily="34" charset="0"/>
                <a:ea typeface="+mj-ea"/>
                <a:cs typeface="+mj-cs"/>
              </a:rPr>
              <a:t>I-70 PEL STUDY</a:t>
            </a:r>
          </a:p>
        </p:txBody>
      </p:sp>
      <p:sp>
        <p:nvSpPr>
          <p:cNvPr id="4" name="TextBox 3"/>
          <p:cNvSpPr txBox="1"/>
          <p:nvPr/>
        </p:nvSpPr>
        <p:spPr>
          <a:xfrm>
            <a:off x="1524000" y="6124353"/>
            <a:ext cx="4922874" cy="369332"/>
          </a:xfrm>
          <a:prstGeom prst="rect">
            <a:avLst/>
          </a:prstGeom>
          <a:noFill/>
        </p:spPr>
        <p:txBody>
          <a:bodyPr wrap="square" rtlCol="0">
            <a:spAutoFit/>
          </a:bodyPr>
          <a:lstStyle/>
          <a:p>
            <a:endParaRPr lang="en-US" dirty="0"/>
          </a:p>
        </p:txBody>
      </p:sp>
      <p:sp>
        <p:nvSpPr>
          <p:cNvPr id="6" name="TextBox 5"/>
          <p:cNvSpPr txBox="1"/>
          <p:nvPr/>
        </p:nvSpPr>
        <p:spPr>
          <a:xfrm>
            <a:off x="2213810" y="6375472"/>
            <a:ext cx="8069178" cy="338554"/>
          </a:xfrm>
          <a:prstGeom prst="rect">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5400000" scaled="1"/>
            <a:tileRect/>
          </a:gradFill>
        </p:spPr>
        <p:txBody>
          <a:bodyPr wrap="square" rtlCol="0">
            <a:spAutoFit/>
          </a:bodyPr>
          <a:lstStyle/>
          <a:p>
            <a:pPr algn="ctr"/>
            <a:r>
              <a:rPr lang="en-US" sz="1600" i="1" dirty="0">
                <a:solidFill>
                  <a:schemeClr val="bg1"/>
                </a:solidFill>
                <a:latin typeface="Arial Black" panose="020B0A04020102020204" pitchFamily="34" charset="0"/>
                <a:cs typeface="Arial" panose="020B0604020202020204" pitchFamily="34" charset="0"/>
              </a:rPr>
              <a:t>A Planning and Environmental Linkages  (PEL) Study</a:t>
            </a:r>
          </a:p>
        </p:txBody>
      </p:sp>
      <p:cxnSp>
        <p:nvCxnSpPr>
          <p:cNvPr id="14" name="Straight Arrow Connector 13"/>
          <p:cNvCxnSpPr/>
          <p:nvPr/>
        </p:nvCxnSpPr>
        <p:spPr>
          <a:xfrm flipV="1">
            <a:off x="3100433" y="2708637"/>
            <a:ext cx="262550" cy="18106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8952768" y="4340005"/>
            <a:ext cx="280657" cy="153909"/>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339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97655" y="162521"/>
            <a:ext cx="10937173" cy="1092607"/>
          </a:xfrm>
          <a:prstGeom prst="rect">
            <a:avLst/>
          </a:prstGeom>
          <a:noFill/>
        </p:spPr>
        <p:txBody>
          <a:bodyPr wrap="square" rtlCol="0">
            <a:spAutoFit/>
          </a:bodyPr>
          <a:lstStyle/>
          <a:p>
            <a:pPr algn="r"/>
            <a:r>
              <a:rPr lang="en-US" sz="2500" b="1" dirty="0" smtClean="0">
                <a:latin typeface="Calibri" panose="020F0502020204030204" pitchFamily="34" charset="0"/>
              </a:rPr>
              <a:t>2018 Update</a:t>
            </a:r>
          </a:p>
          <a:p>
            <a:pPr algn="r"/>
            <a:r>
              <a:rPr lang="en-US" sz="4000" b="1" dirty="0" smtClean="0">
                <a:latin typeface="Calibri" panose="020F0502020204030204" pitchFamily="34" charset="0"/>
              </a:rPr>
              <a:t>Missouri’s Freight Corridors INFRA Grant Request</a:t>
            </a:r>
            <a:endParaRPr lang="en-US" sz="4000" b="1" dirty="0">
              <a:latin typeface="Calibri" panose="020F0502020204030204" pitchFamily="34" charset="0"/>
            </a:endParaRPr>
          </a:p>
        </p:txBody>
      </p:sp>
      <p:pic>
        <p:nvPicPr>
          <p:cNvPr id="8" name="Picture 7"/>
          <p:cNvPicPr>
            <a:picLocks noChangeAspect="1"/>
          </p:cNvPicPr>
          <p:nvPr/>
        </p:nvPicPr>
        <p:blipFill rotWithShape="1">
          <a:blip r:embed="rId3"/>
          <a:srcRect l="11424" t="23243" r="11013" b="2513"/>
          <a:stretch/>
        </p:blipFill>
        <p:spPr>
          <a:xfrm>
            <a:off x="6850658" y="1951630"/>
            <a:ext cx="4932223" cy="3130223"/>
          </a:xfrm>
          <a:prstGeom prst="rect">
            <a:avLst/>
          </a:prstGeom>
        </p:spPr>
      </p:pic>
      <p:sp>
        <p:nvSpPr>
          <p:cNvPr id="11" name="Subtitle 2"/>
          <p:cNvSpPr txBox="1">
            <a:spLocks/>
          </p:cNvSpPr>
          <p:nvPr/>
        </p:nvSpPr>
        <p:spPr>
          <a:xfrm>
            <a:off x="497655" y="1620253"/>
            <a:ext cx="6504168" cy="4553535"/>
          </a:xfrm>
          <a:prstGeom prst="rect">
            <a:avLst/>
          </a:prstGeom>
        </p:spPr>
        <p:txBody>
          <a:bodyPr/>
          <a:lst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smtClean="0">
                <a:latin typeface="Calibri" panose="020F0502020204030204" pitchFamily="34" charset="0"/>
              </a:rPr>
              <a:t>Nearly $1B Initiative:</a:t>
            </a:r>
            <a:endParaRPr lang="en-US" sz="2800" dirty="0" smtClean="0">
              <a:latin typeface="Calibri" panose="020F0502020204030204" pitchFamily="34" charset="0"/>
            </a:endParaRPr>
          </a:p>
          <a:p>
            <a:pPr marL="800100" lvl="1" indent="-342900">
              <a:buFont typeface="Wingdings" panose="05000000000000000000" pitchFamily="2" charset="2"/>
              <a:buChar char="§"/>
            </a:pPr>
            <a:r>
              <a:rPr lang="en-US" sz="2400" dirty="0" smtClean="0">
                <a:latin typeface="Calibri" panose="020F0502020204030204" pitchFamily="34" charset="0"/>
              </a:rPr>
              <a:t>Seeking $194M INFRA Grant to supplement more than $775M state funds</a:t>
            </a:r>
          </a:p>
          <a:p>
            <a:pPr marL="800100" lvl="1" indent="-342900">
              <a:buFont typeface="Wingdings" panose="05000000000000000000" pitchFamily="2" charset="2"/>
              <a:buChar char="§"/>
            </a:pPr>
            <a:r>
              <a:rPr lang="en-US" sz="2400" dirty="0" smtClean="0">
                <a:latin typeface="Calibri" panose="020F0502020204030204" pitchFamily="34" charset="0"/>
              </a:rPr>
              <a:t>USDOT Primary Highway Freight Network</a:t>
            </a:r>
          </a:p>
          <a:p>
            <a:pPr marL="800100" lvl="1" indent="-342900">
              <a:buFont typeface="Wingdings" panose="05000000000000000000" pitchFamily="2" charset="2"/>
              <a:buChar char="§"/>
            </a:pPr>
            <a:r>
              <a:rPr lang="en-US" sz="2400" dirty="0">
                <a:latin typeface="Calibri" panose="020F0502020204030204" pitchFamily="34" charset="0"/>
              </a:rPr>
              <a:t>Corridors: I-270, I-70, and I-44</a:t>
            </a:r>
          </a:p>
          <a:p>
            <a:pPr marL="800100" lvl="1" indent="-342900">
              <a:buFont typeface="Wingdings" panose="05000000000000000000" pitchFamily="2" charset="2"/>
              <a:buChar char="§"/>
            </a:pPr>
            <a:r>
              <a:rPr lang="en-US" sz="2400" dirty="0" smtClean="0">
                <a:latin typeface="Calibri" panose="020F0502020204030204" pitchFamily="34" charset="0"/>
              </a:rPr>
              <a:t>Freightway Priority Project Advancement</a:t>
            </a:r>
          </a:p>
          <a:p>
            <a:pPr marL="1200150" lvl="2" indent="-342900">
              <a:buFont typeface="Wingdings" panose="05000000000000000000" pitchFamily="2" charset="2"/>
              <a:buChar char="Ø"/>
            </a:pPr>
            <a:r>
              <a:rPr lang="en-US" sz="2200" dirty="0" smtClean="0">
                <a:latin typeface="Calibri" panose="020F0502020204030204" pitchFamily="34" charset="0"/>
              </a:rPr>
              <a:t>I-270 North Improvements</a:t>
            </a:r>
          </a:p>
          <a:p>
            <a:pPr marL="1200150" lvl="2" indent="-342900">
              <a:buFont typeface="Wingdings" panose="05000000000000000000" pitchFamily="2" charset="2"/>
              <a:buChar char="Ø"/>
            </a:pPr>
            <a:r>
              <a:rPr lang="en-US" sz="2200" dirty="0" smtClean="0">
                <a:latin typeface="Calibri" panose="020F0502020204030204" pitchFamily="34" charset="0"/>
              </a:rPr>
              <a:t>I-70 Reconstruction and 6-Lane Expansion </a:t>
            </a:r>
            <a:r>
              <a:rPr lang="en-US" dirty="0" smtClean="0">
                <a:latin typeface="Calibri" panose="020F0502020204030204" pitchFamily="34" charset="0"/>
              </a:rPr>
              <a:t> </a:t>
            </a:r>
            <a:endParaRPr lang="en-US" dirty="0">
              <a:latin typeface="Calibri" panose="020F0502020204030204" pitchFamily="34" charset="0"/>
            </a:endParaRPr>
          </a:p>
        </p:txBody>
      </p:sp>
    </p:spTree>
    <p:extLst>
      <p:ext uri="{BB962C8B-B14F-4D97-AF65-F5344CB8AC3E}">
        <p14:creationId xmlns:p14="http://schemas.microsoft.com/office/powerpoint/2010/main" val="1992494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1065" y="2665926"/>
            <a:ext cx="11281892" cy="945428"/>
          </a:xfrm>
        </p:spPr>
        <p:txBody>
          <a:bodyPr>
            <a:normAutofit/>
          </a:bodyPr>
          <a:lstStyle/>
          <a:p>
            <a:pPr algn="l"/>
            <a:r>
              <a:rPr lang="en-US" sz="4000" b="1" dirty="0">
                <a:solidFill>
                  <a:srgbClr val="000000"/>
                </a:solidFill>
                <a:latin typeface="Calibri" panose="020F0502020204030204" pitchFamily="34" charset="0"/>
              </a:rPr>
              <a:t>North Riverfront Commerce </a:t>
            </a:r>
            <a:r>
              <a:rPr lang="en-US" sz="4000" b="1" dirty="0" smtClean="0">
                <a:solidFill>
                  <a:srgbClr val="000000"/>
                </a:solidFill>
                <a:latin typeface="Calibri" panose="020F0502020204030204" pitchFamily="34" charset="0"/>
              </a:rPr>
              <a:t>Corridor </a:t>
            </a:r>
            <a:r>
              <a:rPr lang="en-US" sz="4000" b="1" dirty="0" smtClean="0">
                <a:latin typeface="Calibri" panose="020F0502020204030204" pitchFamily="34" charset="0"/>
              </a:rPr>
              <a:t> </a:t>
            </a:r>
            <a:r>
              <a:rPr lang="en-US" sz="4000" b="1" dirty="0">
                <a:latin typeface="Calibri" panose="020F0502020204030204" pitchFamily="34" charset="0"/>
              </a:rPr>
              <a:t>Update</a:t>
            </a:r>
          </a:p>
        </p:txBody>
      </p:sp>
      <p:sp>
        <p:nvSpPr>
          <p:cNvPr id="3" name="TextBox 2"/>
          <p:cNvSpPr txBox="1"/>
          <p:nvPr/>
        </p:nvSpPr>
        <p:spPr>
          <a:xfrm>
            <a:off x="4185633" y="3894690"/>
            <a:ext cx="5473521" cy="1323439"/>
          </a:xfrm>
          <a:prstGeom prst="rect">
            <a:avLst/>
          </a:prstGeom>
          <a:noFill/>
        </p:spPr>
        <p:txBody>
          <a:bodyPr wrap="square" rtlCol="0">
            <a:spAutoFit/>
          </a:bodyPr>
          <a:lstStyle/>
          <a:p>
            <a:r>
              <a:rPr lang="en-US" sz="3200" b="1" dirty="0" smtClean="0">
                <a:solidFill>
                  <a:srgbClr val="000000"/>
                </a:solidFill>
                <a:latin typeface="Calibri" panose="020F0502020204030204" pitchFamily="34" charset="0"/>
              </a:rPr>
              <a:t>Rob Orr</a:t>
            </a:r>
          </a:p>
          <a:p>
            <a:pPr indent="-114300"/>
            <a:r>
              <a:rPr lang="en-US" sz="2400" i="1" dirty="0">
                <a:latin typeface="Calibri" panose="020F0502020204030204" pitchFamily="34" charset="0"/>
              </a:rPr>
              <a:t>Deputy Executive Director</a:t>
            </a:r>
            <a:r>
              <a:rPr lang="en-US" sz="2400" dirty="0">
                <a:latin typeface="Calibri" panose="020F0502020204030204" pitchFamily="34" charset="0"/>
              </a:rPr>
              <a:t/>
            </a:r>
            <a:br>
              <a:rPr lang="en-US" sz="2400" dirty="0">
                <a:latin typeface="Calibri" panose="020F0502020204030204" pitchFamily="34" charset="0"/>
              </a:rPr>
            </a:br>
            <a:r>
              <a:rPr lang="en-US" sz="2400" b="1" dirty="0">
                <a:latin typeface="Calibri" panose="020F0502020204030204" pitchFamily="34" charset="0"/>
              </a:rPr>
              <a:t>St. Louis Development Corporation</a:t>
            </a:r>
          </a:p>
        </p:txBody>
      </p:sp>
    </p:spTree>
    <p:extLst>
      <p:ext uri="{BB962C8B-B14F-4D97-AF65-F5344CB8AC3E}">
        <p14:creationId xmlns:p14="http://schemas.microsoft.com/office/powerpoint/2010/main" val="1241086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63104" y="284083"/>
            <a:ext cx="9171724" cy="707886"/>
          </a:xfrm>
          <a:prstGeom prst="rect">
            <a:avLst/>
          </a:prstGeom>
          <a:noFill/>
        </p:spPr>
        <p:txBody>
          <a:bodyPr wrap="square" rtlCol="0">
            <a:spAutoFit/>
          </a:bodyPr>
          <a:lstStyle/>
          <a:p>
            <a:pPr algn="r"/>
            <a:r>
              <a:rPr lang="en-US" sz="4000" b="1" dirty="0" smtClean="0">
                <a:solidFill>
                  <a:srgbClr val="000000"/>
                </a:solidFill>
                <a:latin typeface="Calibri" panose="020F0502020204030204" pitchFamily="34" charset="0"/>
              </a:rPr>
              <a:t>North </a:t>
            </a:r>
            <a:r>
              <a:rPr lang="en-US" sz="4000" b="1" dirty="0">
                <a:solidFill>
                  <a:srgbClr val="000000"/>
                </a:solidFill>
                <a:latin typeface="Calibri" panose="020F0502020204030204" pitchFamily="34" charset="0"/>
              </a:rPr>
              <a:t>Riverfront Commerce Corridor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102" y="3153677"/>
            <a:ext cx="5777345" cy="2873050"/>
          </a:xfrm>
          <a:prstGeom prst="rect">
            <a:avLst/>
          </a:prstGeom>
          <a:ln w="19050">
            <a:solidFill>
              <a:schemeClr val="bg2"/>
            </a:solidFill>
          </a:ln>
        </p:spPr>
      </p:pic>
      <p:sp>
        <p:nvSpPr>
          <p:cNvPr id="2" name="Rectangle 1"/>
          <p:cNvSpPr/>
          <p:nvPr/>
        </p:nvSpPr>
        <p:spPr>
          <a:xfrm>
            <a:off x="2197434" y="1675715"/>
            <a:ext cx="9928895" cy="830997"/>
          </a:xfrm>
          <a:prstGeom prst="rect">
            <a:avLst/>
          </a:prstGeom>
        </p:spPr>
        <p:txBody>
          <a:bodyPr wrap="square">
            <a:spAutoFit/>
          </a:bodyPr>
          <a:lstStyle/>
          <a:p>
            <a:pPr algn="ctr"/>
            <a:r>
              <a:rPr lang="en-US" sz="2400" b="1" dirty="0">
                <a:latin typeface="Calibri" panose="020F0502020204030204" pitchFamily="34" charset="0"/>
              </a:rPr>
              <a:t>Partnership Between </a:t>
            </a:r>
            <a:r>
              <a:rPr lang="en-US" sz="2400" b="1" dirty="0" smtClean="0">
                <a:latin typeface="Calibri" panose="020F0502020204030204" pitchFamily="34" charset="0"/>
              </a:rPr>
              <a:t>St. Louis Development Corporation (SLDC), MoDOT</a:t>
            </a:r>
            <a:r>
              <a:rPr lang="en-US" sz="2400" b="1" dirty="0">
                <a:latin typeface="Calibri" panose="020F0502020204030204" pitchFamily="34" charset="0"/>
              </a:rPr>
              <a:t>, </a:t>
            </a:r>
            <a:endParaRPr lang="en-US" sz="2400" b="1" dirty="0" smtClean="0">
              <a:latin typeface="Calibri" panose="020F0502020204030204" pitchFamily="34" charset="0"/>
            </a:endParaRPr>
          </a:p>
          <a:p>
            <a:pPr algn="ctr"/>
            <a:r>
              <a:rPr lang="en-US" sz="2400" b="1" dirty="0" smtClean="0">
                <a:latin typeface="Calibri" panose="020F0502020204030204" pitchFamily="34" charset="0"/>
              </a:rPr>
              <a:t>Metropolitan </a:t>
            </a:r>
            <a:r>
              <a:rPr lang="en-US" sz="2400" b="1" dirty="0">
                <a:latin typeface="Calibri" panose="020F0502020204030204" pitchFamily="34" charset="0"/>
              </a:rPr>
              <a:t>St. Louis Sewer District (MSD) </a:t>
            </a:r>
            <a:r>
              <a:rPr lang="en-US" sz="2400" b="1" dirty="0" smtClean="0">
                <a:latin typeface="Calibri" panose="020F0502020204030204" pitchFamily="34" charset="0"/>
              </a:rPr>
              <a:t>and the </a:t>
            </a:r>
            <a:r>
              <a:rPr lang="en-US" sz="2400" b="1" dirty="0">
                <a:latin typeface="Calibri" panose="020F0502020204030204" pitchFamily="34" charset="0"/>
              </a:rPr>
              <a:t>City of St. Louis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50" y="1531949"/>
            <a:ext cx="1548384" cy="1621728"/>
          </a:xfrm>
          <a:prstGeom prst="rect">
            <a:avLst/>
          </a:prstGeom>
        </p:spPr>
      </p:pic>
      <p:sp>
        <p:nvSpPr>
          <p:cNvPr id="3" name="Content Placeholder 2"/>
          <p:cNvSpPr>
            <a:spLocks noGrp="1"/>
          </p:cNvSpPr>
          <p:nvPr>
            <p:ph idx="1"/>
          </p:nvPr>
        </p:nvSpPr>
        <p:spPr>
          <a:xfrm>
            <a:off x="371857" y="3024158"/>
            <a:ext cx="5447052" cy="3002569"/>
          </a:xfrm>
          <a:solidFill>
            <a:schemeClr val="bg1"/>
          </a:solidFill>
        </p:spPr>
        <p:txBody>
          <a:bodyPr/>
          <a:lstStyle/>
          <a:p>
            <a:pPr marL="0" indent="0" algn="ctr">
              <a:buNone/>
            </a:pPr>
            <a:r>
              <a:rPr lang="en-US" sz="2400" b="1" dirty="0" smtClean="0">
                <a:solidFill>
                  <a:srgbClr val="D3471B"/>
                </a:solidFill>
                <a:latin typeface="Calibri" panose="020F0502020204030204" pitchFamily="34" charset="0"/>
              </a:rPr>
              <a:t>North </a:t>
            </a:r>
            <a:r>
              <a:rPr lang="en-US" sz="2400" b="1" dirty="0">
                <a:solidFill>
                  <a:srgbClr val="D3471B"/>
                </a:solidFill>
                <a:latin typeface="Calibri" panose="020F0502020204030204" pitchFamily="34" charset="0"/>
              </a:rPr>
              <a:t>Riverfront Commerce Corridor </a:t>
            </a:r>
            <a:r>
              <a:rPr lang="en-US" sz="2400" b="1" dirty="0" smtClean="0">
                <a:solidFill>
                  <a:srgbClr val="D3471B"/>
                </a:solidFill>
                <a:latin typeface="Calibri" panose="020F0502020204030204" pitchFamily="34" charset="0"/>
              </a:rPr>
              <a:t>Land Use Plan</a:t>
            </a:r>
          </a:p>
          <a:p>
            <a:pPr>
              <a:buFont typeface="Wingdings" panose="05000000000000000000" pitchFamily="2" charset="2"/>
              <a:buChar char="§"/>
            </a:pPr>
            <a:r>
              <a:rPr lang="en-US" sz="2000" dirty="0" smtClean="0">
                <a:latin typeface="Calibri" panose="020F0502020204030204" pitchFamily="34" charset="0"/>
              </a:rPr>
              <a:t>EDA-funded study completed in 2012</a:t>
            </a:r>
          </a:p>
          <a:p>
            <a:pPr>
              <a:buFont typeface="Wingdings" panose="05000000000000000000" pitchFamily="2" charset="2"/>
              <a:buChar char="§"/>
            </a:pPr>
            <a:r>
              <a:rPr lang="en-US" sz="2000" dirty="0" smtClean="0">
                <a:latin typeface="Calibri" panose="020F0502020204030204" pitchFamily="34" charset="0"/>
              </a:rPr>
              <a:t>3,000 acre area study area bounded by Moline Creek (north), Mississippi River (east), </a:t>
            </a:r>
            <a:r>
              <a:rPr lang="en-US" sz="2000" dirty="0">
                <a:latin typeface="Calibri" panose="020F0502020204030204" pitchFamily="34" charset="0"/>
              </a:rPr>
              <a:t>Cass </a:t>
            </a:r>
            <a:r>
              <a:rPr lang="en-US" sz="2000" dirty="0" smtClean="0">
                <a:latin typeface="Calibri" panose="020F0502020204030204" pitchFamily="34" charset="0"/>
              </a:rPr>
              <a:t>Avenue (south), I-70/Broadway (west)</a:t>
            </a:r>
          </a:p>
          <a:p>
            <a:pPr marL="0" indent="0">
              <a:buNone/>
            </a:pPr>
            <a:r>
              <a:rPr lang="en-US" sz="1600" b="1" dirty="0" smtClean="0">
                <a:latin typeface="Calibri" panose="020F0502020204030204" pitchFamily="34" charset="0"/>
                <a:hlinkClick r:id="rId5"/>
              </a:rPr>
              <a:t>www.stlouis-mo.gov/government/departments/ planning/documents/north-riverfront-commerce-corridor-land-use-plan11.cfm</a:t>
            </a:r>
            <a:endParaRPr lang="en-US" sz="1600" b="1" dirty="0" smtClean="0">
              <a:latin typeface="Calibri" panose="020F0502020204030204" pitchFamily="34" charset="0"/>
            </a:endParaRPr>
          </a:p>
          <a:p>
            <a:pPr>
              <a:buFont typeface="Wingdings" panose="05000000000000000000" pitchFamily="2" charset="2"/>
              <a:buChar char="§"/>
            </a:pPr>
            <a:endParaRPr lang="en-US" sz="2000" b="1" dirty="0" smtClean="0">
              <a:latin typeface="Calibri" panose="020F0502020204030204" pitchFamily="34" charset="0"/>
            </a:endParaRPr>
          </a:p>
          <a:p>
            <a:pPr marL="0" indent="0">
              <a:buNone/>
            </a:pPr>
            <a:endParaRPr lang="en-US" sz="2000" b="1" dirty="0" smtClean="0">
              <a:solidFill>
                <a:srgbClr val="C00000"/>
              </a:solidFill>
              <a:latin typeface="Calibri" panose="020F0502020204030204" pitchFamily="34" charset="0"/>
            </a:endParaRPr>
          </a:p>
          <a:p>
            <a:pPr marL="0" indent="0">
              <a:buNone/>
            </a:pPr>
            <a:endParaRPr lang="en-US" sz="2000" b="1" dirty="0">
              <a:solidFill>
                <a:srgbClr val="C00000"/>
              </a:solidFill>
              <a:latin typeface="Calibri" panose="020F0502020204030204" pitchFamily="34" charset="0"/>
            </a:endParaRPr>
          </a:p>
          <a:p>
            <a:pPr marL="457200" indent="-457200">
              <a:buFont typeface="Arial"/>
              <a:buAutoNum type="alphaUcParenBoth"/>
            </a:pPr>
            <a:endParaRPr lang="en-US" sz="2000" dirty="0">
              <a:solidFill>
                <a:srgbClr val="D3471B"/>
              </a:solidFill>
              <a:latin typeface="Calibri" panose="020F0502020204030204" pitchFamily="34" charset="0"/>
            </a:endParaRPr>
          </a:p>
          <a:p>
            <a:pPr marL="457200" indent="-457200">
              <a:buFont typeface="Arial"/>
              <a:buAutoNum type="alphaUcParenBoth"/>
            </a:pPr>
            <a:endParaRPr lang="en-US" sz="2000" b="1" dirty="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endParaRPr lang="en-US" sz="2000" dirty="0"/>
          </a:p>
        </p:txBody>
      </p:sp>
    </p:spTree>
    <p:extLst>
      <p:ext uri="{BB962C8B-B14F-4D97-AF65-F5344CB8AC3E}">
        <p14:creationId xmlns:p14="http://schemas.microsoft.com/office/powerpoint/2010/main" val="2176717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63104" y="284083"/>
            <a:ext cx="9171724" cy="707886"/>
          </a:xfrm>
          <a:prstGeom prst="rect">
            <a:avLst/>
          </a:prstGeom>
          <a:noFill/>
        </p:spPr>
        <p:txBody>
          <a:bodyPr wrap="square" rtlCol="0">
            <a:spAutoFit/>
          </a:bodyPr>
          <a:lstStyle/>
          <a:p>
            <a:pPr algn="r"/>
            <a:r>
              <a:rPr lang="en-US" sz="4000" b="1" dirty="0" smtClean="0">
                <a:solidFill>
                  <a:srgbClr val="000000"/>
                </a:solidFill>
                <a:latin typeface="Calibri" panose="020F0502020204030204" pitchFamily="34" charset="0"/>
              </a:rPr>
              <a:t>North </a:t>
            </a:r>
            <a:r>
              <a:rPr lang="en-US" sz="4000" b="1" dirty="0">
                <a:solidFill>
                  <a:srgbClr val="000000"/>
                </a:solidFill>
                <a:latin typeface="Calibri" panose="020F0502020204030204" pitchFamily="34" charset="0"/>
              </a:rPr>
              <a:t>Riverfront Commerce Corridor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563" y="2806533"/>
            <a:ext cx="5777345" cy="2873050"/>
          </a:xfrm>
          <a:prstGeom prst="rect">
            <a:avLst/>
          </a:prstGeom>
          <a:ln w="19050">
            <a:solidFill>
              <a:schemeClr val="bg2"/>
            </a:solidFill>
          </a:ln>
        </p:spPr>
      </p:pic>
      <p:sp>
        <p:nvSpPr>
          <p:cNvPr id="3" name="Content Placeholder 2"/>
          <p:cNvSpPr>
            <a:spLocks noGrp="1"/>
          </p:cNvSpPr>
          <p:nvPr>
            <p:ph idx="1"/>
          </p:nvPr>
        </p:nvSpPr>
        <p:spPr>
          <a:xfrm>
            <a:off x="360219" y="2312329"/>
            <a:ext cx="5777344" cy="3586196"/>
          </a:xfrm>
        </p:spPr>
        <p:txBody>
          <a:bodyPr/>
          <a:lstStyle/>
          <a:p>
            <a:pPr marL="0" indent="0">
              <a:buNone/>
            </a:pPr>
            <a:r>
              <a:rPr lang="en-US" sz="2400" b="1" dirty="0" smtClean="0">
                <a:solidFill>
                  <a:srgbClr val="D3471B"/>
                </a:solidFill>
                <a:latin typeface="Calibri" panose="020F0502020204030204" pitchFamily="34" charset="0"/>
              </a:rPr>
              <a:t>Priority Infrastructure </a:t>
            </a:r>
            <a:r>
              <a:rPr lang="en-US" sz="2400" b="1" dirty="0">
                <a:solidFill>
                  <a:srgbClr val="D3471B"/>
                </a:solidFill>
                <a:latin typeface="Calibri" panose="020F0502020204030204" pitchFamily="34" charset="0"/>
              </a:rPr>
              <a:t>Projects</a:t>
            </a:r>
            <a:endParaRPr lang="en-US" sz="2400" b="1" dirty="0">
              <a:latin typeface="Calibri" panose="020F0502020204030204" pitchFamily="34" charset="0"/>
            </a:endParaRPr>
          </a:p>
          <a:p>
            <a:pPr>
              <a:buFont typeface="Wingdings" panose="05000000000000000000" pitchFamily="2" charset="2"/>
              <a:buChar char="§"/>
            </a:pPr>
            <a:endParaRPr lang="en-US" sz="2000" b="1" dirty="0">
              <a:latin typeface="Calibri" panose="020F0502020204030204" pitchFamily="34" charset="0"/>
            </a:endParaRPr>
          </a:p>
          <a:p>
            <a:pPr>
              <a:buFont typeface="Wingdings" panose="05000000000000000000" pitchFamily="2" charset="2"/>
              <a:buChar char="§"/>
            </a:pPr>
            <a:r>
              <a:rPr lang="en-US" sz="2000" dirty="0" smtClean="0">
                <a:latin typeface="Calibri" panose="020F0502020204030204" pitchFamily="34" charset="0"/>
              </a:rPr>
              <a:t>I-70 </a:t>
            </a:r>
            <a:r>
              <a:rPr lang="en-US" sz="2000" dirty="0">
                <a:latin typeface="Calibri" panose="020F0502020204030204" pitchFamily="34" charset="0"/>
              </a:rPr>
              <a:t>North Broadway </a:t>
            </a:r>
            <a:r>
              <a:rPr lang="en-US" sz="2000" dirty="0" smtClean="0">
                <a:latin typeface="Calibri" panose="020F0502020204030204" pitchFamily="34" charset="0"/>
              </a:rPr>
              <a:t>Exit Ramp Relocation </a:t>
            </a:r>
            <a:endParaRPr lang="en-US" sz="2000" dirty="0">
              <a:latin typeface="Calibri" panose="020F0502020204030204" pitchFamily="34" charset="0"/>
            </a:endParaRPr>
          </a:p>
          <a:p>
            <a:pPr>
              <a:buFont typeface="Wingdings" panose="05000000000000000000" pitchFamily="2" charset="2"/>
              <a:buChar char="§"/>
            </a:pPr>
            <a:r>
              <a:rPr lang="en-US" sz="2000" dirty="0" smtClean="0">
                <a:latin typeface="Calibri" panose="020F0502020204030204" pitchFamily="34" charset="0"/>
              </a:rPr>
              <a:t>Hall </a:t>
            </a:r>
            <a:r>
              <a:rPr lang="en-US" sz="2000" dirty="0">
                <a:latin typeface="Calibri" panose="020F0502020204030204" pitchFamily="34" charset="0"/>
              </a:rPr>
              <a:t>Street Improvements </a:t>
            </a:r>
            <a:r>
              <a:rPr lang="en-US" sz="2000" dirty="0" smtClean="0">
                <a:latin typeface="Calibri" panose="020F0502020204030204" pitchFamily="34" charset="0"/>
              </a:rPr>
              <a:t>from</a:t>
            </a:r>
          </a:p>
          <a:p>
            <a:pPr lvl="1">
              <a:buFont typeface="Wingdings" panose="05000000000000000000" pitchFamily="2" charset="2"/>
              <a:buChar char="Ø"/>
            </a:pPr>
            <a:r>
              <a:rPr lang="en-US" sz="2000" dirty="0" smtClean="0">
                <a:latin typeface="Calibri" panose="020F0502020204030204" pitchFamily="34" charset="0"/>
              </a:rPr>
              <a:t>East </a:t>
            </a:r>
            <a:r>
              <a:rPr lang="en-US" sz="2000" dirty="0">
                <a:latin typeface="Calibri" panose="020F0502020204030204" pitchFamily="34" charset="0"/>
              </a:rPr>
              <a:t>Grand </a:t>
            </a:r>
            <a:r>
              <a:rPr lang="en-US" sz="2000" dirty="0" smtClean="0">
                <a:latin typeface="Calibri" panose="020F0502020204030204" pitchFamily="34" charset="0"/>
              </a:rPr>
              <a:t>Avenue </a:t>
            </a:r>
            <a:r>
              <a:rPr lang="en-US" sz="2000" dirty="0">
                <a:latin typeface="Calibri" panose="020F0502020204030204" pitchFamily="34" charset="0"/>
              </a:rPr>
              <a:t>to Adelaide </a:t>
            </a:r>
            <a:r>
              <a:rPr lang="en-US" sz="2000" dirty="0" smtClean="0">
                <a:latin typeface="Calibri" panose="020F0502020204030204" pitchFamily="34" charset="0"/>
              </a:rPr>
              <a:t>Avenue</a:t>
            </a:r>
          </a:p>
          <a:p>
            <a:pPr lvl="1">
              <a:buFont typeface="Wingdings" panose="05000000000000000000" pitchFamily="2" charset="2"/>
              <a:buChar char="Ø"/>
            </a:pPr>
            <a:r>
              <a:rPr lang="en-US" sz="2000" dirty="0" smtClean="0">
                <a:latin typeface="Calibri" panose="020F0502020204030204" pitchFamily="34" charset="0"/>
              </a:rPr>
              <a:t>Adelaide Avenue to Riverview Drive</a:t>
            </a:r>
          </a:p>
          <a:p>
            <a:pPr>
              <a:buFont typeface="Wingdings" panose="05000000000000000000" pitchFamily="2" charset="2"/>
              <a:buChar char="§"/>
            </a:pPr>
            <a:r>
              <a:rPr lang="en-US" sz="2000" dirty="0" smtClean="0">
                <a:latin typeface="Calibri" panose="020F0502020204030204" pitchFamily="34" charset="0"/>
              </a:rPr>
              <a:t>Riverview Drive </a:t>
            </a:r>
            <a:r>
              <a:rPr lang="en-US" sz="2000" dirty="0">
                <a:latin typeface="Calibri" panose="020F0502020204030204" pitchFamily="34" charset="0"/>
              </a:rPr>
              <a:t>from Hall </a:t>
            </a:r>
            <a:r>
              <a:rPr lang="en-US" sz="2000" dirty="0" smtClean="0">
                <a:latin typeface="Calibri" panose="020F0502020204030204" pitchFamily="34" charset="0"/>
              </a:rPr>
              <a:t>Street to I-270</a:t>
            </a:r>
          </a:p>
          <a:p>
            <a:pPr>
              <a:buFont typeface="Wingdings" panose="05000000000000000000" pitchFamily="2" charset="2"/>
              <a:buChar char="§"/>
            </a:pPr>
            <a:r>
              <a:rPr lang="en-US" sz="2000" dirty="0" smtClean="0">
                <a:latin typeface="Calibri" panose="020F0502020204030204" pitchFamily="34" charset="0"/>
              </a:rPr>
              <a:t>Branch Street Improvements</a:t>
            </a:r>
          </a:p>
          <a:p>
            <a:pPr marL="0" indent="0">
              <a:buNone/>
            </a:pPr>
            <a:endParaRPr lang="en-US" sz="2000" b="1" dirty="0" smtClean="0">
              <a:solidFill>
                <a:srgbClr val="C00000"/>
              </a:solidFill>
              <a:latin typeface="Calibri" panose="020F0502020204030204" pitchFamily="34" charset="0"/>
            </a:endParaRPr>
          </a:p>
          <a:p>
            <a:pPr marL="0" indent="0">
              <a:buNone/>
            </a:pPr>
            <a:endParaRPr lang="en-US" sz="2000" b="1" dirty="0">
              <a:solidFill>
                <a:srgbClr val="C00000"/>
              </a:solidFill>
              <a:latin typeface="Calibri" panose="020F0502020204030204" pitchFamily="34" charset="0"/>
            </a:endParaRPr>
          </a:p>
          <a:p>
            <a:pPr marL="457200" indent="-457200">
              <a:buFont typeface="Arial"/>
              <a:buAutoNum type="alphaUcParenBoth"/>
            </a:pPr>
            <a:endParaRPr lang="en-US" sz="2000" dirty="0">
              <a:solidFill>
                <a:srgbClr val="D3471B"/>
              </a:solidFill>
              <a:latin typeface="Calibri" panose="020F0502020204030204" pitchFamily="34" charset="0"/>
            </a:endParaRPr>
          </a:p>
          <a:p>
            <a:pPr marL="457200" indent="-457200">
              <a:buFont typeface="Arial"/>
              <a:buAutoNum type="alphaUcParenBoth"/>
            </a:pPr>
            <a:endParaRPr lang="en-US" sz="2000" b="1" dirty="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endParaRPr lang="en-US" sz="2000" dirty="0"/>
          </a:p>
        </p:txBody>
      </p:sp>
    </p:spTree>
    <p:extLst>
      <p:ext uri="{BB962C8B-B14F-4D97-AF65-F5344CB8AC3E}">
        <p14:creationId xmlns:p14="http://schemas.microsoft.com/office/powerpoint/2010/main" val="551680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6266" y="1637523"/>
            <a:ext cx="5899735" cy="4375350"/>
          </a:xfrm>
        </p:spPr>
        <p:txBody>
          <a:bodyPr/>
          <a:lstStyle/>
          <a:p>
            <a:pPr marL="0" lvl="0" indent="0">
              <a:buNone/>
            </a:pPr>
            <a:r>
              <a:rPr lang="en-US" sz="2400" b="1" dirty="0" smtClean="0">
                <a:solidFill>
                  <a:srgbClr val="D3471B"/>
                </a:solidFill>
                <a:latin typeface="Calibri" panose="020F0502020204030204" pitchFamily="34" charset="0"/>
              </a:rPr>
              <a:t>I-70 Westbound off-ramp to North Broadway- Relocation to Carrie Avenue</a:t>
            </a:r>
          </a:p>
          <a:p>
            <a:pPr marL="0" lvl="0" indent="0" algn="ctr">
              <a:buNone/>
            </a:pPr>
            <a:endParaRPr lang="en-US" sz="1000" dirty="0" smtClean="0">
              <a:latin typeface="Calibri" panose="020F0502020204030204" pitchFamily="34" charset="0"/>
            </a:endParaRPr>
          </a:p>
          <a:p>
            <a:pPr marL="0" lvl="0" indent="0">
              <a:buNone/>
            </a:pPr>
            <a:r>
              <a:rPr lang="en-US" sz="2400" b="1" dirty="0" smtClean="0">
                <a:latin typeface="Calibri" panose="020F0502020204030204" pitchFamily="34" charset="0"/>
              </a:rPr>
              <a:t>MoDOT project</a:t>
            </a:r>
          </a:p>
          <a:p>
            <a:pPr lvl="0">
              <a:buFont typeface="Wingdings" panose="05000000000000000000" pitchFamily="2" charset="2"/>
              <a:buChar char="§"/>
            </a:pPr>
            <a:r>
              <a:rPr lang="en-US" sz="2000" dirty="0" smtClean="0">
                <a:latin typeface="Calibri" panose="020F0502020204030204" pitchFamily="34" charset="0"/>
              </a:rPr>
              <a:t>Relocate </a:t>
            </a:r>
            <a:r>
              <a:rPr lang="en-US" sz="2000" dirty="0">
                <a:latin typeface="Calibri" panose="020F0502020204030204" pitchFamily="34" charset="0"/>
              </a:rPr>
              <a:t>the westbound exit ramp </a:t>
            </a:r>
            <a:r>
              <a:rPr lang="en-US" sz="2000" dirty="0" smtClean="0">
                <a:latin typeface="Calibri" panose="020F0502020204030204" pitchFamily="34" charset="0"/>
              </a:rPr>
              <a:t>at North </a:t>
            </a:r>
            <a:r>
              <a:rPr lang="en-US" sz="2000" dirty="0">
                <a:latin typeface="Calibri" panose="020F0502020204030204" pitchFamily="34" charset="0"/>
              </a:rPr>
              <a:t>Broadway to Carrie </a:t>
            </a:r>
            <a:r>
              <a:rPr lang="en-US" sz="2000" dirty="0" smtClean="0">
                <a:latin typeface="Calibri" panose="020F0502020204030204" pitchFamily="34" charset="0"/>
              </a:rPr>
              <a:t>Avenue </a:t>
            </a:r>
            <a:endParaRPr lang="en-US" sz="2000" dirty="0">
              <a:latin typeface="Calibri" panose="020F0502020204030204" pitchFamily="34" charset="0"/>
            </a:endParaRPr>
          </a:p>
          <a:p>
            <a:pPr lvl="0">
              <a:buFont typeface="Wingdings" panose="05000000000000000000" pitchFamily="2" charset="2"/>
              <a:buChar char="§"/>
            </a:pPr>
            <a:r>
              <a:rPr lang="en-US" sz="2000" dirty="0">
                <a:latin typeface="Calibri" panose="020F0502020204030204" pitchFamily="34" charset="0"/>
              </a:rPr>
              <a:t>Ramp will be reconfigured and </a:t>
            </a:r>
            <a:r>
              <a:rPr lang="en-US" sz="2000" dirty="0" smtClean="0">
                <a:latin typeface="Calibri" panose="020F0502020204030204" pitchFamily="34" charset="0"/>
              </a:rPr>
              <a:t>lengthened </a:t>
            </a:r>
            <a:r>
              <a:rPr lang="en-US" sz="2000" dirty="0">
                <a:latin typeface="Calibri" panose="020F0502020204030204" pitchFamily="34" charset="0"/>
              </a:rPr>
              <a:t>to </a:t>
            </a:r>
            <a:r>
              <a:rPr lang="en-US" sz="2000" dirty="0" smtClean="0">
                <a:latin typeface="Calibri" panose="020F0502020204030204" pitchFamily="34" charset="0"/>
              </a:rPr>
              <a:t>allow westbound vehicles on I-70 to exit and turn south on North Broadway</a:t>
            </a:r>
            <a:endParaRPr lang="en-US" sz="2000" dirty="0">
              <a:latin typeface="Calibri" panose="020F0502020204030204" pitchFamily="34" charset="0"/>
            </a:endParaRPr>
          </a:p>
          <a:p>
            <a:pPr lvl="0">
              <a:buFont typeface="Wingdings" panose="05000000000000000000" pitchFamily="2" charset="2"/>
              <a:buChar char="§"/>
            </a:pPr>
            <a:r>
              <a:rPr lang="en-US" sz="2000" dirty="0">
                <a:latin typeface="Calibri" panose="020F0502020204030204" pitchFamily="34" charset="0"/>
              </a:rPr>
              <a:t>Construction is underway and </a:t>
            </a:r>
            <a:r>
              <a:rPr lang="en-US" sz="2000" dirty="0" smtClean="0">
                <a:latin typeface="Calibri" panose="020F0502020204030204" pitchFamily="34" charset="0"/>
              </a:rPr>
              <a:t>will be completed spring 2018</a:t>
            </a:r>
          </a:p>
        </p:txBody>
      </p:sp>
      <p:sp>
        <p:nvSpPr>
          <p:cNvPr id="6" name="Title 5"/>
          <p:cNvSpPr>
            <a:spLocks noGrp="1"/>
          </p:cNvSpPr>
          <p:nvPr>
            <p:ph type="title"/>
          </p:nvPr>
        </p:nvSpPr>
        <p:spPr/>
        <p:txBody>
          <a:bodyPr>
            <a:normAutofit fontScale="90000"/>
          </a:bodyPr>
          <a:lstStyle/>
          <a:p>
            <a:pPr lvl="0" algn="r" defTabSz="914400">
              <a:spcBef>
                <a:spcPts val="0"/>
              </a:spcBef>
            </a:pPr>
            <a:r>
              <a:rPr lang="en-US" sz="2000" b="1" dirty="0" smtClean="0">
                <a:solidFill>
                  <a:prstClr val="black"/>
                </a:solidFill>
                <a:latin typeface="Calibri" panose="020F0502020204030204" pitchFamily="34" charset="0"/>
                <a:ea typeface="+mn-ea"/>
                <a:cs typeface="+mn-cs"/>
              </a:rPr>
              <a:t/>
            </a:r>
            <a:br>
              <a:rPr lang="en-US" sz="2000" b="1" dirty="0" smtClean="0">
                <a:solidFill>
                  <a:prstClr val="black"/>
                </a:solidFill>
                <a:latin typeface="Calibri" panose="020F0502020204030204" pitchFamily="34" charset="0"/>
                <a:ea typeface="+mn-ea"/>
                <a:cs typeface="+mn-cs"/>
              </a:rPr>
            </a:br>
            <a:r>
              <a:rPr lang="en-US" b="1" dirty="0" smtClean="0">
                <a:solidFill>
                  <a:srgbClr val="000000"/>
                </a:solidFill>
                <a:latin typeface="Calibri" panose="020F0502020204030204" pitchFamily="34" charset="0"/>
                <a:ea typeface="+mn-ea"/>
                <a:cs typeface="+mn-cs"/>
              </a:rPr>
              <a:t>North </a:t>
            </a:r>
            <a:r>
              <a:rPr lang="en-US" b="1" dirty="0">
                <a:solidFill>
                  <a:srgbClr val="000000"/>
                </a:solidFill>
                <a:latin typeface="Calibri" panose="020F0502020204030204" pitchFamily="34" charset="0"/>
                <a:ea typeface="+mn-ea"/>
                <a:cs typeface="+mn-cs"/>
              </a:rPr>
              <a:t>Riverfront Commerce Corridor </a:t>
            </a:r>
            <a:br>
              <a:rPr lang="en-US" b="1" dirty="0">
                <a:solidFill>
                  <a:srgbClr val="000000"/>
                </a:solidFill>
                <a:latin typeface="Calibri" panose="020F0502020204030204" pitchFamily="34" charset="0"/>
                <a:ea typeface="+mn-ea"/>
                <a:cs typeface="+mn-cs"/>
              </a:rPr>
            </a:br>
            <a:endParaRPr lang="en-US" sz="4900" dirty="0"/>
          </a:p>
        </p:txBody>
      </p:sp>
      <p:grpSp>
        <p:nvGrpSpPr>
          <p:cNvPr id="20" name="Group 19"/>
          <p:cNvGrpSpPr/>
          <p:nvPr/>
        </p:nvGrpSpPr>
        <p:grpSpPr>
          <a:xfrm>
            <a:off x="6096001" y="1637523"/>
            <a:ext cx="6083400" cy="3952412"/>
            <a:chOff x="6096001" y="1637523"/>
            <a:chExt cx="6083400" cy="3952412"/>
          </a:xfrm>
        </p:grpSpPr>
        <p:grpSp>
          <p:nvGrpSpPr>
            <p:cNvPr id="19" name="Group 18"/>
            <p:cNvGrpSpPr/>
            <p:nvPr/>
          </p:nvGrpSpPr>
          <p:grpSpPr>
            <a:xfrm>
              <a:off x="6096001" y="1637523"/>
              <a:ext cx="6026727" cy="3952412"/>
              <a:chOff x="6096001" y="1637523"/>
              <a:chExt cx="6026727" cy="3952412"/>
            </a:xfrm>
          </p:grpSpPr>
          <p:pic>
            <p:nvPicPr>
              <p:cNvPr id="2" name="Picture 1"/>
              <p:cNvPicPr>
                <a:picLocks noChangeAspect="1"/>
              </p:cNvPicPr>
              <p:nvPr/>
            </p:nvPicPr>
            <p:blipFill rotWithShape="1">
              <a:blip r:embed="rId3"/>
              <a:srcRect l="31605" t="23363" r="7235" b="15233"/>
              <a:stretch/>
            </p:blipFill>
            <p:spPr>
              <a:xfrm>
                <a:off x="6096001" y="1637523"/>
                <a:ext cx="6026727" cy="3952412"/>
              </a:xfrm>
              <a:prstGeom prst="rect">
                <a:avLst/>
              </a:prstGeom>
            </p:spPr>
          </p:pic>
          <p:cxnSp>
            <p:nvCxnSpPr>
              <p:cNvPr id="10" name="Straight Connector 9"/>
              <p:cNvCxnSpPr/>
              <p:nvPr/>
            </p:nvCxnSpPr>
            <p:spPr>
              <a:xfrm flipH="1" flipV="1">
                <a:off x="10184694" y="3862491"/>
                <a:ext cx="691124" cy="440341"/>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9672308">
                <a:off x="10029967" y="2699542"/>
                <a:ext cx="1158202" cy="276999"/>
              </a:xfrm>
              <a:prstGeom prst="rect">
                <a:avLst/>
              </a:prstGeom>
              <a:solidFill>
                <a:srgbClr val="00B050"/>
              </a:solidFill>
              <a:ln>
                <a:solidFill>
                  <a:schemeClr val="bg1"/>
                </a:solidFill>
              </a:ln>
            </p:spPr>
            <p:txBody>
              <a:bodyPr wrap="none" rtlCol="0">
                <a:spAutoFit/>
              </a:bodyPr>
              <a:lstStyle/>
              <a:p>
                <a:r>
                  <a:rPr lang="en-US" sz="1200" b="1" dirty="0" smtClean="0">
                    <a:solidFill>
                      <a:schemeClr val="bg1"/>
                    </a:solidFill>
                  </a:rPr>
                  <a:t>CARRIE AVE.</a:t>
                </a:r>
                <a:endParaRPr lang="en-US" sz="1200" b="1" dirty="0">
                  <a:solidFill>
                    <a:schemeClr val="bg1"/>
                  </a:solidFill>
                </a:endParaRPr>
              </a:p>
            </p:txBody>
          </p:sp>
          <p:sp>
            <p:nvSpPr>
              <p:cNvPr id="15" name="TextBox 14"/>
              <p:cNvSpPr txBox="1"/>
              <p:nvPr/>
            </p:nvSpPr>
            <p:spPr>
              <a:xfrm>
                <a:off x="11060719" y="4179584"/>
                <a:ext cx="356188" cy="400110"/>
              </a:xfrm>
              <a:prstGeom prst="rect">
                <a:avLst/>
              </a:prstGeom>
              <a:noFill/>
            </p:spPr>
            <p:txBody>
              <a:bodyPr wrap="none" rtlCol="0">
                <a:spAutoFit/>
              </a:bodyPr>
              <a:lstStyle/>
              <a:p>
                <a:r>
                  <a:rPr lang="en-US" sz="2000" b="1" dirty="0" smtClean="0">
                    <a:solidFill>
                      <a:srgbClr val="FF0000"/>
                    </a:solidFill>
                  </a:rPr>
                  <a:t>X</a:t>
                </a:r>
                <a:endParaRPr lang="en-US" sz="2000" b="1" dirty="0">
                  <a:solidFill>
                    <a:srgbClr val="FF0000"/>
                  </a:solidFill>
                </a:endParaRPr>
              </a:p>
            </p:txBody>
          </p:sp>
        </p:grpSp>
        <p:sp>
          <p:nvSpPr>
            <p:cNvPr id="17" name="TextBox 16"/>
            <p:cNvSpPr txBox="1"/>
            <p:nvPr/>
          </p:nvSpPr>
          <p:spPr>
            <a:xfrm rot="2001671">
              <a:off x="10509491" y="3787987"/>
              <a:ext cx="1669910" cy="276999"/>
            </a:xfrm>
            <a:prstGeom prst="rect">
              <a:avLst/>
            </a:prstGeom>
            <a:solidFill>
              <a:srgbClr val="00B050"/>
            </a:solidFill>
            <a:ln>
              <a:solidFill>
                <a:schemeClr val="bg1"/>
              </a:solidFill>
            </a:ln>
          </p:spPr>
          <p:txBody>
            <a:bodyPr wrap="square" rtlCol="0">
              <a:spAutoFit/>
            </a:bodyPr>
            <a:lstStyle/>
            <a:p>
              <a:r>
                <a:rPr lang="en-US" sz="1200" b="1" dirty="0" smtClean="0">
                  <a:solidFill>
                    <a:schemeClr val="bg1"/>
                  </a:solidFill>
                </a:rPr>
                <a:t>NORTH BROADWAY</a:t>
              </a:r>
              <a:endParaRPr lang="en-US" sz="1200" b="1" dirty="0">
                <a:solidFill>
                  <a:schemeClr val="bg1"/>
                </a:solidFill>
              </a:endParaRPr>
            </a:p>
          </p:txBody>
        </p:sp>
      </p:grpSp>
    </p:spTree>
    <p:extLst>
      <p:ext uri="{BB962C8B-B14F-4D97-AF65-F5344CB8AC3E}">
        <p14:creationId xmlns:p14="http://schemas.microsoft.com/office/powerpoint/2010/main" val="2051850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63104" y="284083"/>
            <a:ext cx="9171724" cy="707886"/>
          </a:xfrm>
          <a:prstGeom prst="rect">
            <a:avLst/>
          </a:prstGeom>
          <a:noFill/>
        </p:spPr>
        <p:txBody>
          <a:bodyPr wrap="square" rtlCol="0">
            <a:spAutoFit/>
          </a:bodyPr>
          <a:lstStyle/>
          <a:p>
            <a:pPr algn="r"/>
            <a:r>
              <a:rPr lang="en-US" sz="4000" b="1" dirty="0" smtClean="0">
                <a:solidFill>
                  <a:srgbClr val="000000"/>
                </a:solidFill>
                <a:latin typeface="Calibri" panose="020F0502020204030204" pitchFamily="34" charset="0"/>
              </a:rPr>
              <a:t>North </a:t>
            </a:r>
            <a:r>
              <a:rPr lang="en-US" sz="4000" b="1" dirty="0">
                <a:solidFill>
                  <a:srgbClr val="000000"/>
                </a:solidFill>
                <a:latin typeface="Calibri" panose="020F0502020204030204" pitchFamily="34" charset="0"/>
              </a:rPr>
              <a:t>Riverfront Commerce Corridor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466" y="1538783"/>
            <a:ext cx="3243075" cy="4438178"/>
          </a:xfrm>
          <a:prstGeom prst="rect">
            <a:avLst/>
          </a:prstGeom>
        </p:spPr>
      </p:pic>
      <p:sp>
        <p:nvSpPr>
          <p:cNvPr id="15" name="TextBox 14"/>
          <p:cNvSpPr txBox="1"/>
          <p:nvPr/>
        </p:nvSpPr>
        <p:spPr>
          <a:xfrm>
            <a:off x="8757470" y="1513987"/>
            <a:ext cx="943483" cy="369332"/>
          </a:xfrm>
          <a:prstGeom prst="rect">
            <a:avLst/>
          </a:prstGeom>
          <a:solidFill>
            <a:schemeClr val="bg1"/>
          </a:solidFill>
        </p:spPr>
        <p:txBody>
          <a:bodyPr wrap="square" rtlCol="0">
            <a:spAutoFit/>
          </a:bodyPr>
          <a:lstStyle/>
          <a:p>
            <a:pPr algn="ctr"/>
            <a:r>
              <a:rPr lang="en-US" dirty="0" smtClean="0"/>
              <a:t>I-270</a:t>
            </a:r>
          </a:p>
        </p:txBody>
      </p:sp>
      <p:sp>
        <p:nvSpPr>
          <p:cNvPr id="17" name="TextBox 16"/>
          <p:cNvSpPr txBox="1"/>
          <p:nvPr/>
        </p:nvSpPr>
        <p:spPr>
          <a:xfrm flipH="1" flipV="1">
            <a:off x="8024552" y="3321268"/>
            <a:ext cx="374073"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19" name="TextBox 18"/>
          <p:cNvSpPr txBox="1"/>
          <p:nvPr/>
        </p:nvSpPr>
        <p:spPr>
          <a:xfrm>
            <a:off x="346364" y="1626990"/>
            <a:ext cx="6887648" cy="4062651"/>
          </a:xfrm>
          <a:prstGeom prst="rect">
            <a:avLst/>
          </a:prstGeom>
          <a:noFill/>
        </p:spPr>
        <p:txBody>
          <a:bodyPr wrap="square" rtlCol="0">
            <a:spAutoFit/>
          </a:bodyPr>
          <a:lstStyle/>
          <a:p>
            <a:pPr algn="ctr"/>
            <a:r>
              <a:rPr lang="en-US" sz="2800" b="1" dirty="0">
                <a:solidFill>
                  <a:srgbClr val="D3471B"/>
                </a:solidFill>
                <a:latin typeface="Calibri" panose="020F0502020204030204" pitchFamily="34" charset="0"/>
              </a:rPr>
              <a:t>North </a:t>
            </a:r>
            <a:r>
              <a:rPr lang="en-US" sz="2800" b="1" dirty="0" smtClean="0">
                <a:solidFill>
                  <a:srgbClr val="D3471B"/>
                </a:solidFill>
                <a:latin typeface="Calibri" panose="020F0502020204030204" pitchFamily="34" charset="0"/>
              </a:rPr>
              <a:t>Hall Street &amp; Riverview Drive</a:t>
            </a:r>
            <a:endParaRPr lang="en-US" sz="2800" b="1" dirty="0" smtClean="0">
              <a:latin typeface="Calibri" panose="020F0502020204030204" pitchFamily="34" charset="0"/>
            </a:endParaRPr>
          </a:p>
          <a:p>
            <a:endParaRPr lang="en-US" dirty="0" smtClean="0">
              <a:latin typeface="Calibri" panose="020F0502020204030204" pitchFamily="34" charset="0"/>
            </a:endParaRPr>
          </a:p>
          <a:p>
            <a:r>
              <a:rPr lang="en-US" sz="2400" b="1" dirty="0" smtClean="0">
                <a:latin typeface="Calibri" panose="020F0502020204030204" pitchFamily="34" charset="0"/>
              </a:rPr>
              <a:t>Benefits:</a:t>
            </a:r>
          </a:p>
          <a:p>
            <a:pPr marL="342900" indent="-342900">
              <a:buFont typeface="Wingdings" panose="05000000000000000000" pitchFamily="2" charset="2"/>
              <a:buChar char="§"/>
            </a:pPr>
            <a:r>
              <a:rPr lang="en-US" sz="2000" dirty="0">
                <a:latin typeface="Calibri" panose="020F0502020204030204" pitchFamily="34" charset="0"/>
              </a:rPr>
              <a:t>Pavement drainage (reduce ponding)</a:t>
            </a:r>
          </a:p>
          <a:p>
            <a:pPr marL="342900" indent="-342900">
              <a:buFont typeface="Wingdings" panose="05000000000000000000" pitchFamily="2" charset="2"/>
              <a:buChar char="§"/>
            </a:pPr>
            <a:r>
              <a:rPr lang="en-US" sz="2000" dirty="0" smtClean="0">
                <a:latin typeface="Calibri" panose="020F0502020204030204" pitchFamily="34" charset="0"/>
              </a:rPr>
              <a:t>Stormwater improvements (green infrastructure where possible)</a:t>
            </a:r>
          </a:p>
          <a:p>
            <a:pPr marL="342900" lvl="0" indent="-342900">
              <a:buFont typeface="Wingdings" panose="05000000000000000000" pitchFamily="2" charset="2"/>
              <a:buChar char="§"/>
            </a:pPr>
            <a:r>
              <a:rPr lang="en-US" sz="2000" dirty="0" smtClean="0">
                <a:latin typeface="Calibri" panose="020F0502020204030204" pitchFamily="34" charset="0"/>
              </a:rPr>
              <a:t>Resurfacing </a:t>
            </a:r>
            <a:r>
              <a:rPr lang="en-US" sz="2000" dirty="0">
                <a:latin typeface="Calibri" panose="020F0502020204030204" pitchFamily="34" charset="0"/>
              </a:rPr>
              <a:t>and median </a:t>
            </a:r>
            <a:r>
              <a:rPr lang="en-US" sz="2000" dirty="0" smtClean="0">
                <a:latin typeface="Calibri" panose="020F0502020204030204" pitchFamily="34" charset="0"/>
              </a:rPr>
              <a:t>improvements</a:t>
            </a:r>
            <a:endParaRPr lang="en-US" sz="2000" b="1" dirty="0" smtClean="0">
              <a:latin typeface="Calibri" panose="020F0502020204030204" pitchFamily="34" charset="0"/>
            </a:endParaRPr>
          </a:p>
          <a:p>
            <a:pPr lvl="0"/>
            <a:r>
              <a:rPr lang="en-US" sz="2400" b="1" dirty="0" smtClean="0">
                <a:latin typeface="Calibri" panose="020F0502020204030204" pitchFamily="34" charset="0"/>
              </a:rPr>
              <a:t> </a:t>
            </a:r>
          </a:p>
          <a:p>
            <a:pPr lvl="0"/>
            <a:r>
              <a:rPr lang="en-US" sz="2400" b="1" dirty="0" smtClean="0">
                <a:latin typeface="Calibri" panose="020F0502020204030204" pitchFamily="34" charset="0"/>
              </a:rPr>
              <a:t>Segments:</a:t>
            </a:r>
            <a:endParaRPr lang="en-US" sz="2400" dirty="0">
              <a:latin typeface="Calibri" panose="020F0502020204030204" pitchFamily="34" charset="0"/>
            </a:endParaRPr>
          </a:p>
          <a:p>
            <a:pPr marL="342900" indent="-342900">
              <a:buFont typeface="Wingdings" panose="05000000000000000000" pitchFamily="2" charset="2"/>
              <a:buChar char="§"/>
            </a:pPr>
            <a:r>
              <a:rPr lang="en-US" sz="2000" dirty="0" smtClean="0">
                <a:latin typeface="Calibri" panose="020F0502020204030204" pitchFamily="34" charset="0"/>
              </a:rPr>
              <a:t>East Grand Avenue to Adelaide Avenue - 0.6 miles</a:t>
            </a:r>
          </a:p>
          <a:p>
            <a:pPr marL="342900" indent="-342900">
              <a:buFont typeface="Wingdings" panose="05000000000000000000" pitchFamily="2" charset="2"/>
              <a:buChar char="§"/>
            </a:pPr>
            <a:r>
              <a:rPr lang="en-US" sz="2000" dirty="0" smtClean="0">
                <a:latin typeface="Calibri" panose="020F0502020204030204" pitchFamily="34" charset="0"/>
              </a:rPr>
              <a:t>Adelaide Avenue to Riverview Drive – 3.6 miles</a:t>
            </a:r>
          </a:p>
          <a:p>
            <a:pPr marL="342900" indent="-342900">
              <a:buFont typeface="Wingdings" panose="05000000000000000000" pitchFamily="2" charset="2"/>
              <a:buChar char="§"/>
            </a:pPr>
            <a:r>
              <a:rPr lang="en-US" sz="2000" dirty="0" smtClean="0">
                <a:latin typeface="Calibri" panose="020F0502020204030204" pitchFamily="34" charset="0"/>
              </a:rPr>
              <a:t>Riverview Drive to I-270 – 3.4 miles</a:t>
            </a:r>
          </a:p>
        </p:txBody>
      </p:sp>
      <p:sp>
        <p:nvSpPr>
          <p:cNvPr id="20" name="TextBox 19"/>
          <p:cNvSpPr txBox="1"/>
          <p:nvPr/>
        </p:nvSpPr>
        <p:spPr>
          <a:xfrm flipH="1" flipV="1">
            <a:off x="8778240" y="5413248"/>
            <a:ext cx="374073"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
        <p:nvSpPr>
          <p:cNvPr id="10" name="TextBox 9"/>
          <p:cNvSpPr txBox="1"/>
          <p:nvPr/>
        </p:nvSpPr>
        <p:spPr>
          <a:xfrm flipH="1" flipV="1">
            <a:off x="9326880" y="1554480"/>
            <a:ext cx="374073" cy="523220"/>
          </a:xfrm>
          <a:prstGeom prst="rect">
            <a:avLst/>
          </a:prstGeom>
          <a:noFill/>
        </p:spPr>
        <p:txBody>
          <a:bodyPr wrap="square" rtlCol="0">
            <a:spAutoFit/>
          </a:bodyPr>
          <a:lstStyle/>
          <a:p>
            <a:r>
              <a:rPr lang="en-US" sz="2800" dirty="0" smtClean="0">
                <a:solidFill>
                  <a:srgbClr val="C00000"/>
                </a:solidFill>
              </a:rPr>
              <a:t>●</a:t>
            </a:r>
            <a:endParaRPr lang="en-US" sz="2800" dirty="0">
              <a:solidFill>
                <a:srgbClr val="C00000"/>
              </a:solidFill>
            </a:endParaRPr>
          </a:p>
        </p:txBody>
      </p:sp>
    </p:spTree>
    <p:extLst>
      <p:ext uri="{BB962C8B-B14F-4D97-AF65-F5344CB8AC3E}">
        <p14:creationId xmlns:p14="http://schemas.microsoft.com/office/powerpoint/2010/main" val="1463800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9680" y="1600201"/>
            <a:ext cx="5863305" cy="4468090"/>
          </a:xfrm>
        </p:spPr>
        <p:txBody>
          <a:bodyPr/>
          <a:lstStyle/>
          <a:p>
            <a:pPr marL="0" indent="0">
              <a:buNone/>
            </a:pPr>
            <a:r>
              <a:rPr lang="en-US" sz="2400" b="1" dirty="0" smtClean="0">
                <a:solidFill>
                  <a:srgbClr val="D3471B"/>
                </a:solidFill>
                <a:latin typeface="Calibri" panose="020F0502020204030204" pitchFamily="34" charset="0"/>
              </a:rPr>
              <a:t>Hall </a:t>
            </a:r>
            <a:r>
              <a:rPr lang="en-US" sz="2400" b="1" dirty="0">
                <a:solidFill>
                  <a:srgbClr val="D3471B"/>
                </a:solidFill>
                <a:latin typeface="Calibri" panose="020F0502020204030204" pitchFamily="34" charset="0"/>
              </a:rPr>
              <a:t>Street Improvements </a:t>
            </a:r>
            <a:r>
              <a:rPr lang="en-US" sz="2400" b="1" dirty="0" smtClean="0">
                <a:solidFill>
                  <a:srgbClr val="D3471B"/>
                </a:solidFill>
                <a:latin typeface="Calibri" panose="020F0502020204030204" pitchFamily="34" charset="0"/>
              </a:rPr>
              <a:t>from East </a:t>
            </a:r>
            <a:r>
              <a:rPr lang="en-US" sz="2400" b="1" dirty="0">
                <a:solidFill>
                  <a:srgbClr val="D3471B"/>
                </a:solidFill>
                <a:latin typeface="Calibri" panose="020F0502020204030204" pitchFamily="34" charset="0"/>
              </a:rPr>
              <a:t>Grand </a:t>
            </a:r>
            <a:r>
              <a:rPr lang="en-US" sz="2400" b="1" dirty="0" smtClean="0">
                <a:solidFill>
                  <a:srgbClr val="D3471B"/>
                </a:solidFill>
                <a:latin typeface="Calibri" panose="020F0502020204030204" pitchFamily="34" charset="0"/>
              </a:rPr>
              <a:t>Avenue </a:t>
            </a:r>
            <a:r>
              <a:rPr lang="en-US" sz="2400" b="1" dirty="0">
                <a:solidFill>
                  <a:srgbClr val="D3471B"/>
                </a:solidFill>
                <a:latin typeface="Calibri" panose="020F0502020204030204" pitchFamily="34" charset="0"/>
              </a:rPr>
              <a:t>to Adelaide </a:t>
            </a:r>
            <a:r>
              <a:rPr lang="en-US" sz="2400" b="1" dirty="0" smtClean="0">
                <a:solidFill>
                  <a:srgbClr val="D3471B"/>
                </a:solidFill>
                <a:latin typeface="Calibri" panose="020F0502020204030204" pitchFamily="34" charset="0"/>
              </a:rPr>
              <a:t>Avenue</a:t>
            </a:r>
          </a:p>
          <a:p>
            <a:pPr marL="0" indent="0">
              <a:buNone/>
            </a:pPr>
            <a:endParaRPr lang="en-US" sz="2400" b="1" dirty="0">
              <a:solidFill>
                <a:srgbClr val="D3471B"/>
              </a:solidFill>
              <a:latin typeface="Calibri" panose="020F0502020204030204" pitchFamily="34" charset="0"/>
            </a:endParaRPr>
          </a:p>
          <a:p>
            <a:pPr>
              <a:buFont typeface="Wingdings" panose="05000000000000000000" pitchFamily="2" charset="2"/>
              <a:buChar char="§"/>
            </a:pPr>
            <a:r>
              <a:rPr lang="en-US" sz="2400" dirty="0" smtClean="0">
                <a:latin typeface="Calibri" panose="020F0502020204030204" pitchFamily="34" charset="0"/>
              </a:rPr>
              <a:t>Funded </a:t>
            </a:r>
            <a:r>
              <a:rPr lang="en-US" sz="2400" dirty="0">
                <a:latin typeface="Calibri" panose="020F0502020204030204" pitchFamily="34" charset="0"/>
              </a:rPr>
              <a:t>$1.3M MSD; $3.0M </a:t>
            </a:r>
            <a:r>
              <a:rPr lang="en-US" sz="2400" dirty="0" smtClean="0">
                <a:latin typeface="Calibri" panose="020F0502020204030204" pitchFamily="34" charset="0"/>
              </a:rPr>
              <a:t>STP-S</a:t>
            </a:r>
          </a:p>
          <a:p>
            <a:pPr>
              <a:buFont typeface="Wingdings" panose="05000000000000000000" pitchFamily="2" charset="2"/>
              <a:buChar char="§"/>
            </a:pPr>
            <a:r>
              <a:rPr lang="en-US" sz="2400" dirty="0" smtClean="0">
                <a:latin typeface="Calibri" panose="020F0502020204030204" pitchFamily="34" charset="0"/>
              </a:rPr>
              <a:t>Design 2018; Construction 2019</a:t>
            </a:r>
            <a:endParaRPr lang="en-US" sz="2400" dirty="0">
              <a:latin typeface="Calibri" panose="020F0502020204030204" pitchFamily="34" charset="0"/>
            </a:endParaRPr>
          </a:p>
          <a:p>
            <a:pPr>
              <a:buFont typeface="Wingdings" panose="05000000000000000000" pitchFamily="2" charset="2"/>
              <a:buChar char="§"/>
            </a:pPr>
            <a:r>
              <a:rPr lang="en-US" sz="2400" dirty="0" smtClean="0">
                <a:latin typeface="Calibri" panose="020F0502020204030204" pitchFamily="34" charset="0"/>
              </a:rPr>
              <a:t>Added benefits:</a:t>
            </a:r>
          </a:p>
          <a:p>
            <a:pPr lvl="1">
              <a:buFont typeface="Wingdings" panose="05000000000000000000" pitchFamily="2" charset="2"/>
              <a:buChar char="§"/>
            </a:pPr>
            <a:r>
              <a:rPr lang="en-US" sz="2000" dirty="0" smtClean="0">
                <a:latin typeface="Calibri" panose="020F0502020204030204" pitchFamily="34" charset="0"/>
              </a:rPr>
              <a:t>Lane diet to control speed (restriction of lanes/widths)</a:t>
            </a:r>
          </a:p>
          <a:p>
            <a:pPr lvl="1">
              <a:buFont typeface="Wingdings" panose="05000000000000000000" pitchFamily="2" charset="2"/>
              <a:buChar char="§"/>
            </a:pPr>
            <a:r>
              <a:rPr lang="en-US" sz="2000" dirty="0" smtClean="0">
                <a:latin typeface="Calibri" panose="020F0502020204030204" pitchFamily="34" charset="0"/>
              </a:rPr>
              <a:t>Bike path base from E. Grand to Prairie for future connection to riverfront trail</a:t>
            </a:r>
            <a:endParaRPr lang="en-US" sz="2000" dirty="0">
              <a:latin typeface="Calibri" panose="020F0502020204030204" pitchFamily="34" charset="0"/>
            </a:endParaRPr>
          </a:p>
          <a:p>
            <a:pPr marL="0" indent="0">
              <a:buNone/>
            </a:pPr>
            <a:r>
              <a:rPr lang="en-US" sz="2400" b="1" dirty="0" smtClean="0">
                <a:solidFill>
                  <a:srgbClr val="D3471B"/>
                </a:solidFill>
                <a:latin typeface="Calibri" panose="020F0502020204030204" pitchFamily="34" charset="0"/>
              </a:rPr>
              <a:t> </a:t>
            </a:r>
          </a:p>
          <a:p>
            <a:pPr marL="0" lvl="0" indent="0">
              <a:buNone/>
            </a:pPr>
            <a:endParaRPr lang="en-US" sz="2000" dirty="0">
              <a:solidFill>
                <a:srgbClr val="FF0000"/>
              </a:solidFill>
              <a:latin typeface="Calibri" panose="020F0502020204030204" pitchFamily="34" charset="0"/>
            </a:endParaRPr>
          </a:p>
        </p:txBody>
      </p:sp>
      <p:sp>
        <p:nvSpPr>
          <p:cNvPr id="7" name="Title 5"/>
          <p:cNvSpPr>
            <a:spLocks noGrp="1"/>
          </p:cNvSpPr>
          <p:nvPr>
            <p:ph type="title"/>
          </p:nvPr>
        </p:nvSpPr>
        <p:spPr/>
        <p:txBody>
          <a:bodyPr>
            <a:normAutofit fontScale="90000"/>
          </a:bodyPr>
          <a:lstStyle/>
          <a:p>
            <a:pPr lvl="0" algn="r" defTabSz="914400">
              <a:spcBef>
                <a:spcPts val="0"/>
              </a:spcBef>
            </a:pPr>
            <a:r>
              <a:rPr lang="en-US" sz="2000" b="1" dirty="0" smtClean="0">
                <a:solidFill>
                  <a:prstClr val="black"/>
                </a:solidFill>
                <a:latin typeface="Calibri" panose="020F0502020204030204" pitchFamily="34" charset="0"/>
                <a:ea typeface="+mn-ea"/>
                <a:cs typeface="+mn-cs"/>
              </a:rPr>
              <a:t/>
            </a:r>
            <a:br>
              <a:rPr lang="en-US" sz="2000" b="1" dirty="0" smtClean="0">
                <a:solidFill>
                  <a:prstClr val="black"/>
                </a:solidFill>
                <a:latin typeface="Calibri" panose="020F0502020204030204" pitchFamily="34" charset="0"/>
                <a:ea typeface="+mn-ea"/>
                <a:cs typeface="+mn-cs"/>
              </a:rPr>
            </a:br>
            <a:r>
              <a:rPr lang="en-US" b="1" dirty="0" smtClean="0">
                <a:solidFill>
                  <a:srgbClr val="000000"/>
                </a:solidFill>
                <a:latin typeface="Calibri" panose="020F0502020204030204" pitchFamily="34" charset="0"/>
                <a:ea typeface="+mn-ea"/>
                <a:cs typeface="+mn-cs"/>
              </a:rPr>
              <a:t>North </a:t>
            </a:r>
            <a:r>
              <a:rPr lang="en-US" b="1" dirty="0">
                <a:solidFill>
                  <a:srgbClr val="000000"/>
                </a:solidFill>
                <a:latin typeface="Calibri" panose="020F0502020204030204" pitchFamily="34" charset="0"/>
                <a:ea typeface="+mn-ea"/>
                <a:cs typeface="+mn-cs"/>
              </a:rPr>
              <a:t>Riverfront Commerce Corridor </a:t>
            </a:r>
            <a:r>
              <a:rPr lang="en-US" sz="4000" b="1" dirty="0">
                <a:solidFill>
                  <a:srgbClr val="000000"/>
                </a:solidFill>
                <a:latin typeface="Calibri" panose="020F0502020204030204" pitchFamily="34" charset="0"/>
                <a:ea typeface="+mn-ea"/>
                <a:cs typeface="+mn-cs"/>
              </a:rPr>
              <a:t/>
            </a:r>
            <a:br>
              <a:rPr lang="en-US" sz="4000" b="1" dirty="0">
                <a:solidFill>
                  <a:srgbClr val="000000"/>
                </a:solidFill>
                <a:latin typeface="Calibri" panose="020F0502020204030204" pitchFamily="34" charset="0"/>
                <a:ea typeface="+mn-ea"/>
                <a:cs typeface="+mn-cs"/>
              </a:rPr>
            </a:br>
            <a:endParaRPr lang="en-US" dirty="0"/>
          </a:p>
        </p:txBody>
      </p:sp>
      <p:grpSp>
        <p:nvGrpSpPr>
          <p:cNvPr id="13" name="Group 12"/>
          <p:cNvGrpSpPr/>
          <p:nvPr/>
        </p:nvGrpSpPr>
        <p:grpSpPr>
          <a:xfrm>
            <a:off x="6192985" y="1875192"/>
            <a:ext cx="5874327" cy="3799112"/>
            <a:chOff x="6192985" y="1600201"/>
            <a:chExt cx="5874327" cy="3799112"/>
          </a:xfrm>
        </p:grpSpPr>
        <p:pic>
          <p:nvPicPr>
            <p:cNvPr id="2" name="Picture 1"/>
            <p:cNvPicPr>
              <a:picLocks noChangeAspect="1"/>
            </p:cNvPicPr>
            <p:nvPr/>
          </p:nvPicPr>
          <p:blipFill rotWithShape="1">
            <a:blip r:embed="rId3"/>
            <a:srcRect l="25252" t="22782" r="6573" b="9717"/>
            <a:stretch/>
          </p:blipFill>
          <p:spPr>
            <a:xfrm>
              <a:off x="6192985" y="1600201"/>
              <a:ext cx="5874327" cy="3799112"/>
            </a:xfrm>
            <a:prstGeom prst="rect">
              <a:avLst/>
            </a:prstGeom>
          </p:spPr>
        </p:pic>
        <p:cxnSp>
          <p:nvCxnSpPr>
            <p:cNvPr id="8" name="Straight Connector 7"/>
            <p:cNvCxnSpPr/>
            <p:nvPr/>
          </p:nvCxnSpPr>
          <p:spPr>
            <a:xfrm flipH="1" flipV="1">
              <a:off x="8314330" y="1950565"/>
              <a:ext cx="1314579" cy="1549192"/>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9672308">
              <a:off x="7003782" y="2105978"/>
              <a:ext cx="1355371" cy="276999"/>
            </a:xfrm>
            <a:prstGeom prst="rect">
              <a:avLst/>
            </a:prstGeom>
            <a:solidFill>
              <a:srgbClr val="00B050"/>
            </a:solidFill>
            <a:ln>
              <a:solidFill>
                <a:schemeClr val="bg1"/>
              </a:solidFill>
            </a:ln>
          </p:spPr>
          <p:txBody>
            <a:bodyPr wrap="none" rtlCol="0">
              <a:spAutoFit/>
            </a:bodyPr>
            <a:lstStyle/>
            <a:p>
              <a:r>
                <a:rPr lang="en-US" sz="1200" b="1" dirty="0" smtClean="0">
                  <a:solidFill>
                    <a:schemeClr val="bg1"/>
                  </a:solidFill>
                </a:rPr>
                <a:t>ADELAIDE AVE.</a:t>
              </a:r>
              <a:endParaRPr lang="en-US" sz="1200" b="1" dirty="0">
                <a:solidFill>
                  <a:schemeClr val="bg1"/>
                </a:solidFill>
              </a:endParaRPr>
            </a:p>
          </p:txBody>
        </p:sp>
        <p:sp>
          <p:nvSpPr>
            <p:cNvPr id="10" name="TextBox 9"/>
            <p:cNvSpPr txBox="1"/>
            <p:nvPr/>
          </p:nvSpPr>
          <p:spPr>
            <a:xfrm rot="19672308">
              <a:off x="8336175" y="3744958"/>
              <a:ext cx="1278427" cy="276999"/>
            </a:xfrm>
            <a:prstGeom prst="rect">
              <a:avLst/>
            </a:prstGeom>
            <a:solidFill>
              <a:srgbClr val="00B050"/>
            </a:solidFill>
            <a:ln>
              <a:solidFill>
                <a:schemeClr val="bg1"/>
              </a:solidFill>
            </a:ln>
          </p:spPr>
          <p:txBody>
            <a:bodyPr wrap="none" rtlCol="0">
              <a:spAutoFit/>
            </a:bodyPr>
            <a:lstStyle/>
            <a:p>
              <a:r>
                <a:rPr lang="en-US" sz="1200" b="1" dirty="0" smtClean="0">
                  <a:solidFill>
                    <a:schemeClr val="bg1"/>
                  </a:solidFill>
                </a:rPr>
                <a:t>E GRAND AVE.</a:t>
              </a:r>
              <a:endParaRPr lang="en-US" sz="1200" b="1" dirty="0">
                <a:solidFill>
                  <a:schemeClr val="bg1"/>
                </a:solidFill>
              </a:endParaRPr>
            </a:p>
          </p:txBody>
        </p:sp>
        <p:sp>
          <p:nvSpPr>
            <p:cNvPr id="11" name="Line Callout 1 10"/>
            <p:cNvSpPr/>
            <p:nvPr/>
          </p:nvSpPr>
          <p:spPr>
            <a:xfrm>
              <a:off x="9296169" y="2041680"/>
              <a:ext cx="1804002" cy="217157"/>
            </a:xfrm>
            <a:prstGeom prst="borderCallout1">
              <a:avLst>
                <a:gd name="adj1" fmla="val 64407"/>
                <a:gd name="adj2" fmla="val -4082"/>
                <a:gd name="adj3" fmla="val 251151"/>
                <a:gd name="adj4" fmla="val -19711"/>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HALL STREET</a:t>
              </a:r>
              <a:endParaRPr lang="en-US" dirty="0"/>
            </a:p>
          </p:txBody>
        </p:sp>
      </p:grpSp>
      <p:sp>
        <p:nvSpPr>
          <p:cNvPr id="12" name="TextBox 11"/>
          <p:cNvSpPr txBox="1"/>
          <p:nvPr/>
        </p:nvSpPr>
        <p:spPr>
          <a:xfrm rot="2949327">
            <a:off x="10677649" y="2934977"/>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spTree>
    <p:extLst>
      <p:ext uri="{BB962C8B-B14F-4D97-AF65-F5344CB8AC3E}">
        <p14:creationId xmlns:p14="http://schemas.microsoft.com/office/powerpoint/2010/main" val="620662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7819" y="2022360"/>
            <a:ext cx="6894488" cy="3859508"/>
          </a:xfrm>
        </p:spPr>
        <p:txBody>
          <a:bodyPr/>
          <a:lstStyle/>
          <a:p>
            <a:pPr marL="0" indent="0">
              <a:buNone/>
            </a:pPr>
            <a:r>
              <a:rPr lang="en-US" sz="2400" b="1" dirty="0" smtClean="0">
                <a:solidFill>
                  <a:srgbClr val="D3471B"/>
                </a:solidFill>
                <a:latin typeface="Calibri" panose="020F0502020204030204" pitchFamily="34" charset="0"/>
              </a:rPr>
              <a:t>Hall </a:t>
            </a:r>
            <a:r>
              <a:rPr lang="en-US" sz="2400" b="1" dirty="0">
                <a:solidFill>
                  <a:srgbClr val="D3471B"/>
                </a:solidFill>
                <a:latin typeface="Calibri" panose="020F0502020204030204" pitchFamily="34" charset="0"/>
              </a:rPr>
              <a:t>Street Improvements </a:t>
            </a:r>
            <a:r>
              <a:rPr lang="en-US" sz="2400" b="1" dirty="0" smtClean="0">
                <a:solidFill>
                  <a:srgbClr val="D3471B"/>
                </a:solidFill>
                <a:latin typeface="Calibri" panose="020F0502020204030204" pitchFamily="34" charset="0"/>
              </a:rPr>
              <a:t>from</a:t>
            </a:r>
            <a:r>
              <a:rPr lang="en-US" sz="2400" b="1" dirty="0">
                <a:solidFill>
                  <a:srgbClr val="D3471B"/>
                </a:solidFill>
                <a:latin typeface="Calibri" panose="020F0502020204030204" pitchFamily="34" charset="0"/>
              </a:rPr>
              <a:t> </a:t>
            </a:r>
            <a:r>
              <a:rPr lang="en-US" sz="2400" b="1" dirty="0" smtClean="0">
                <a:solidFill>
                  <a:srgbClr val="D3471B"/>
                </a:solidFill>
                <a:latin typeface="Calibri" panose="020F0502020204030204" pitchFamily="34" charset="0"/>
              </a:rPr>
              <a:t>Adelaide Avenue to Riverview Drive </a:t>
            </a:r>
          </a:p>
          <a:p>
            <a:endParaRPr lang="en-US" sz="2000" dirty="0" smtClean="0">
              <a:latin typeface="Calibri" panose="020F0502020204030204" pitchFamily="34" charset="0"/>
            </a:endParaRPr>
          </a:p>
          <a:p>
            <a:pPr>
              <a:buFont typeface="Wingdings" panose="05000000000000000000" pitchFamily="2" charset="2"/>
              <a:buChar char="§"/>
            </a:pPr>
            <a:r>
              <a:rPr lang="en-US" sz="2000" dirty="0" smtClean="0">
                <a:latin typeface="Calibri" panose="020F0502020204030204" pitchFamily="34" charset="0"/>
              </a:rPr>
              <a:t>MSD </a:t>
            </a:r>
            <a:r>
              <a:rPr lang="en-US" sz="2000" dirty="0">
                <a:latin typeface="Calibri" panose="020F0502020204030204" pitchFamily="34" charset="0"/>
              </a:rPr>
              <a:t>has </a:t>
            </a:r>
            <a:r>
              <a:rPr lang="en-US" sz="2000" dirty="0" smtClean="0">
                <a:latin typeface="Calibri" panose="020F0502020204030204" pitchFamily="34" charset="0"/>
              </a:rPr>
              <a:t>funds committed for storm water improvements</a:t>
            </a:r>
          </a:p>
          <a:p>
            <a:pPr>
              <a:buFont typeface="Wingdings" panose="05000000000000000000" pitchFamily="2" charset="2"/>
              <a:buChar char="§"/>
            </a:pPr>
            <a:r>
              <a:rPr lang="en-US" sz="2000" dirty="0" smtClean="0">
                <a:latin typeface="Calibri" panose="020F0502020204030204" pitchFamily="34" charset="0"/>
              </a:rPr>
              <a:t>MoDOT plans to resurface the roadway</a:t>
            </a:r>
            <a:endParaRPr lang="en-US" sz="2000" dirty="0">
              <a:latin typeface="Calibri" panose="020F0502020204030204" pitchFamily="34" charset="0"/>
            </a:endParaRPr>
          </a:p>
          <a:p>
            <a:pPr>
              <a:buFont typeface="Wingdings" panose="05000000000000000000" pitchFamily="2" charset="2"/>
              <a:buChar char="§"/>
            </a:pPr>
            <a:r>
              <a:rPr lang="en-US" sz="2000" dirty="0">
                <a:latin typeface="Calibri" panose="020F0502020204030204" pitchFamily="34" charset="0"/>
              </a:rPr>
              <a:t>MSD will work with MODOT to coordinate </a:t>
            </a:r>
            <a:r>
              <a:rPr lang="en-US" sz="2000" dirty="0" smtClean="0">
                <a:latin typeface="Calibri" panose="020F0502020204030204" pitchFamily="34" charset="0"/>
              </a:rPr>
              <a:t>design/construction schedules</a:t>
            </a:r>
          </a:p>
          <a:p>
            <a:pPr>
              <a:buFont typeface="Wingdings" panose="05000000000000000000" pitchFamily="2" charset="2"/>
              <a:buChar char="§"/>
            </a:pPr>
            <a:r>
              <a:rPr lang="en-US" sz="2000" dirty="0" smtClean="0">
                <a:latin typeface="Calibri" panose="020F0502020204030204" pitchFamily="34" charset="0"/>
              </a:rPr>
              <a:t>Targeting 2020-2021 construction; 24 month schedule</a:t>
            </a:r>
            <a:endParaRPr lang="en-US" sz="2000" dirty="0">
              <a:latin typeface="Calibri" panose="020F0502020204030204" pitchFamily="34" charset="0"/>
            </a:endParaRPr>
          </a:p>
        </p:txBody>
      </p:sp>
      <p:sp>
        <p:nvSpPr>
          <p:cNvPr id="7" name="Title 5"/>
          <p:cNvSpPr>
            <a:spLocks noGrp="1"/>
          </p:cNvSpPr>
          <p:nvPr>
            <p:ph type="title"/>
          </p:nvPr>
        </p:nvSpPr>
        <p:spPr/>
        <p:txBody>
          <a:bodyPr>
            <a:normAutofit fontScale="90000"/>
          </a:bodyPr>
          <a:lstStyle/>
          <a:p>
            <a:pPr lvl="0" algn="r" defTabSz="914400">
              <a:spcBef>
                <a:spcPts val="0"/>
              </a:spcBef>
            </a:pPr>
            <a:r>
              <a:rPr lang="en-US" sz="2000" b="1" dirty="0" smtClean="0">
                <a:solidFill>
                  <a:prstClr val="black"/>
                </a:solidFill>
                <a:latin typeface="Calibri" panose="020F0502020204030204" pitchFamily="34" charset="0"/>
                <a:ea typeface="+mn-ea"/>
                <a:cs typeface="+mn-cs"/>
              </a:rPr>
              <a:t/>
            </a:r>
            <a:br>
              <a:rPr lang="en-US" sz="2000" b="1" dirty="0" smtClean="0">
                <a:solidFill>
                  <a:prstClr val="black"/>
                </a:solidFill>
                <a:latin typeface="Calibri" panose="020F0502020204030204" pitchFamily="34" charset="0"/>
                <a:ea typeface="+mn-ea"/>
                <a:cs typeface="+mn-cs"/>
              </a:rPr>
            </a:br>
            <a:r>
              <a:rPr lang="en-US" sz="4000" b="1" dirty="0" smtClean="0">
                <a:solidFill>
                  <a:srgbClr val="000000"/>
                </a:solidFill>
                <a:latin typeface="Calibri" panose="020F0502020204030204" pitchFamily="34" charset="0"/>
                <a:ea typeface="+mn-ea"/>
                <a:cs typeface="+mn-cs"/>
              </a:rPr>
              <a:t>North </a:t>
            </a:r>
            <a:r>
              <a:rPr lang="en-US" sz="4000" b="1" dirty="0">
                <a:solidFill>
                  <a:srgbClr val="000000"/>
                </a:solidFill>
                <a:latin typeface="Calibri" panose="020F0502020204030204" pitchFamily="34" charset="0"/>
                <a:ea typeface="+mn-ea"/>
                <a:cs typeface="+mn-cs"/>
              </a:rPr>
              <a:t>Riverfront Commerce Corridor </a:t>
            </a:r>
            <a:br>
              <a:rPr lang="en-US" sz="4000" b="1" dirty="0">
                <a:solidFill>
                  <a:srgbClr val="000000"/>
                </a:solidFill>
                <a:latin typeface="Calibri" panose="020F0502020204030204" pitchFamily="34" charset="0"/>
                <a:ea typeface="+mn-ea"/>
                <a:cs typeface="+mn-cs"/>
              </a:rPr>
            </a:br>
            <a:endParaRPr lang="en-US" dirty="0"/>
          </a:p>
        </p:txBody>
      </p:sp>
      <p:sp>
        <p:nvSpPr>
          <p:cNvPr id="12" name="TextBox 11"/>
          <p:cNvSpPr txBox="1"/>
          <p:nvPr/>
        </p:nvSpPr>
        <p:spPr>
          <a:xfrm rot="2949327">
            <a:off x="7172652" y="3781725"/>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sp>
        <p:nvSpPr>
          <p:cNvPr id="17" name="TextBox 16"/>
          <p:cNvSpPr txBox="1"/>
          <p:nvPr/>
        </p:nvSpPr>
        <p:spPr>
          <a:xfrm rot="2949327">
            <a:off x="9500449" y="2989305"/>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grpSp>
        <p:nvGrpSpPr>
          <p:cNvPr id="25" name="Group 24"/>
          <p:cNvGrpSpPr/>
          <p:nvPr/>
        </p:nvGrpSpPr>
        <p:grpSpPr>
          <a:xfrm>
            <a:off x="7209550" y="1316409"/>
            <a:ext cx="2637700" cy="5207630"/>
            <a:chOff x="4243076" y="707637"/>
            <a:chExt cx="2559320" cy="5239552"/>
          </a:xfrm>
        </p:grpSpPr>
        <p:pic>
          <p:nvPicPr>
            <p:cNvPr id="4" name="Picture 3"/>
            <p:cNvPicPr>
              <a:picLocks noChangeAspect="1"/>
            </p:cNvPicPr>
            <p:nvPr/>
          </p:nvPicPr>
          <p:blipFill rotWithShape="1">
            <a:blip r:embed="rId3"/>
            <a:srcRect l="33122" t="8992" r="38053" b="5362"/>
            <a:stretch/>
          </p:blipFill>
          <p:spPr>
            <a:xfrm>
              <a:off x="4243076" y="841588"/>
              <a:ext cx="2559320" cy="4967102"/>
            </a:xfrm>
            <a:prstGeom prst="rect">
              <a:avLst/>
            </a:prstGeom>
          </p:spPr>
        </p:pic>
        <p:sp>
          <p:nvSpPr>
            <p:cNvPr id="14" name="TextBox 13"/>
            <p:cNvSpPr txBox="1"/>
            <p:nvPr/>
          </p:nvSpPr>
          <p:spPr>
            <a:xfrm rot="19672308">
              <a:off x="5236680" y="5670190"/>
              <a:ext cx="1355371" cy="276999"/>
            </a:xfrm>
            <a:prstGeom prst="rect">
              <a:avLst/>
            </a:prstGeom>
            <a:solidFill>
              <a:srgbClr val="00B050"/>
            </a:solidFill>
            <a:ln>
              <a:solidFill>
                <a:schemeClr val="bg1"/>
              </a:solidFill>
            </a:ln>
          </p:spPr>
          <p:txBody>
            <a:bodyPr wrap="none" rtlCol="0">
              <a:spAutoFit/>
            </a:bodyPr>
            <a:lstStyle/>
            <a:p>
              <a:r>
                <a:rPr lang="en-US" sz="1200" b="1" dirty="0" smtClean="0">
                  <a:solidFill>
                    <a:schemeClr val="bg1"/>
                  </a:solidFill>
                </a:rPr>
                <a:t>ADELAIDE AVE.</a:t>
              </a:r>
              <a:endParaRPr lang="en-US" sz="1200" b="1" dirty="0">
                <a:solidFill>
                  <a:schemeClr val="bg1"/>
                </a:solidFill>
              </a:endParaRPr>
            </a:p>
          </p:txBody>
        </p:sp>
        <p:sp>
          <p:nvSpPr>
            <p:cNvPr id="15" name="TextBox 14"/>
            <p:cNvSpPr txBox="1"/>
            <p:nvPr/>
          </p:nvSpPr>
          <p:spPr>
            <a:xfrm rot="19884860">
              <a:off x="4364467" y="707637"/>
              <a:ext cx="1396985" cy="276999"/>
            </a:xfrm>
            <a:prstGeom prst="rect">
              <a:avLst/>
            </a:prstGeom>
            <a:solidFill>
              <a:srgbClr val="00B050"/>
            </a:solidFill>
            <a:ln>
              <a:solidFill>
                <a:schemeClr val="bg1"/>
              </a:solidFill>
            </a:ln>
          </p:spPr>
          <p:txBody>
            <a:bodyPr wrap="none" rtlCol="0">
              <a:spAutoFit/>
            </a:bodyPr>
            <a:lstStyle/>
            <a:p>
              <a:r>
                <a:rPr lang="en-US" sz="1200" b="1" dirty="0" smtClean="0">
                  <a:solidFill>
                    <a:schemeClr val="bg1"/>
                  </a:solidFill>
                </a:rPr>
                <a:t>RIVERVIEW DR.</a:t>
              </a:r>
              <a:endParaRPr lang="en-US" sz="1200" b="1" dirty="0">
                <a:solidFill>
                  <a:schemeClr val="bg1"/>
                </a:solidFill>
              </a:endParaRPr>
            </a:p>
          </p:txBody>
        </p:sp>
        <p:sp>
          <p:nvSpPr>
            <p:cNvPr id="16" name="Line Callout 1 15"/>
            <p:cNvSpPr/>
            <p:nvPr/>
          </p:nvSpPr>
          <p:spPr>
            <a:xfrm>
              <a:off x="5315594" y="2041680"/>
              <a:ext cx="1246333" cy="326359"/>
            </a:xfrm>
            <a:prstGeom prst="borderCallout1">
              <a:avLst>
                <a:gd name="adj1" fmla="val 64407"/>
                <a:gd name="adj2" fmla="val -4082"/>
                <a:gd name="adj3" fmla="val 251151"/>
                <a:gd name="adj4" fmla="val -19711"/>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HALL STREET</a:t>
              </a:r>
              <a:endParaRPr lang="en-US" dirty="0"/>
            </a:p>
          </p:txBody>
        </p:sp>
        <p:sp>
          <p:nvSpPr>
            <p:cNvPr id="19" name="TextBox 18"/>
            <p:cNvSpPr txBox="1"/>
            <p:nvPr/>
          </p:nvSpPr>
          <p:spPr>
            <a:xfrm rot="3528988">
              <a:off x="5448765" y="3121143"/>
              <a:ext cx="1605366" cy="276999"/>
            </a:xfrm>
            <a:prstGeom prst="rect">
              <a:avLst/>
            </a:prstGeom>
            <a:noFill/>
          </p:spPr>
          <p:txBody>
            <a:bodyPr wrap="square" rtlCol="0">
              <a:spAutoFit/>
            </a:bodyPr>
            <a:lstStyle/>
            <a:p>
              <a:r>
                <a:rPr lang="en-US" sz="1200" dirty="0" smtClean="0">
                  <a:solidFill>
                    <a:schemeClr val="bg1"/>
                  </a:solidFill>
                </a:rPr>
                <a:t>MISSISSIPPI RIVER</a:t>
              </a:r>
              <a:endParaRPr lang="en-US" sz="1200" dirty="0">
                <a:solidFill>
                  <a:schemeClr val="bg1"/>
                </a:solidFill>
              </a:endParaRPr>
            </a:p>
          </p:txBody>
        </p:sp>
        <p:cxnSp>
          <p:nvCxnSpPr>
            <p:cNvPr id="20" name="Straight Connector 19"/>
            <p:cNvCxnSpPr/>
            <p:nvPr/>
          </p:nvCxnSpPr>
          <p:spPr>
            <a:xfrm flipH="1" flipV="1">
              <a:off x="4787660" y="2488757"/>
              <a:ext cx="1769855" cy="2788111"/>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075125" y="841588"/>
              <a:ext cx="308405" cy="28092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770803" y="1122508"/>
              <a:ext cx="289253" cy="1263041"/>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3346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7599" y="2369127"/>
            <a:ext cx="5830018" cy="3439246"/>
          </a:xfrm>
        </p:spPr>
        <p:txBody>
          <a:bodyPr/>
          <a:lstStyle/>
          <a:p>
            <a:pPr marL="0" lvl="0" indent="0">
              <a:buNone/>
            </a:pPr>
            <a:r>
              <a:rPr lang="en-US" sz="2400" b="1" dirty="0" smtClean="0">
                <a:solidFill>
                  <a:srgbClr val="D3471B"/>
                </a:solidFill>
                <a:latin typeface="Calibri" panose="020F0502020204030204" pitchFamily="34" charset="0"/>
              </a:rPr>
              <a:t>Riverview Drive </a:t>
            </a:r>
            <a:r>
              <a:rPr lang="en-US" sz="2400" b="1" dirty="0">
                <a:solidFill>
                  <a:srgbClr val="D3471B"/>
                </a:solidFill>
                <a:latin typeface="Calibri" panose="020F0502020204030204" pitchFamily="34" charset="0"/>
              </a:rPr>
              <a:t>from Hall </a:t>
            </a:r>
            <a:r>
              <a:rPr lang="en-US" sz="2400" b="1" dirty="0" smtClean="0">
                <a:solidFill>
                  <a:srgbClr val="D3471B"/>
                </a:solidFill>
                <a:latin typeface="Calibri" panose="020F0502020204030204" pitchFamily="34" charset="0"/>
              </a:rPr>
              <a:t>Street </a:t>
            </a:r>
            <a:r>
              <a:rPr lang="en-US" sz="2400" b="1" dirty="0">
                <a:solidFill>
                  <a:srgbClr val="D3471B"/>
                </a:solidFill>
                <a:latin typeface="Calibri" panose="020F0502020204030204" pitchFamily="34" charset="0"/>
              </a:rPr>
              <a:t>to I-270</a:t>
            </a:r>
            <a:endParaRPr lang="en-US" sz="2400" dirty="0" smtClean="0">
              <a:solidFill>
                <a:srgbClr val="D3471B"/>
              </a:solidFill>
              <a:latin typeface="Calibri" panose="020F0502020204030204" pitchFamily="34" charset="0"/>
            </a:endParaRPr>
          </a:p>
          <a:p>
            <a:pPr marL="0" lvl="0" indent="0">
              <a:buNone/>
            </a:pPr>
            <a:endParaRPr lang="en-US" sz="1800" dirty="0" smtClean="0">
              <a:latin typeface="Calibri" panose="020F0502020204030204" pitchFamily="34" charset="0"/>
            </a:endParaRPr>
          </a:p>
          <a:p>
            <a:pPr>
              <a:buFont typeface="Wingdings" panose="05000000000000000000" pitchFamily="2" charset="2"/>
              <a:buChar char="§"/>
            </a:pPr>
            <a:r>
              <a:rPr lang="en-US" sz="2000" dirty="0" smtClean="0">
                <a:latin typeface="Calibri" panose="020F0502020204030204" pitchFamily="34" charset="0"/>
              </a:rPr>
              <a:t>STIP has estimated $5.3M</a:t>
            </a:r>
          </a:p>
          <a:p>
            <a:pPr>
              <a:buFont typeface="Wingdings" panose="05000000000000000000" pitchFamily="2" charset="2"/>
              <a:buChar char="§"/>
            </a:pPr>
            <a:r>
              <a:rPr lang="en-US" sz="2000" dirty="0" smtClean="0">
                <a:latin typeface="Calibri" panose="020F0502020204030204" pitchFamily="34" charset="0"/>
              </a:rPr>
              <a:t>Construction projected for 2020</a:t>
            </a:r>
          </a:p>
          <a:p>
            <a:pPr>
              <a:buFont typeface="Wingdings" panose="05000000000000000000" pitchFamily="2" charset="2"/>
              <a:buChar char="§"/>
            </a:pPr>
            <a:r>
              <a:rPr lang="en-US" sz="2000" dirty="0" smtClean="0">
                <a:latin typeface="Calibri" panose="020F0502020204030204" pitchFamily="34" charset="0"/>
              </a:rPr>
              <a:t>MSD </a:t>
            </a:r>
            <a:r>
              <a:rPr lang="en-US" sz="2000" dirty="0">
                <a:latin typeface="Calibri" panose="020F0502020204030204" pitchFamily="34" charset="0"/>
              </a:rPr>
              <a:t>may seek future funding for </a:t>
            </a:r>
            <a:r>
              <a:rPr lang="en-US" sz="2000" dirty="0" smtClean="0">
                <a:latin typeface="Calibri" panose="020F0502020204030204" pitchFamily="34" charset="0"/>
              </a:rPr>
              <a:t>stormwater improvements (requires voter approval)</a:t>
            </a:r>
          </a:p>
          <a:p>
            <a:pPr>
              <a:buFont typeface="Wingdings" panose="05000000000000000000" pitchFamily="2" charset="2"/>
              <a:buChar char="§"/>
            </a:pPr>
            <a:r>
              <a:rPr lang="en-US" sz="2000" dirty="0" smtClean="0">
                <a:latin typeface="Calibri" panose="020F0502020204030204" pitchFamily="34" charset="0"/>
              </a:rPr>
              <a:t>Intersection will be realigned and signal replacement at Hall Street and Riverview Drive</a:t>
            </a:r>
          </a:p>
          <a:p>
            <a:pPr>
              <a:buFont typeface="Wingdings" panose="05000000000000000000" pitchFamily="2" charset="2"/>
              <a:buChar char="§"/>
            </a:pPr>
            <a:r>
              <a:rPr lang="en-US" sz="2000" dirty="0" smtClean="0">
                <a:latin typeface="Calibri" panose="020F0502020204030204" pitchFamily="34" charset="0"/>
              </a:rPr>
              <a:t>Construction projected for 2019</a:t>
            </a:r>
          </a:p>
          <a:p>
            <a:pPr marL="0" indent="0">
              <a:buNone/>
            </a:pPr>
            <a:endParaRPr lang="en-US" sz="2000" dirty="0">
              <a:latin typeface="Calibri" panose="020F0502020204030204" pitchFamily="34" charset="0"/>
            </a:endParaRPr>
          </a:p>
          <a:p>
            <a:pPr marL="0" lvl="0" indent="0">
              <a:buNone/>
            </a:pPr>
            <a:endParaRPr lang="en-US" sz="1800" dirty="0">
              <a:latin typeface="Calibri" panose="020F0502020204030204" pitchFamily="34" charset="0"/>
            </a:endParaRPr>
          </a:p>
        </p:txBody>
      </p:sp>
      <p:sp>
        <p:nvSpPr>
          <p:cNvPr id="8" name="Title 5"/>
          <p:cNvSpPr>
            <a:spLocks noGrp="1"/>
          </p:cNvSpPr>
          <p:nvPr>
            <p:ph type="title"/>
          </p:nvPr>
        </p:nvSpPr>
        <p:spPr>
          <a:xfrm>
            <a:off x="609760" y="274638"/>
            <a:ext cx="10972482" cy="1143000"/>
          </a:xfrm>
        </p:spPr>
        <p:txBody>
          <a:bodyPr>
            <a:normAutofit fontScale="90000"/>
          </a:bodyPr>
          <a:lstStyle/>
          <a:p>
            <a:pPr lvl="0" algn="r" defTabSz="914400">
              <a:spcBef>
                <a:spcPts val="0"/>
              </a:spcBef>
            </a:pPr>
            <a:r>
              <a:rPr lang="en-US" sz="2000" b="1" dirty="0" smtClean="0">
                <a:solidFill>
                  <a:prstClr val="black"/>
                </a:solidFill>
                <a:latin typeface="Calibri" panose="020F0502020204030204" pitchFamily="34" charset="0"/>
                <a:ea typeface="+mn-ea"/>
                <a:cs typeface="+mn-cs"/>
              </a:rPr>
              <a:t/>
            </a:r>
            <a:br>
              <a:rPr lang="en-US" sz="2000" b="1" dirty="0" smtClean="0">
                <a:solidFill>
                  <a:prstClr val="black"/>
                </a:solidFill>
                <a:latin typeface="Calibri" panose="020F0502020204030204" pitchFamily="34" charset="0"/>
                <a:ea typeface="+mn-ea"/>
                <a:cs typeface="+mn-cs"/>
              </a:rPr>
            </a:br>
            <a:r>
              <a:rPr lang="en-US" sz="4000" b="1" dirty="0" smtClean="0">
                <a:solidFill>
                  <a:srgbClr val="000000"/>
                </a:solidFill>
                <a:latin typeface="Calibri" panose="020F0502020204030204" pitchFamily="34" charset="0"/>
                <a:ea typeface="+mn-ea"/>
                <a:cs typeface="+mn-cs"/>
              </a:rPr>
              <a:t>North </a:t>
            </a:r>
            <a:r>
              <a:rPr lang="en-US" sz="4000" b="1" dirty="0">
                <a:solidFill>
                  <a:srgbClr val="000000"/>
                </a:solidFill>
                <a:latin typeface="Calibri" panose="020F0502020204030204" pitchFamily="34" charset="0"/>
                <a:ea typeface="+mn-ea"/>
                <a:cs typeface="+mn-cs"/>
              </a:rPr>
              <a:t>Riverfront Commerce Corridor </a:t>
            </a:r>
            <a:br>
              <a:rPr lang="en-US" sz="4000" b="1" dirty="0">
                <a:solidFill>
                  <a:srgbClr val="000000"/>
                </a:solidFill>
                <a:latin typeface="Calibri" panose="020F0502020204030204" pitchFamily="34" charset="0"/>
                <a:ea typeface="+mn-ea"/>
                <a:cs typeface="+mn-cs"/>
              </a:rPr>
            </a:br>
            <a:endParaRPr lang="en-US" dirty="0"/>
          </a:p>
        </p:txBody>
      </p:sp>
      <p:grpSp>
        <p:nvGrpSpPr>
          <p:cNvPr id="31" name="Group 30"/>
          <p:cNvGrpSpPr/>
          <p:nvPr/>
        </p:nvGrpSpPr>
        <p:grpSpPr>
          <a:xfrm>
            <a:off x="6539346" y="1600203"/>
            <a:ext cx="5509336" cy="4155132"/>
            <a:chOff x="6539346" y="1600203"/>
            <a:chExt cx="5509336" cy="4155132"/>
          </a:xfrm>
        </p:grpSpPr>
        <p:pic>
          <p:nvPicPr>
            <p:cNvPr id="2" name="Picture 1"/>
            <p:cNvPicPr>
              <a:picLocks noChangeAspect="1"/>
            </p:cNvPicPr>
            <p:nvPr/>
          </p:nvPicPr>
          <p:blipFill rotWithShape="1">
            <a:blip r:embed="rId3"/>
            <a:srcRect l="30752" t="15088" r="7141" b="13201"/>
            <a:stretch/>
          </p:blipFill>
          <p:spPr>
            <a:xfrm>
              <a:off x="6539346" y="1600203"/>
              <a:ext cx="5509336" cy="4155132"/>
            </a:xfrm>
            <a:prstGeom prst="rect">
              <a:avLst/>
            </a:prstGeom>
          </p:spPr>
        </p:pic>
        <p:cxnSp>
          <p:nvCxnSpPr>
            <p:cNvPr id="7" name="Straight Connector 6"/>
            <p:cNvCxnSpPr/>
            <p:nvPr/>
          </p:nvCxnSpPr>
          <p:spPr>
            <a:xfrm flipH="1">
              <a:off x="7092489" y="4240530"/>
              <a:ext cx="1022811" cy="616181"/>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8317231" y="3040380"/>
              <a:ext cx="1162049" cy="105156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9479280" y="2217420"/>
              <a:ext cx="703677" cy="82296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0167717" y="1828800"/>
              <a:ext cx="84994" cy="41148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8" name="Line Callout 1 27"/>
            <p:cNvSpPr/>
            <p:nvPr/>
          </p:nvSpPr>
          <p:spPr>
            <a:xfrm>
              <a:off x="7415230" y="4991163"/>
              <a:ext cx="1804002" cy="217157"/>
            </a:xfrm>
            <a:prstGeom prst="borderCallout1">
              <a:avLst>
                <a:gd name="adj1" fmla="val 64407"/>
                <a:gd name="adj2" fmla="val -4082"/>
                <a:gd name="adj3" fmla="val -55087"/>
                <a:gd name="adj4" fmla="val -18943"/>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HALL STREET</a:t>
              </a:r>
              <a:endParaRPr lang="en-US" dirty="0"/>
            </a:p>
          </p:txBody>
        </p:sp>
        <p:pic>
          <p:nvPicPr>
            <p:cNvPr id="29" name="Picture 28"/>
            <p:cNvPicPr>
              <a:picLocks noChangeAspect="1"/>
            </p:cNvPicPr>
            <p:nvPr/>
          </p:nvPicPr>
          <p:blipFill>
            <a:blip r:embed="rId4">
              <a:clrChange>
                <a:clrFrom>
                  <a:srgbClr val="000000"/>
                </a:clrFrom>
                <a:clrTo>
                  <a:srgbClr val="000000">
                    <a:alpha val="0"/>
                  </a:srgbClr>
                </a:clrTo>
              </a:clrChange>
            </a:blip>
            <a:stretch>
              <a:fillRect/>
            </a:stretch>
          </p:blipFill>
          <p:spPr>
            <a:xfrm>
              <a:off x="10516216" y="1751907"/>
              <a:ext cx="422987" cy="338502"/>
            </a:xfrm>
            <a:prstGeom prst="rect">
              <a:avLst/>
            </a:prstGeom>
          </p:spPr>
        </p:pic>
        <p:sp>
          <p:nvSpPr>
            <p:cNvPr id="30" name="TextBox 29"/>
            <p:cNvSpPr txBox="1"/>
            <p:nvPr/>
          </p:nvSpPr>
          <p:spPr>
            <a:xfrm rot="19491807">
              <a:off x="8803751" y="3427661"/>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grpSp>
    </p:spTree>
    <p:extLst>
      <p:ext uri="{BB962C8B-B14F-4D97-AF65-F5344CB8AC3E}">
        <p14:creationId xmlns:p14="http://schemas.microsoft.com/office/powerpoint/2010/main" val="2467357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500" b="1" dirty="0" smtClean="0">
                <a:latin typeface="Calibri" panose="020F0502020204030204" pitchFamily="34" charset="0"/>
              </a:rPr>
              <a:t>Updates - Container </a:t>
            </a:r>
            <a:r>
              <a:rPr lang="en-US" sz="2500" b="1" dirty="0">
                <a:latin typeface="Calibri" panose="020F0502020204030204" pitchFamily="34" charset="0"/>
              </a:rPr>
              <a:t>on Vessel</a:t>
            </a:r>
          </a:p>
        </p:txBody>
      </p:sp>
      <p:sp>
        <p:nvSpPr>
          <p:cNvPr id="3" name="Content Placeholder 2"/>
          <p:cNvSpPr>
            <a:spLocks noGrp="1"/>
          </p:cNvSpPr>
          <p:nvPr>
            <p:ph idx="1"/>
          </p:nvPr>
        </p:nvSpPr>
        <p:spPr>
          <a:xfrm>
            <a:off x="235952" y="2123237"/>
            <a:ext cx="6164847" cy="3335454"/>
          </a:xfrm>
        </p:spPr>
        <p:txBody>
          <a:bodyPr/>
          <a:lstStyle/>
          <a:p>
            <a:pPr marL="0" indent="0" algn="ctr">
              <a:buNone/>
            </a:pPr>
            <a:r>
              <a:rPr lang="en-US" sz="2400" b="1" dirty="0" smtClean="0">
                <a:latin typeface="Calibri" panose="020F0502020204030204" pitchFamily="34" charset="0"/>
              </a:rPr>
              <a:t>Memorandum of Understanding - </a:t>
            </a:r>
            <a:r>
              <a:rPr lang="en-US" sz="2400" dirty="0" smtClean="0">
                <a:latin typeface="Calibri" panose="020F0502020204030204" pitchFamily="34" charset="0"/>
              </a:rPr>
              <a:t>January 2018</a:t>
            </a:r>
          </a:p>
          <a:p>
            <a:pPr marL="0" indent="0" algn="ctr">
              <a:buNone/>
            </a:pPr>
            <a:endParaRPr lang="en-US" sz="2400" dirty="0" smtClean="0">
              <a:latin typeface="Calibri" panose="020F0502020204030204" pitchFamily="34" charset="0"/>
            </a:endParaRPr>
          </a:p>
          <a:p>
            <a:pPr marL="0" indent="0" algn="ctr">
              <a:buNone/>
            </a:pPr>
            <a:r>
              <a:rPr lang="en-US" sz="2400" dirty="0" smtClean="0">
                <a:latin typeface="Calibri" panose="020F0502020204030204" pitchFamily="34" charset="0"/>
              </a:rPr>
              <a:t>Jefferson County Port </a:t>
            </a: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Authority American Patriot Holdings</a:t>
            </a:r>
          </a:p>
          <a:p>
            <a:pPr marL="0" indent="0" algn="ctr">
              <a:buNone/>
            </a:pPr>
            <a:r>
              <a:rPr lang="en-US" sz="2400" dirty="0" smtClean="0">
                <a:latin typeface="Calibri" panose="020F0502020204030204" pitchFamily="34" charset="0"/>
              </a:rPr>
              <a:t> </a:t>
            </a:r>
          </a:p>
          <a:p>
            <a:pPr marL="0" indent="0" algn="ctr">
              <a:buNone/>
            </a:pPr>
            <a:r>
              <a:rPr lang="en-US" sz="2400" dirty="0" smtClean="0">
                <a:latin typeface="Calibri" panose="020F0502020204030204" pitchFamily="34" charset="0"/>
              </a:rPr>
              <a:t> Port of Plaquemines</a:t>
            </a:r>
            <a:endParaRPr lang="en-US" sz="2400" dirty="0">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6525491" y="2123237"/>
            <a:ext cx="5500254" cy="3848072"/>
          </a:xfrm>
          <a:prstGeom prst="rect">
            <a:avLst/>
          </a:prstGeom>
        </p:spPr>
      </p:pic>
    </p:spTree>
    <p:extLst>
      <p:ext uri="{BB962C8B-B14F-4D97-AF65-F5344CB8AC3E}">
        <p14:creationId xmlns:p14="http://schemas.microsoft.com/office/powerpoint/2010/main" val="777888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0820" y="1618862"/>
            <a:ext cx="5431246" cy="1065705"/>
          </a:xfrm>
        </p:spPr>
        <p:txBody>
          <a:bodyPr/>
          <a:lstStyle/>
          <a:p>
            <a:pPr marL="0" indent="0">
              <a:buNone/>
            </a:pPr>
            <a:r>
              <a:rPr lang="en-US" sz="2400" b="1" dirty="0" smtClean="0">
                <a:solidFill>
                  <a:srgbClr val="D3471B"/>
                </a:solidFill>
                <a:latin typeface="Calibri" panose="020F0502020204030204" pitchFamily="34" charset="0"/>
              </a:rPr>
              <a:t>Branch Street Improvements - Levee Road to 14</a:t>
            </a:r>
            <a:r>
              <a:rPr lang="en-US" sz="2400" b="1" baseline="30000" dirty="0" smtClean="0">
                <a:solidFill>
                  <a:srgbClr val="D3471B"/>
                </a:solidFill>
                <a:latin typeface="Calibri" panose="020F0502020204030204" pitchFamily="34" charset="0"/>
              </a:rPr>
              <a:t>th</a:t>
            </a:r>
            <a:r>
              <a:rPr lang="en-US" sz="2400" b="1" dirty="0" smtClean="0">
                <a:solidFill>
                  <a:srgbClr val="D3471B"/>
                </a:solidFill>
                <a:latin typeface="Calibri" panose="020F0502020204030204" pitchFamily="34" charset="0"/>
              </a:rPr>
              <a:t> Street in North St. Louis</a:t>
            </a:r>
          </a:p>
          <a:p>
            <a:pPr marL="0" indent="0">
              <a:buNone/>
            </a:pPr>
            <a:endParaRPr lang="en-US" b="1" dirty="0" smtClean="0"/>
          </a:p>
          <a:p>
            <a:pPr marL="0" indent="0">
              <a:buNone/>
            </a:pPr>
            <a:endParaRPr lang="en-US" sz="3600" b="1" dirty="0">
              <a:solidFill>
                <a:srgbClr val="D3471B"/>
              </a:solidFill>
              <a:latin typeface="Calibri" panose="020F0502020204030204" pitchFamily="34" charset="0"/>
            </a:endParaRPr>
          </a:p>
          <a:p>
            <a:pPr marL="0" indent="0">
              <a:buNone/>
            </a:pPr>
            <a:endParaRPr lang="en-US" b="1" dirty="0"/>
          </a:p>
          <a:p>
            <a:pPr marL="0" indent="0">
              <a:buNone/>
            </a:pPr>
            <a:endParaRPr lang="en-US" b="1" dirty="0" smtClean="0"/>
          </a:p>
          <a:p>
            <a:pPr marL="0" indent="0">
              <a:buNone/>
            </a:pPr>
            <a:endParaRPr lang="en-US" b="1" dirty="0"/>
          </a:p>
          <a:p>
            <a:endParaRPr lang="en-US" dirty="0"/>
          </a:p>
        </p:txBody>
      </p:sp>
      <p:sp>
        <p:nvSpPr>
          <p:cNvPr id="9" name="Title 5"/>
          <p:cNvSpPr>
            <a:spLocks noGrp="1"/>
          </p:cNvSpPr>
          <p:nvPr>
            <p:ph type="title"/>
          </p:nvPr>
        </p:nvSpPr>
        <p:spPr>
          <a:xfrm>
            <a:off x="609760" y="274638"/>
            <a:ext cx="10972482" cy="1143000"/>
          </a:xfrm>
        </p:spPr>
        <p:txBody>
          <a:bodyPr>
            <a:normAutofit fontScale="90000"/>
          </a:bodyPr>
          <a:lstStyle/>
          <a:p>
            <a:pPr lvl="0" algn="r" defTabSz="914400">
              <a:spcBef>
                <a:spcPts val="0"/>
              </a:spcBef>
            </a:pPr>
            <a:r>
              <a:rPr lang="en-US" sz="2000" b="1" dirty="0" smtClean="0">
                <a:solidFill>
                  <a:prstClr val="black"/>
                </a:solidFill>
                <a:latin typeface="Calibri" panose="020F0502020204030204" pitchFamily="34" charset="0"/>
                <a:ea typeface="+mn-ea"/>
                <a:cs typeface="+mn-cs"/>
              </a:rPr>
              <a:t/>
            </a:r>
            <a:br>
              <a:rPr lang="en-US" sz="2000" b="1" dirty="0" smtClean="0">
                <a:solidFill>
                  <a:prstClr val="black"/>
                </a:solidFill>
                <a:latin typeface="Calibri" panose="020F0502020204030204" pitchFamily="34" charset="0"/>
                <a:ea typeface="+mn-ea"/>
                <a:cs typeface="+mn-cs"/>
              </a:rPr>
            </a:br>
            <a:r>
              <a:rPr lang="en-US" b="1" dirty="0" smtClean="0">
                <a:solidFill>
                  <a:srgbClr val="000000"/>
                </a:solidFill>
                <a:latin typeface="Calibri" panose="020F0502020204030204" pitchFamily="34" charset="0"/>
                <a:ea typeface="+mn-ea"/>
                <a:cs typeface="+mn-cs"/>
              </a:rPr>
              <a:t>North </a:t>
            </a:r>
            <a:r>
              <a:rPr lang="en-US" b="1" dirty="0">
                <a:solidFill>
                  <a:srgbClr val="000000"/>
                </a:solidFill>
                <a:latin typeface="Calibri" panose="020F0502020204030204" pitchFamily="34" charset="0"/>
                <a:ea typeface="+mn-ea"/>
                <a:cs typeface="+mn-cs"/>
              </a:rPr>
              <a:t>Riverfront Commerce Corridor </a:t>
            </a:r>
            <a:br>
              <a:rPr lang="en-US" b="1" dirty="0">
                <a:solidFill>
                  <a:srgbClr val="000000"/>
                </a:solidFill>
                <a:latin typeface="Calibri" panose="020F0502020204030204" pitchFamily="34" charset="0"/>
                <a:ea typeface="+mn-ea"/>
                <a:cs typeface="+mn-cs"/>
              </a:rPr>
            </a:br>
            <a:endParaRPr lang="en-US" sz="4900" dirty="0"/>
          </a:p>
        </p:txBody>
      </p:sp>
      <p:grpSp>
        <p:nvGrpSpPr>
          <p:cNvPr id="17" name="Group 16"/>
          <p:cNvGrpSpPr/>
          <p:nvPr/>
        </p:nvGrpSpPr>
        <p:grpSpPr>
          <a:xfrm>
            <a:off x="4480872" y="2684567"/>
            <a:ext cx="7522736" cy="3086251"/>
            <a:chOff x="4558145" y="3000415"/>
            <a:chExt cx="7522736" cy="3086251"/>
          </a:xfrm>
        </p:grpSpPr>
        <p:pic>
          <p:nvPicPr>
            <p:cNvPr id="2" name="Picture 1"/>
            <p:cNvPicPr>
              <a:picLocks noChangeAspect="1"/>
            </p:cNvPicPr>
            <p:nvPr/>
          </p:nvPicPr>
          <p:blipFill rotWithShape="1">
            <a:blip r:embed="rId3"/>
            <a:srcRect l="29424" t="44266" r="7710" b="16249"/>
            <a:stretch/>
          </p:blipFill>
          <p:spPr>
            <a:xfrm>
              <a:off x="4558145" y="3000415"/>
              <a:ext cx="7522736" cy="3086251"/>
            </a:xfrm>
            <a:prstGeom prst="rect">
              <a:avLst/>
            </a:prstGeom>
          </p:spPr>
        </p:pic>
        <p:cxnSp>
          <p:nvCxnSpPr>
            <p:cNvPr id="11" name="Straight Connector 10"/>
            <p:cNvCxnSpPr/>
            <p:nvPr/>
          </p:nvCxnSpPr>
          <p:spPr>
            <a:xfrm flipH="1">
              <a:off x="6225547" y="3740727"/>
              <a:ext cx="3381183" cy="1289779"/>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4" name="Line Callout 1 13"/>
            <p:cNvSpPr/>
            <p:nvPr/>
          </p:nvSpPr>
          <p:spPr>
            <a:xfrm>
              <a:off x="7923181" y="4613836"/>
              <a:ext cx="1804002" cy="217157"/>
            </a:xfrm>
            <a:prstGeom prst="borderCallout1">
              <a:avLst>
                <a:gd name="adj1" fmla="val 64407"/>
                <a:gd name="adj2" fmla="val -4082"/>
                <a:gd name="adj3" fmla="val -55087"/>
                <a:gd name="adj4" fmla="val -18943"/>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BRANCH STREET</a:t>
              </a:r>
              <a:endParaRPr lang="en-US" dirty="0"/>
            </a:p>
          </p:txBody>
        </p:sp>
        <p:sp>
          <p:nvSpPr>
            <p:cNvPr id="16" name="TextBox 15"/>
            <p:cNvSpPr txBox="1"/>
            <p:nvPr/>
          </p:nvSpPr>
          <p:spPr>
            <a:xfrm rot="4369709">
              <a:off x="10494861" y="3978857"/>
              <a:ext cx="1614545" cy="276999"/>
            </a:xfrm>
            <a:prstGeom prst="rect">
              <a:avLst/>
            </a:prstGeom>
            <a:noFill/>
          </p:spPr>
          <p:txBody>
            <a:bodyPr wrap="none" rtlCol="0">
              <a:spAutoFit/>
            </a:bodyPr>
            <a:lstStyle/>
            <a:p>
              <a:r>
                <a:rPr lang="en-US" sz="1200" dirty="0" smtClean="0">
                  <a:solidFill>
                    <a:schemeClr val="bg1"/>
                  </a:solidFill>
                </a:rPr>
                <a:t>MISSISSIPPI RIVER</a:t>
              </a:r>
              <a:endParaRPr lang="en-US" sz="1200" dirty="0">
                <a:solidFill>
                  <a:schemeClr val="bg1"/>
                </a:solidFill>
              </a:endParaRPr>
            </a:p>
          </p:txBody>
        </p:sp>
      </p:grpSp>
      <p:sp>
        <p:nvSpPr>
          <p:cNvPr id="4" name="TextBox 3"/>
          <p:cNvSpPr txBox="1"/>
          <p:nvPr/>
        </p:nvSpPr>
        <p:spPr>
          <a:xfrm>
            <a:off x="115075" y="2684567"/>
            <a:ext cx="4245344" cy="2554545"/>
          </a:xfrm>
          <a:prstGeom prst="rect">
            <a:avLst/>
          </a:prstGeom>
          <a:noFill/>
        </p:spPr>
        <p:txBody>
          <a:bodyPr wrap="square" rtlCol="0">
            <a:spAutoFit/>
          </a:bodyPr>
          <a:lstStyle/>
          <a:p>
            <a:pPr marL="342900" indent="-342900">
              <a:buFont typeface="Wingdings" panose="05000000000000000000" pitchFamily="2" charset="2"/>
              <a:buChar char="§"/>
            </a:pPr>
            <a:r>
              <a:rPr lang="en-US" sz="2000" dirty="0" smtClean="0">
                <a:latin typeface="Calibri" panose="020F0502020204030204" pitchFamily="34" charset="0"/>
              </a:rPr>
              <a:t>Provide </a:t>
            </a:r>
            <a:r>
              <a:rPr lang="en-US" sz="2000" dirty="0">
                <a:latin typeface="Calibri" panose="020F0502020204030204" pitchFamily="34" charset="0"/>
              </a:rPr>
              <a:t>for continuous access to the Municipal River Terminal even when the Market </a:t>
            </a:r>
            <a:r>
              <a:rPr lang="en-US" sz="2000" dirty="0" smtClean="0">
                <a:latin typeface="Calibri" panose="020F0502020204030204" pitchFamily="34" charset="0"/>
              </a:rPr>
              <a:t>Street </a:t>
            </a:r>
            <a:r>
              <a:rPr lang="en-US" sz="2000" dirty="0">
                <a:latin typeface="Calibri" panose="020F0502020204030204" pitchFamily="34" charset="0"/>
              </a:rPr>
              <a:t>flood wall gate is </a:t>
            </a:r>
            <a:r>
              <a:rPr lang="en-US" sz="2000" dirty="0" smtClean="0">
                <a:latin typeface="Calibri" panose="020F0502020204030204" pitchFamily="34" charset="0"/>
              </a:rPr>
              <a:t>closed</a:t>
            </a:r>
          </a:p>
          <a:p>
            <a:pPr marL="342900" indent="-342900">
              <a:buFont typeface="Wingdings" panose="05000000000000000000" pitchFamily="2" charset="2"/>
              <a:buChar char="§"/>
            </a:pPr>
            <a:endParaRPr lang="en-US" sz="2000" dirty="0">
              <a:latin typeface="Calibri" panose="020F0502020204030204" pitchFamily="34" charset="0"/>
            </a:endParaRPr>
          </a:p>
          <a:p>
            <a:pPr marL="342900" lvl="0" indent="-342900">
              <a:buFont typeface="Wingdings" panose="05000000000000000000" pitchFamily="2" charset="2"/>
              <a:buChar char="§"/>
            </a:pPr>
            <a:r>
              <a:rPr lang="en-US" sz="2000" dirty="0">
                <a:latin typeface="Calibri" panose="020F0502020204030204" pitchFamily="34" charset="0"/>
              </a:rPr>
              <a:t>At-grade crossing Improvements</a:t>
            </a:r>
          </a:p>
          <a:p>
            <a:pPr marL="342900" lvl="0" indent="-342900">
              <a:buFont typeface="Wingdings" panose="05000000000000000000" pitchFamily="2" charset="2"/>
              <a:buChar char="§"/>
            </a:pPr>
            <a:endParaRPr lang="en-US" sz="2000" dirty="0" smtClean="0">
              <a:latin typeface="Calibri" panose="020F0502020204030204" pitchFamily="34" charset="0"/>
            </a:endParaRPr>
          </a:p>
          <a:p>
            <a:pPr marL="342900" lvl="0" indent="-342900">
              <a:buFont typeface="Wingdings" panose="05000000000000000000" pitchFamily="2" charset="2"/>
              <a:buChar char="§"/>
            </a:pPr>
            <a:r>
              <a:rPr lang="en-US" sz="2000" dirty="0" smtClean="0">
                <a:latin typeface="Calibri" panose="020F0502020204030204" pitchFamily="34" charset="0"/>
              </a:rPr>
              <a:t>Not </a:t>
            </a:r>
            <a:r>
              <a:rPr lang="en-US" sz="2000" dirty="0">
                <a:latin typeface="Calibri" panose="020F0502020204030204" pitchFamily="34" charset="0"/>
              </a:rPr>
              <a:t>currently funded </a:t>
            </a:r>
          </a:p>
        </p:txBody>
      </p:sp>
    </p:spTree>
    <p:extLst>
      <p:ext uri="{BB962C8B-B14F-4D97-AF65-F5344CB8AC3E}">
        <p14:creationId xmlns:p14="http://schemas.microsoft.com/office/powerpoint/2010/main" val="1185935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17649" y="437131"/>
            <a:ext cx="9171724" cy="707886"/>
          </a:xfrm>
          <a:prstGeom prst="rect">
            <a:avLst/>
          </a:prstGeom>
          <a:noFill/>
        </p:spPr>
        <p:txBody>
          <a:bodyPr wrap="square" rtlCol="0">
            <a:spAutoFit/>
          </a:bodyPr>
          <a:lstStyle/>
          <a:p>
            <a:pPr algn="r"/>
            <a:r>
              <a:rPr lang="en-US" sz="4000" b="1" dirty="0" smtClean="0">
                <a:solidFill>
                  <a:srgbClr val="000000"/>
                </a:solidFill>
                <a:latin typeface="Calibri" panose="020F0502020204030204" pitchFamily="34" charset="0"/>
              </a:rPr>
              <a:t>North </a:t>
            </a:r>
            <a:r>
              <a:rPr lang="en-US" sz="4000" b="1" dirty="0">
                <a:solidFill>
                  <a:srgbClr val="000000"/>
                </a:solidFill>
                <a:latin typeface="Calibri" panose="020F0502020204030204" pitchFamily="34" charset="0"/>
              </a:rPr>
              <a:t>Riverfront Commerce </a:t>
            </a:r>
            <a:r>
              <a:rPr lang="en-US" sz="4000" b="1" dirty="0" smtClean="0">
                <a:solidFill>
                  <a:srgbClr val="000000"/>
                </a:solidFill>
                <a:latin typeface="Calibri" panose="020F0502020204030204" pitchFamily="34" charset="0"/>
              </a:rPr>
              <a:t>Corridor  </a:t>
            </a:r>
            <a:endParaRPr lang="en-US" sz="4000" b="1" dirty="0">
              <a:solidFill>
                <a:srgbClr val="000000"/>
              </a:solidFill>
              <a:latin typeface="Calibri" panose="020F050202020403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05" y="1399402"/>
            <a:ext cx="11180616" cy="3893129"/>
          </a:xfrm>
          <a:prstGeom prst="rect">
            <a:avLst/>
          </a:prstGeom>
          <a:ln w="19050">
            <a:solidFill>
              <a:schemeClr val="bg2"/>
            </a:solidFill>
          </a:ln>
        </p:spPr>
      </p:pic>
      <p:sp>
        <p:nvSpPr>
          <p:cNvPr id="3" name="Content Placeholder 2"/>
          <p:cNvSpPr>
            <a:spLocks noGrp="1"/>
          </p:cNvSpPr>
          <p:nvPr>
            <p:ph idx="1"/>
          </p:nvPr>
        </p:nvSpPr>
        <p:spPr>
          <a:xfrm>
            <a:off x="1813376" y="5378805"/>
            <a:ext cx="8780269" cy="841615"/>
          </a:xfrm>
        </p:spPr>
        <p:txBody>
          <a:bodyPr/>
          <a:lstStyle/>
          <a:p>
            <a:pPr marL="0" indent="0">
              <a:buNone/>
            </a:pPr>
            <a:endParaRPr lang="en-US" sz="1050" b="1" dirty="0" smtClean="0">
              <a:latin typeface="Calibri" panose="020F0502020204030204" pitchFamily="34" charset="0"/>
            </a:endParaRPr>
          </a:p>
          <a:p>
            <a:pPr marL="0" indent="0">
              <a:buNone/>
            </a:pPr>
            <a:r>
              <a:rPr lang="en-US" sz="2000" b="1" dirty="0" smtClean="0">
                <a:solidFill>
                  <a:schemeClr val="accent6">
                    <a:lumMod val="50000"/>
                  </a:schemeClr>
                </a:solidFill>
                <a:latin typeface="Calibri" panose="020F0502020204030204" pitchFamily="34" charset="0"/>
              </a:rPr>
              <a:t>Website:</a:t>
            </a:r>
            <a:r>
              <a:rPr lang="en-US" sz="2000" b="1" dirty="0" smtClean="0">
                <a:latin typeface="Calibri" panose="020F0502020204030204" pitchFamily="34" charset="0"/>
              </a:rPr>
              <a:t> </a:t>
            </a:r>
            <a:r>
              <a:rPr lang="en-US" sz="2000" b="1" dirty="0">
                <a:latin typeface="Calibri" panose="020F0502020204030204" pitchFamily="34" charset="0"/>
                <a:hlinkClick r:id="rId4"/>
              </a:rPr>
              <a:t>https://www.stlouis-mo.gov/government/departments/sldc/NRCC.cfm</a:t>
            </a:r>
            <a:endParaRPr lang="en-US" sz="2000" b="1" dirty="0">
              <a:latin typeface="Calibri" panose="020F0502020204030204" pitchFamily="34" charset="0"/>
            </a:endParaRPr>
          </a:p>
          <a:p>
            <a:pPr>
              <a:buFont typeface="Wingdings" panose="05000000000000000000" pitchFamily="2" charset="2"/>
              <a:buChar char="§"/>
            </a:pPr>
            <a:endParaRPr lang="en-US" sz="2000" b="1" dirty="0" smtClean="0">
              <a:latin typeface="Calibri" panose="020F0502020204030204" pitchFamily="34" charset="0"/>
            </a:endParaRPr>
          </a:p>
          <a:p>
            <a:pPr marL="0" indent="0">
              <a:buNone/>
            </a:pPr>
            <a:endParaRPr lang="en-US" sz="2000" b="1" dirty="0" smtClean="0">
              <a:solidFill>
                <a:srgbClr val="C00000"/>
              </a:solidFill>
              <a:latin typeface="Calibri" panose="020F0502020204030204" pitchFamily="34" charset="0"/>
            </a:endParaRPr>
          </a:p>
          <a:p>
            <a:pPr marL="0" indent="0">
              <a:buNone/>
            </a:pPr>
            <a:endParaRPr lang="en-US" sz="2000" b="1" dirty="0">
              <a:solidFill>
                <a:srgbClr val="C00000"/>
              </a:solidFill>
              <a:latin typeface="Calibri" panose="020F0502020204030204" pitchFamily="34" charset="0"/>
            </a:endParaRPr>
          </a:p>
          <a:p>
            <a:pPr marL="457200" indent="-457200">
              <a:buFont typeface="Arial"/>
              <a:buAutoNum type="alphaUcParenBoth"/>
            </a:pPr>
            <a:endParaRPr lang="en-US" sz="2000" dirty="0">
              <a:solidFill>
                <a:srgbClr val="D3471B"/>
              </a:solidFill>
              <a:latin typeface="Calibri" panose="020F0502020204030204" pitchFamily="34" charset="0"/>
            </a:endParaRPr>
          </a:p>
          <a:p>
            <a:pPr marL="457200" indent="-457200">
              <a:buFont typeface="Arial"/>
              <a:buAutoNum type="alphaUcParenBoth"/>
            </a:pPr>
            <a:endParaRPr lang="en-US" sz="2000" b="1" dirty="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pPr marL="457200" indent="-457200">
              <a:buAutoNum type="alphaUcParenBoth"/>
            </a:pPr>
            <a:endParaRPr lang="en-US" sz="2000" b="1" dirty="0" smtClean="0">
              <a:solidFill>
                <a:srgbClr val="D3471B"/>
              </a:solidFill>
              <a:latin typeface="Calibri" panose="020F0502020204030204" pitchFamily="34" charset="0"/>
            </a:endParaRPr>
          </a:p>
          <a:p>
            <a:endParaRPr lang="en-US" sz="2000" dirty="0"/>
          </a:p>
        </p:txBody>
      </p:sp>
    </p:spTree>
    <p:extLst>
      <p:ext uri="{BB962C8B-B14F-4D97-AF65-F5344CB8AC3E}">
        <p14:creationId xmlns:p14="http://schemas.microsoft.com/office/powerpoint/2010/main" val="3829689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r"/>
            <a:r>
              <a:rPr lang="en-US" sz="3600" b="1" dirty="0" smtClean="0">
                <a:latin typeface="Calibri" panose="020F0502020204030204" pitchFamily="34" charset="0"/>
              </a:rPr>
              <a:t>Port Working Group Meeting</a:t>
            </a:r>
            <a:endParaRPr lang="en-US" sz="3600" b="1" dirty="0">
              <a:latin typeface="Calibri" panose="020F0502020204030204" pitchFamily="34" charset="0"/>
            </a:endParaRPr>
          </a:p>
        </p:txBody>
      </p:sp>
      <p:sp>
        <p:nvSpPr>
          <p:cNvPr id="3" name="Content Placeholder 2"/>
          <p:cNvSpPr>
            <a:spLocks noGrp="1"/>
          </p:cNvSpPr>
          <p:nvPr>
            <p:ph sz="half" idx="1"/>
          </p:nvPr>
        </p:nvSpPr>
        <p:spPr>
          <a:xfrm>
            <a:off x="789905" y="1649459"/>
            <a:ext cx="10612191" cy="4480886"/>
          </a:xfrm>
        </p:spPr>
        <p:txBody>
          <a:bodyPr numCol="2"/>
          <a:lstStyle/>
          <a:p>
            <a:pPr marL="800100" lvl="2" indent="0">
              <a:buNone/>
            </a:pPr>
            <a:r>
              <a:rPr lang="en-US" sz="2400" b="1" dirty="0">
                <a:latin typeface="Calibri" panose="020F0502020204030204" pitchFamily="34" charset="0"/>
              </a:rPr>
              <a:t>Tom Blair</a:t>
            </a:r>
            <a:endParaRPr lang="en-US" sz="2400" dirty="0">
              <a:latin typeface="Calibri" panose="020F0502020204030204" pitchFamily="34" charset="0"/>
            </a:endParaRPr>
          </a:p>
          <a:p>
            <a:pPr marL="800100" lvl="2" indent="0">
              <a:buNone/>
            </a:pPr>
            <a:r>
              <a:rPr lang="en-US" i="1" dirty="0" smtClean="0">
                <a:latin typeface="Calibri" panose="020F0502020204030204" pitchFamily="34" charset="0"/>
              </a:rPr>
              <a:t>St</a:t>
            </a:r>
            <a:r>
              <a:rPr lang="en-US" i="1" dirty="0">
                <a:latin typeface="Calibri" panose="020F0502020204030204" pitchFamily="34" charset="0"/>
              </a:rPr>
              <a:t>. Louis District Engineer</a:t>
            </a:r>
            <a:endParaRPr lang="en-US" dirty="0">
              <a:latin typeface="Calibri" panose="020F0502020204030204" pitchFamily="34" charset="0"/>
            </a:endParaRPr>
          </a:p>
          <a:p>
            <a:pPr marL="800100" lvl="2" indent="0">
              <a:buNone/>
            </a:pPr>
            <a:r>
              <a:rPr lang="en-US" b="1" dirty="0" smtClean="0">
                <a:latin typeface="Calibri" panose="020F0502020204030204" pitchFamily="34" charset="0"/>
              </a:rPr>
              <a:t>MoDOT</a:t>
            </a:r>
            <a:endParaRPr lang="en-US" dirty="0">
              <a:latin typeface="Calibri" panose="020F0502020204030204" pitchFamily="34" charset="0"/>
            </a:endParaRPr>
          </a:p>
          <a:p>
            <a:pPr marL="800100" lvl="2" indent="0">
              <a:buNone/>
            </a:pPr>
            <a:r>
              <a:rPr lang="en-US" b="1" dirty="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a:latin typeface="Calibri" panose="020F0502020204030204" pitchFamily="34" charset="0"/>
              </a:rPr>
              <a:t>Rob Orr</a:t>
            </a:r>
            <a:r>
              <a:rPr lang="en-US" dirty="0">
                <a:latin typeface="Calibri" panose="020F0502020204030204" pitchFamily="34" charset="0"/>
              </a:rPr>
              <a:t/>
            </a:r>
            <a:br>
              <a:rPr lang="en-US" dirty="0">
                <a:latin typeface="Calibri" panose="020F0502020204030204" pitchFamily="34" charset="0"/>
              </a:rPr>
            </a:br>
            <a:r>
              <a:rPr lang="en-US" i="1" dirty="0">
                <a:latin typeface="Calibri" panose="020F0502020204030204" pitchFamily="34" charset="0"/>
              </a:rPr>
              <a:t>Deputy Executive Director</a:t>
            </a:r>
            <a:r>
              <a:rPr lang="en-US" dirty="0">
                <a:latin typeface="Calibri" panose="020F0502020204030204" pitchFamily="34" charset="0"/>
              </a:rPr>
              <a:t/>
            </a:r>
            <a:br>
              <a:rPr lang="en-US" dirty="0">
                <a:latin typeface="Calibri" panose="020F0502020204030204" pitchFamily="34" charset="0"/>
              </a:rPr>
            </a:br>
            <a:r>
              <a:rPr lang="en-US" b="1" dirty="0">
                <a:latin typeface="Calibri" panose="020F0502020204030204" pitchFamily="34" charset="0"/>
              </a:rPr>
              <a:t>St. Louis Development </a:t>
            </a:r>
            <a:r>
              <a:rPr lang="en-US" b="1" dirty="0" smtClean="0">
                <a:latin typeface="Calibri" panose="020F0502020204030204" pitchFamily="34" charset="0"/>
              </a:rPr>
              <a:t>Corporation</a:t>
            </a:r>
          </a:p>
          <a:p>
            <a:pPr marL="800100" lvl="2" indent="0">
              <a:buNone/>
            </a:pPr>
            <a:r>
              <a:rPr lang="en-US" b="1" dirty="0" smtClean="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smtClean="0">
                <a:latin typeface="Calibri" panose="020F0502020204030204" pitchFamily="34" charset="0"/>
              </a:rPr>
              <a:t>Matthew </a:t>
            </a:r>
            <a:r>
              <a:rPr lang="en-US" sz="2400" b="1" dirty="0">
                <a:latin typeface="Calibri" panose="020F0502020204030204" pitchFamily="34" charset="0"/>
              </a:rPr>
              <a:t>Freix</a:t>
            </a:r>
          </a:p>
          <a:p>
            <a:pPr marL="800100" lvl="2" indent="0">
              <a:buNone/>
            </a:pPr>
            <a:r>
              <a:rPr lang="en-US" i="1" dirty="0" smtClean="0">
                <a:latin typeface="Calibri" panose="020F0502020204030204" pitchFamily="34" charset="0"/>
              </a:rPr>
              <a:t>Regional </a:t>
            </a:r>
            <a:r>
              <a:rPr lang="en-US" i="1" dirty="0">
                <a:latin typeface="Calibri" panose="020F0502020204030204" pitchFamily="34" charset="0"/>
              </a:rPr>
              <a:t>Vice President</a:t>
            </a:r>
            <a:r>
              <a:rPr lang="en-US" b="1" dirty="0">
                <a:latin typeface="Calibri" panose="020F0502020204030204" pitchFamily="34" charset="0"/>
              </a:rPr>
              <a:t/>
            </a:r>
            <a:br>
              <a:rPr lang="en-US" b="1" dirty="0">
                <a:latin typeface="Calibri" panose="020F0502020204030204" pitchFamily="34" charset="0"/>
              </a:rPr>
            </a:br>
            <a:r>
              <a:rPr lang="en-US" b="1" dirty="0" smtClean="0">
                <a:latin typeface="Calibri" panose="020F0502020204030204" pitchFamily="34" charset="0"/>
              </a:rPr>
              <a:t>DNJ </a:t>
            </a:r>
            <a:r>
              <a:rPr lang="en-US" b="1" dirty="0">
                <a:latin typeface="Calibri" panose="020F0502020204030204" pitchFamily="34" charset="0"/>
              </a:rPr>
              <a:t>Intermodal Services, </a:t>
            </a:r>
            <a:r>
              <a:rPr lang="en-US" b="1" dirty="0" smtClean="0">
                <a:latin typeface="Calibri" panose="020F0502020204030204" pitchFamily="34" charset="0"/>
              </a:rPr>
              <a:t>LLC</a:t>
            </a:r>
          </a:p>
          <a:p>
            <a:pPr marL="800100" lvl="2" indent="0">
              <a:buNone/>
            </a:pPr>
            <a:r>
              <a:rPr lang="en-US" sz="2400" b="1" dirty="0" smtClean="0">
                <a:latin typeface="Calibri" panose="020F0502020204030204" pitchFamily="34" charset="0"/>
              </a:rPr>
              <a:t>Brad </a:t>
            </a:r>
            <a:r>
              <a:rPr lang="en-US" sz="2400" b="1" dirty="0">
                <a:latin typeface="Calibri" panose="020F0502020204030204" pitchFamily="34" charset="0"/>
              </a:rPr>
              <a:t>Reinhardt</a:t>
            </a:r>
            <a:endParaRPr lang="en-US" sz="2400" dirty="0">
              <a:latin typeface="Calibri" panose="020F0502020204030204" pitchFamily="34" charset="0"/>
            </a:endParaRPr>
          </a:p>
          <a:p>
            <a:pPr marL="800100" lvl="2" indent="0">
              <a:buNone/>
            </a:pPr>
            <a:r>
              <a:rPr lang="en-US" i="1" dirty="0">
                <a:latin typeface="Calibri" panose="020F0502020204030204" pitchFamily="34" charset="0"/>
              </a:rPr>
              <a:t>President</a:t>
            </a:r>
            <a:endParaRPr lang="en-US" dirty="0">
              <a:latin typeface="Calibri" panose="020F0502020204030204" pitchFamily="34" charset="0"/>
            </a:endParaRPr>
          </a:p>
          <a:p>
            <a:pPr marL="800100" lvl="2" indent="0">
              <a:buNone/>
            </a:pPr>
            <a:r>
              <a:rPr lang="en-US" b="1" dirty="0">
                <a:latin typeface="Calibri" panose="020F0502020204030204" pitchFamily="34" charset="0"/>
              </a:rPr>
              <a:t>Giltner St. Louis</a:t>
            </a:r>
            <a:endParaRPr lang="en-US" dirty="0">
              <a:latin typeface="Calibri" panose="020F0502020204030204" pitchFamily="34" charset="0"/>
            </a:endParaRPr>
          </a:p>
          <a:p>
            <a:pPr marL="800100" lvl="2" indent="0">
              <a:buNone/>
            </a:pPr>
            <a:r>
              <a:rPr lang="en-US" b="1" dirty="0">
                <a:latin typeface="Calibri" panose="020F0502020204030204" pitchFamily="34" charset="0"/>
              </a:rPr>
              <a:t> </a:t>
            </a:r>
            <a:endParaRPr lang="en-US" dirty="0">
              <a:latin typeface="Calibri" panose="020F0502020204030204" pitchFamily="34" charset="0"/>
            </a:endParaRPr>
          </a:p>
          <a:p>
            <a:pPr marL="800100" lvl="2" indent="0">
              <a:buNone/>
            </a:pPr>
            <a:r>
              <a:rPr lang="en-US" sz="2400" b="1" dirty="0">
                <a:latin typeface="Calibri" panose="020F0502020204030204" pitchFamily="34" charset="0"/>
              </a:rPr>
              <a:t>Herbert Hall</a:t>
            </a:r>
            <a:endParaRPr lang="en-US" sz="2400" dirty="0">
              <a:latin typeface="Calibri" panose="020F0502020204030204" pitchFamily="34" charset="0"/>
            </a:endParaRPr>
          </a:p>
          <a:p>
            <a:pPr marL="800100" lvl="2" indent="0">
              <a:buNone/>
            </a:pPr>
            <a:r>
              <a:rPr lang="en-US" i="1" dirty="0">
                <a:latin typeface="Calibri" panose="020F0502020204030204" pitchFamily="34" charset="0"/>
              </a:rPr>
              <a:t>Product Supply </a:t>
            </a:r>
            <a:r>
              <a:rPr lang="en-US" i="1" dirty="0" smtClean="0">
                <a:latin typeface="Calibri" panose="020F0502020204030204" pitchFamily="34" charset="0"/>
              </a:rPr>
              <a:t>Warehouse Leader</a:t>
            </a:r>
            <a:endParaRPr lang="en-US" dirty="0">
              <a:latin typeface="Calibri" panose="020F0502020204030204" pitchFamily="34" charset="0"/>
            </a:endParaRPr>
          </a:p>
          <a:p>
            <a:pPr marL="800100" lvl="2" indent="0">
              <a:buNone/>
            </a:pPr>
            <a:r>
              <a:rPr lang="en-US" b="1" dirty="0">
                <a:latin typeface="Calibri" panose="020F0502020204030204" pitchFamily="34" charset="0"/>
              </a:rPr>
              <a:t>Procter &amp; Gamble</a:t>
            </a:r>
            <a:endParaRPr lang="en-US" dirty="0">
              <a:latin typeface="Calibri" panose="020F0502020204030204" pitchFamily="34" charset="0"/>
            </a:endParaRPr>
          </a:p>
          <a:p>
            <a:pPr marL="800100" lvl="2" indent="0">
              <a:buNone/>
            </a:pPr>
            <a:endParaRPr lang="en-US" dirty="0">
              <a:latin typeface="Calibri" panose="020F0502020204030204" pitchFamily="34" charset="0"/>
            </a:endParaRPr>
          </a:p>
          <a:p>
            <a:pPr marL="800100" lvl="2" indent="0">
              <a:buNone/>
            </a:pPr>
            <a:endParaRPr lang="en-US" dirty="0"/>
          </a:p>
        </p:txBody>
      </p:sp>
    </p:spTree>
    <p:extLst>
      <p:ext uri="{BB962C8B-B14F-4D97-AF65-F5344CB8AC3E}">
        <p14:creationId xmlns:p14="http://schemas.microsoft.com/office/powerpoint/2010/main" val="678488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2500" b="1" dirty="0" smtClean="0">
                <a:latin typeface="Calibri" panose="020F0502020204030204" pitchFamily="34" charset="0"/>
              </a:rPr>
              <a:t>Updates – Pilot Truck Driver Apprenticeship Program </a:t>
            </a:r>
            <a:endParaRPr lang="en-US" sz="2500" b="1" dirty="0">
              <a:latin typeface="Calibri" panose="020F0502020204030204" pitchFamily="34" charset="0"/>
            </a:endParaRPr>
          </a:p>
        </p:txBody>
      </p:sp>
      <p:sp>
        <p:nvSpPr>
          <p:cNvPr id="3" name="Content Placeholder 2"/>
          <p:cNvSpPr>
            <a:spLocks noGrp="1"/>
          </p:cNvSpPr>
          <p:nvPr>
            <p:ph idx="1"/>
          </p:nvPr>
        </p:nvSpPr>
        <p:spPr>
          <a:xfrm>
            <a:off x="235953" y="1417638"/>
            <a:ext cx="5957029" cy="4041053"/>
          </a:xfrm>
        </p:spPr>
        <p:txBody>
          <a:bodyPr/>
          <a:lstStyle/>
          <a:p>
            <a:pPr marL="0" indent="0">
              <a:buNone/>
            </a:pPr>
            <a:r>
              <a:rPr lang="en-US" sz="2400" b="1" dirty="0" smtClean="0">
                <a:latin typeface="Calibri" panose="020F0502020204030204" pitchFamily="34" charset="0"/>
              </a:rPr>
              <a:t>Public – Private Partnership - </a:t>
            </a:r>
            <a:r>
              <a:rPr lang="en-US" sz="2400" dirty="0" smtClean="0">
                <a:latin typeface="Calibri" panose="020F0502020204030204" pitchFamily="34" charset="0"/>
              </a:rPr>
              <a:t>November 2018  </a:t>
            </a:r>
          </a:p>
          <a:p>
            <a:pPr marL="0" indent="0">
              <a:buNone/>
            </a:pPr>
            <a:endParaRPr lang="en-US" sz="800" b="1" dirty="0" smtClean="0">
              <a:latin typeface="Calibri" panose="020F0502020204030204" pitchFamily="34" charset="0"/>
            </a:endParaRPr>
          </a:p>
          <a:p>
            <a:pPr marL="0" indent="0" algn="ctr">
              <a:buNone/>
            </a:pPr>
            <a:r>
              <a:rPr lang="en-US" sz="2400" dirty="0" smtClean="0">
                <a:latin typeface="Calibri" panose="020F0502020204030204" pitchFamily="34" charset="0"/>
              </a:rPr>
              <a:t>U.S Department of Labor</a:t>
            </a:r>
          </a:p>
          <a:p>
            <a:pPr marL="0" indent="0" algn="ctr">
              <a:buNone/>
            </a:pPr>
            <a:r>
              <a:rPr lang="en-US" sz="2400" dirty="0" err="1" smtClean="0">
                <a:latin typeface="Calibri" panose="020F0502020204030204" pitchFamily="34" charset="0"/>
              </a:rPr>
              <a:t>TransPORTs</a:t>
            </a:r>
            <a:endParaRPr lang="en-US" sz="2400" dirty="0" smtClean="0">
              <a:latin typeface="Calibri" panose="020F0502020204030204" pitchFamily="34" charset="0"/>
            </a:endParaRP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St. Louis Agency on Training and Employment (SLATE)</a:t>
            </a: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St. Louis Community College</a:t>
            </a: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Hogan Trucking Transportation &amp; Logistics</a:t>
            </a: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Vega Transport</a:t>
            </a:r>
            <a:endParaRPr lang="en-US" sz="800" dirty="0" smtClean="0">
              <a:latin typeface="Calibri" panose="020F0502020204030204" pitchFamily="34" charset="0"/>
            </a:endParaRPr>
          </a:p>
          <a:p>
            <a:pPr marL="0" indent="0" algn="ctr">
              <a:buNone/>
            </a:pPr>
            <a:endParaRPr lang="en-US" sz="800" dirty="0" smtClean="0">
              <a:latin typeface="Calibri" panose="020F0502020204030204" pitchFamily="34" charset="0"/>
            </a:endParaRPr>
          </a:p>
          <a:p>
            <a:pPr marL="0" indent="0" algn="ctr">
              <a:buNone/>
            </a:pPr>
            <a:r>
              <a:rPr lang="en-US" sz="2400" dirty="0" smtClean="0">
                <a:latin typeface="Calibri" panose="020F0502020204030204" pitchFamily="34" charset="0"/>
              </a:rPr>
              <a:t>Schneider Trucking</a:t>
            </a:r>
          </a:p>
          <a:p>
            <a:pPr marL="0" indent="0" algn="ctr">
              <a:buNone/>
            </a:pPr>
            <a:endParaRPr lang="en-US" sz="2400" dirty="0" smtClean="0">
              <a:latin typeface="Calibri" panose="020F0502020204030204" pitchFamily="34" charset="0"/>
            </a:endParaRPr>
          </a:p>
        </p:txBody>
      </p:sp>
      <p:pic>
        <p:nvPicPr>
          <p:cNvPr id="1026" name="Picture 2" descr="http://www.thefreightway.com/wp-content/uploads/2017/12/IMG_8209-1170x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982" y="1870362"/>
            <a:ext cx="5891110" cy="415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79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609599" y="331923"/>
            <a:ext cx="10972801" cy="1143000"/>
          </a:xfrm>
          <a:prstGeom prst="rect">
            <a:avLst/>
          </a:prstGeom>
        </p:spPr>
        <p:txBody>
          <a:bodyPr vert="horz" lIns="91440" tIns="45720" rIns="91440" bIns="45720" rtlCol="0" anchor="b">
            <a:normAutofit fontScale="70000" lnSpcReduction="2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pPr algn="r"/>
            <a:endParaRPr lang="en-US" sz="3600" b="1" dirty="0" smtClean="0">
              <a:solidFill>
                <a:srgbClr val="FFFFFF"/>
              </a:solidFill>
            </a:endParaRPr>
          </a:p>
          <a:p>
            <a:pPr algn="r"/>
            <a:r>
              <a:rPr lang="en-US" sz="3600" b="1" dirty="0" smtClean="0"/>
              <a:t>Updates - 2017 Project Overview</a:t>
            </a:r>
          </a:p>
          <a:p>
            <a:pPr algn="r"/>
            <a:r>
              <a:rPr lang="en-US" sz="5100" b="1" dirty="0" smtClean="0"/>
              <a:t>$2 Billion Multimodal Transportation Project List</a:t>
            </a:r>
          </a:p>
          <a:p>
            <a:pPr algn="r"/>
            <a:endParaRPr lang="en-US" sz="3600" b="1" dirty="0" smtClean="0">
              <a:solidFill>
                <a:srgbClr val="FFFFFF"/>
              </a:solidFill>
            </a:endParaRPr>
          </a:p>
        </p:txBody>
      </p:sp>
      <p:sp>
        <p:nvSpPr>
          <p:cNvPr id="4" name="TextBox 3"/>
          <p:cNvSpPr txBox="1"/>
          <p:nvPr/>
        </p:nvSpPr>
        <p:spPr>
          <a:xfrm>
            <a:off x="441813" y="1807081"/>
            <a:ext cx="5334647" cy="411776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latin typeface="Calibri" panose="020F0502020204030204" pitchFamily="34" charset="0"/>
              </a:rPr>
              <a:t>Merchants </a:t>
            </a:r>
            <a:r>
              <a:rPr lang="en-US" sz="1600" b="1" dirty="0">
                <a:latin typeface="Calibri" panose="020F0502020204030204" pitchFamily="34" charset="0"/>
              </a:rPr>
              <a:t>Bridge (TRRA) </a:t>
            </a:r>
            <a:r>
              <a:rPr lang="en-US" sz="1600" b="1" dirty="0" smtClean="0">
                <a:latin typeface="Calibri" panose="020F0502020204030204" pitchFamily="34" charset="0"/>
              </a:rPr>
              <a:t>Replacement over </a:t>
            </a:r>
            <a:r>
              <a:rPr lang="en-US" sz="1600" b="1" dirty="0">
                <a:latin typeface="Calibri" panose="020F0502020204030204" pitchFamily="34" charset="0"/>
              </a:rPr>
              <a:t>the Mississippi River (MO-IL</a:t>
            </a:r>
            <a:r>
              <a:rPr lang="en-US" sz="1600" b="1" dirty="0" smtClean="0">
                <a:latin typeface="Calibri" panose="020F0502020204030204" pitchFamily="34" charset="0"/>
              </a:rPr>
              <a:t>)*</a:t>
            </a:r>
          </a:p>
          <a:p>
            <a:pPr marL="285750" indent="-285750">
              <a:buFont typeface="Wingdings" panose="05000000000000000000" pitchFamily="2" charset="2"/>
              <a:buChar char="§"/>
            </a:pPr>
            <a:r>
              <a:rPr lang="en-US" sz="1600" b="1" dirty="0" smtClean="0">
                <a:latin typeface="Calibri" panose="020F0502020204030204" pitchFamily="34" charset="0"/>
              </a:rPr>
              <a:t>I-270 </a:t>
            </a:r>
            <a:r>
              <a:rPr lang="en-US" sz="1600" b="1" dirty="0">
                <a:latin typeface="Calibri" panose="020F0502020204030204" pitchFamily="34" charset="0"/>
              </a:rPr>
              <a:t>Improvements from Lindbergh </a:t>
            </a:r>
            <a:r>
              <a:rPr lang="en-US" sz="1600" b="1" dirty="0" smtClean="0">
                <a:latin typeface="Calibri" panose="020F0502020204030204" pitchFamily="34" charset="0"/>
              </a:rPr>
              <a:t>Boulevard to IL </a:t>
            </a:r>
            <a:r>
              <a:rPr lang="en-US" sz="1600" b="1" dirty="0">
                <a:latin typeface="Calibri" panose="020F0502020204030204" pitchFamily="34" charset="0"/>
              </a:rPr>
              <a:t>Route 111 (MO-IL)* </a:t>
            </a:r>
          </a:p>
          <a:p>
            <a:pPr marL="285750" indent="-285750">
              <a:buFont typeface="Wingdings" panose="05000000000000000000" pitchFamily="2" charset="2"/>
              <a:buChar char="§"/>
            </a:pPr>
            <a:r>
              <a:rPr lang="en-US" sz="1600" dirty="0">
                <a:latin typeface="Calibri" panose="020F0502020204030204" pitchFamily="34" charset="0"/>
              </a:rPr>
              <a:t>Union Pacific Railroad Lenox Tower Replacement (IL) </a:t>
            </a:r>
          </a:p>
          <a:p>
            <a:pPr marL="285750" indent="-285750">
              <a:buFont typeface="Wingdings" panose="05000000000000000000" pitchFamily="2" charset="2"/>
              <a:buChar char="§"/>
            </a:pPr>
            <a:r>
              <a:rPr lang="en-US" sz="1600" dirty="0">
                <a:latin typeface="Calibri" panose="020F0502020204030204" pitchFamily="34" charset="0"/>
              </a:rPr>
              <a:t>St. Louis Lambert International </a:t>
            </a:r>
            <a:r>
              <a:rPr lang="en-US" sz="1600" dirty="0" smtClean="0">
                <a:latin typeface="Calibri" panose="020F0502020204030204" pitchFamily="34" charset="0"/>
              </a:rPr>
              <a:t>Airport North </a:t>
            </a:r>
            <a:r>
              <a:rPr lang="en-US" sz="1600" dirty="0">
                <a:latin typeface="Calibri" panose="020F0502020204030204" pitchFamily="34" charset="0"/>
              </a:rPr>
              <a:t>Cargo Improvements (MO) </a:t>
            </a:r>
          </a:p>
          <a:p>
            <a:pPr marL="285750" indent="-285750">
              <a:buFont typeface="Wingdings" panose="05000000000000000000" pitchFamily="2" charset="2"/>
              <a:buChar char="§"/>
            </a:pPr>
            <a:r>
              <a:rPr lang="en-US" sz="1600" dirty="0">
                <a:latin typeface="Calibri" panose="020F0502020204030204" pitchFamily="34" charset="0"/>
              </a:rPr>
              <a:t>I-70 Improvements from I-64 Interchange (MO) </a:t>
            </a:r>
            <a:r>
              <a:rPr lang="en-US" sz="1600" dirty="0" smtClean="0">
                <a:latin typeface="Calibri" panose="020F0502020204030204" pitchFamily="34" charset="0"/>
              </a:rPr>
              <a:t>to Stan </a:t>
            </a:r>
            <a:r>
              <a:rPr lang="en-US" sz="1600" dirty="0">
                <a:latin typeface="Calibri" panose="020F0502020204030204" pitchFamily="34" charset="0"/>
              </a:rPr>
              <a:t>Musial Veterans Memorial Bridge </a:t>
            </a:r>
          </a:p>
          <a:p>
            <a:pPr marL="285750" indent="-285750">
              <a:buFont typeface="Wingdings" panose="05000000000000000000" pitchFamily="2" charset="2"/>
              <a:buChar char="§"/>
            </a:pPr>
            <a:r>
              <a:rPr lang="fr-FR" sz="1600" dirty="0">
                <a:latin typeface="Calibri" panose="020F0502020204030204" pitchFamily="34" charset="0"/>
              </a:rPr>
              <a:t>America’s Central Port Improvements (IL) </a:t>
            </a:r>
          </a:p>
          <a:p>
            <a:pPr marL="285750" indent="-285750">
              <a:buFont typeface="Wingdings" panose="05000000000000000000" pitchFamily="2" charset="2"/>
              <a:buChar char="§"/>
            </a:pPr>
            <a:r>
              <a:rPr lang="en-US" sz="1600" dirty="0">
                <a:latin typeface="Calibri" panose="020F0502020204030204" pitchFamily="34" charset="0"/>
              </a:rPr>
              <a:t>MidAmerica St. Louis Airport Distribution Improvements (</a:t>
            </a:r>
            <a:r>
              <a:rPr lang="en-US" sz="1600" dirty="0" smtClean="0">
                <a:latin typeface="Calibri" panose="020F0502020204030204" pitchFamily="34" charset="0"/>
              </a:rPr>
              <a:t>IL)</a:t>
            </a:r>
          </a:p>
          <a:p>
            <a:pPr marL="285750" indent="-285750">
              <a:buFont typeface="Wingdings" panose="05000000000000000000" pitchFamily="2" charset="2"/>
              <a:buChar char="§"/>
            </a:pPr>
            <a:r>
              <a:rPr lang="en-US" sz="1600" dirty="0" smtClean="0">
                <a:latin typeface="Calibri" panose="020F0502020204030204" pitchFamily="34" charset="0"/>
              </a:rPr>
              <a:t>J.S</a:t>
            </a:r>
            <a:r>
              <a:rPr lang="en-US" sz="1600" dirty="0">
                <a:latin typeface="Calibri" panose="020F0502020204030204" pitchFamily="34" charset="0"/>
              </a:rPr>
              <a:t>. McDonnell Connector Access Improvements (MO) </a:t>
            </a:r>
          </a:p>
          <a:p>
            <a:pPr marL="285750" indent="-285750">
              <a:buFont typeface="Wingdings" panose="05000000000000000000" pitchFamily="2" charset="2"/>
              <a:buChar char="§"/>
            </a:pPr>
            <a:r>
              <a:rPr lang="en-US" sz="1600" dirty="0">
                <a:latin typeface="Calibri" panose="020F0502020204030204" pitchFamily="34" charset="0"/>
              </a:rPr>
              <a:t>I-64 Improvements from Green Mount Road </a:t>
            </a:r>
            <a:r>
              <a:rPr lang="en-US" sz="1600" dirty="0" smtClean="0">
                <a:latin typeface="Calibri" panose="020F0502020204030204" pitchFamily="34" charset="0"/>
              </a:rPr>
              <a:t>to Illinois </a:t>
            </a:r>
            <a:r>
              <a:rPr lang="en-US" sz="1600" dirty="0">
                <a:latin typeface="Calibri" panose="020F0502020204030204" pitchFamily="34" charset="0"/>
              </a:rPr>
              <a:t>Route 158 (Air Mobility Drive) (IL) </a:t>
            </a:r>
          </a:p>
          <a:p>
            <a:pPr marL="285750" indent="-285750">
              <a:buFont typeface="Wingdings" panose="05000000000000000000" pitchFamily="2" charset="2"/>
              <a:buChar char="§"/>
            </a:pPr>
            <a:r>
              <a:rPr lang="fr-FR" sz="1600" dirty="0">
                <a:latin typeface="Calibri" panose="020F0502020204030204" pitchFamily="34" charset="0"/>
              </a:rPr>
              <a:t>Kaskaskia Regional Port District Improvements (IL)</a:t>
            </a:r>
            <a:endParaRPr lang="en-US" sz="1600" dirty="0">
              <a:latin typeface="Calibri" panose="020F0502020204030204" pitchFamily="34" charset="0"/>
            </a:endParaRPr>
          </a:p>
        </p:txBody>
      </p:sp>
      <p:sp>
        <p:nvSpPr>
          <p:cNvPr id="8" name="TextBox 7"/>
          <p:cNvSpPr txBox="1"/>
          <p:nvPr/>
        </p:nvSpPr>
        <p:spPr>
          <a:xfrm>
            <a:off x="6095999" y="2077683"/>
            <a:ext cx="5670430" cy="3293209"/>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latin typeface="Calibri" panose="020F0502020204030204" pitchFamily="34" charset="0"/>
              </a:rPr>
              <a:t>North </a:t>
            </a:r>
            <a:r>
              <a:rPr lang="en-US" sz="1600" b="1" dirty="0">
                <a:latin typeface="Calibri" panose="020F0502020204030204" pitchFamily="34" charset="0"/>
              </a:rPr>
              <a:t>Riverfront Commerce Corridor Improvements (MO)* </a:t>
            </a:r>
          </a:p>
          <a:p>
            <a:pPr marL="285750" indent="-285750">
              <a:buFont typeface="Wingdings" panose="05000000000000000000" pitchFamily="2" charset="2"/>
              <a:buChar char="§"/>
            </a:pPr>
            <a:r>
              <a:rPr lang="fr-FR" sz="1600" b="1" dirty="0">
                <a:latin typeface="Calibri" panose="020F0502020204030204" pitchFamily="34" charset="0"/>
              </a:rPr>
              <a:t>Illinois Route 3 Access Improvements (IL)* </a:t>
            </a:r>
          </a:p>
          <a:p>
            <a:pPr marL="285750" indent="-285750">
              <a:buFont typeface="Wingdings" panose="05000000000000000000" pitchFamily="2" charset="2"/>
              <a:buChar char="§"/>
            </a:pPr>
            <a:r>
              <a:rPr lang="en-US" sz="1600" dirty="0">
                <a:latin typeface="Calibri" panose="020F0502020204030204" pitchFamily="34" charset="0"/>
              </a:rPr>
              <a:t>I-255 / Davis Street Ferry Road Interchange (IL) </a:t>
            </a:r>
          </a:p>
          <a:p>
            <a:pPr marL="285750" indent="-285750">
              <a:buFont typeface="Wingdings" panose="05000000000000000000" pitchFamily="2" charset="2"/>
              <a:buChar char="§"/>
            </a:pPr>
            <a:r>
              <a:rPr lang="en-US" sz="1600" dirty="0">
                <a:latin typeface="Calibri" panose="020F0502020204030204" pitchFamily="34" charset="0"/>
              </a:rPr>
              <a:t>I-255 / Fish Lake (Ramsey Road) Interchange (</a:t>
            </a:r>
            <a:r>
              <a:rPr lang="en-US" sz="1600" dirty="0" smtClean="0">
                <a:latin typeface="Calibri" panose="020F0502020204030204" pitchFamily="34" charset="0"/>
              </a:rPr>
              <a:t>IL)</a:t>
            </a:r>
          </a:p>
          <a:p>
            <a:pPr marL="285750" indent="-285750">
              <a:buFont typeface="Wingdings" panose="05000000000000000000" pitchFamily="2" charset="2"/>
              <a:buChar char="§"/>
            </a:pPr>
            <a:r>
              <a:rPr lang="en-US" sz="1600" dirty="0" smtClean="0">
                <a:latin typeface="Calibri" panose="020F0502020204030204" pitchFamily="34" charset="0"/>
              </a:rPr>
              <a:t>I-70 </a:t>
            </a:r>
            <a:r>
              <a:rPr lang="en-US" sz="1600" dirty="0">
                <a:latin typeface="Calibri" panose="020F0502020204030204" pitchFamily="34" charset="0"/>
              </a:rPr>
              <a:t>St. Louis County </a:t>
            </a:r>
            <a:r>
              <a:rPr lang="en-US" sz="1600" dirty="0" smtClean="0">
                <a:latin typeface="Calibri" panose="020F0502020204030204" pitchFamily="34" charset="0"/>
              </a:rPr>
              <a:t>Improvements from </a:t>
            </a:r>
            <a:r>
              <a:rPr lang="en-US" sz="1600" dirty="0">
                <a:latin typeface="Calibri" panose="020F0502020204030204" pitchFamily="34" charset="0"/>
              </a:rPr>
              <a:t>Natural Bridge Road to Hanley Road (MO) </a:t>
            </a:r>
          </a:p>
          <a:p>
            <a:pPr marL="285750" indent="-285750">
              <a:buFont typeface="Wingdings" panose="05000000000000000000" pitchFamily="2" charset="2"/>
              <a:buChar char="§"/>
            </a:pPr>
            <a:r>
              <a:rPr lang="en-US" sz="1600" dirty="0">
                <a:latin typeface="Calibri" panose="020F0502020204030204" pitchFamily="34" charset="0"/>
              </a:rPr>
              <a:t>St. Louis Lambert International Airport Access Improvements (MO) </a:t>
            </a:r>
          </a:p>
          <a:p>
            <a:pPr marL="285750" indent="-285750">
              <a:buFont typeface="Wingdings" panose="05000000000000000000" pitchFamily="2" charset="2"/>
              <a:buChar char="§"/>
            </a:pPr>
            <a:r>
              <a:rPr lang="en-US" sz="1600" dirty="0">
                <a:latin typeface="Calibri" panose="020F0502020204030204" pitchFamily="34" charset="0"/>
              </a:rPr>
              <a:t>Mississippi River Port Development Projects (</a:t>
            </a:r>
            <a:r>
              <a:rPr lang="en-US" sz="1600" dirty="0" smtClean="0">
                <a:latin typeface="Calibri" panose="020F0502020204030204" pitchFamily="34" charset="0"/>
              </a:rPr>
              <a:t>MO)</a:t>
            </a:r>
          </a:p>
          <a:p>
            <a:pPr marL="285750" indent="-285750">
              <a:buFont typeface="Wingdings" panose="05000000000000000000" pitchFamily="2" charset="2"/>
              <a:buChar char="§"/>
            </a:pPr>
            <a:r>
              <a:rPr lang="en-US" sz="1600" dirty="0" smtClean="0">
                <a:latin typeface="Calibri" panose="020F0502020204030204" pitchFamily="34" charset="0"/>
              </a:rPr>
              <a:t>Illinois </a:t>
            </a:r>
            <a:r>
              <a:rPr lang="en-US" sz="1600" dirty="0">
                <a:latin typeface="Calibri" panose="020F0502020204030204" pitchFamily="34" charset="0"/>
              </a:rPr>
              <a:t>Route 158 (Air Mobility Drive) Expansion </a:t>
            </a:r>
            <a:r>
              <a:rPr lang="en-US" sz="1600" dirty="0" smtClean="0">
                <a:latin typeface="Calibri" panose="020F0502020204030204" pitchFamily="34" charset="0"/>
              </a:rPr>
              <a:t>from Route </a:t>
            </a:r>
            <a:r>
              <a:rPr lang="en-US" sz="1600" dirty="0">
                <a:latin typeface="Calibri" panose="020F0502020204030204" pitchFamily="34" charset="0"/>
              </a:rPr>
              <a:t>161 to Route 177 (IL) </a:t>
            </a:r>
          </a:p>
          <a:p>
            <a:pPr marL="285750" indent="-285750">
              <a:buFont typeface="Wingdings" panose="05000000000000000000" pitchFamily="2" charset="2"/>
              <a:buChar char="§"/>
            </a:pPr>
            <a:r>
              <a:rPr lang="en-US" sz="1600" dirty="0">
                <a:latin typeface="Calibri" panose="020F0502020204030204" pitchFamily="34" charset="0"/>
              </a:rPr>
              <a:t>North Park Access Improvements (MO) </a:t>
            </a:r>
          </a:p>
          <a:p>
            <a:pPr marL="285750" indent="-285750">
              <a:buFont typeface="Wingdings" panose="05000000000000000000" pitchFamily="2" charset="2"/>
              <a:buChar char="§"/>
            </a:pPr>
            <a:r>
              <a:rPr lang="en-US" sz="1600" dirty="0">
                <a:latin typeface="Calibri" panose="020F0502020204030204" pitchFamily="34" charset="0"/>
              </a:rPr>
              <a:t>Earth City Access Improvements (MO)</a:t>
            </a:r>
          </a:p>
        </p:txBody>
      </p:sp>
      <p:sp>
        <p:nvSpPr>
          <p:cNvPr id="6" name="TextBox 5"/>
          <p:cNvSpPr txBox="1"/>
          <p:nvPr/>
        </p:nvSpPr>
        <p:spPr>
          <a:xfrm>
            <a:off x="3453867" y="5826115"/>
            <a:ext cx="8422498" cy="369332"/>
          </a:xfrm>
          <a:prstGeom prst="rect">
            <a:avLst/>
          </a:prstGeom>
          <a:noFill/>
        </p:spPr>
        <p:txBody>
          <a:bodyPr wrap="none" rtlCol="0">
            <a:spAutoFit/>
          </a:bodyPr>
          <a:lstStyle/>
          <a:p>
            <a:r>
              <a:rPr lang="en-US" i="1" dirty="0" smtClean="0">
                <a:latin typeface="Calibri" panose="020F0502020204030204" pitchFamily="34" charset="0"/>
              </a:rPr>
              <a:t>*</a:t>
            </a:r>
            <a:r>
              <a:rPr lang="en-US" b="1" dirty="0">
                <a:solidFill>
                  <a:srgbClr val="C94B21"/>
                </a:solidFill>
                <a:latin typeface="Calibri" panose="020F0502020204030204" pitchFamily="34" charset="0"/>
              </a:rPr>
              <a:t>Projects in bold indicate the St. Louis Regional Freightway’s highest priorities in 2017.</a:t>
            </a:r>
          </a:p>
        </p:txBody>
      </p:sp>
      <p:sp>
        <p:nvSpPr>
          <p:cNvPr id="2" name="TextBox 1"/>
          <p:cNvSpPr txBox="1"/>
          <p:nvPr/>
        </p:nvSpPr>
        <p:spPr>
          <a:xfrm>
            <a:off x="274029" y="1406971"/>
            <a:ext cx="5670217" cy="400110"/>
          </a:xfrm>
          <a:prstGeom prst="rect">
            <a:avLst/>
          </a:prstGeom>
          <a:noFill/>
        </p:spPr>
        <p:txBody>
          <a:bodyPr wrap="square" rtlCol="0">
            <a:spAutoFit/>
          </a:bodyPr>
          <a:lstStyle/>
          <a:p>
            <a:r>
              <a:rPr lang="en-US" sz="2000" b="1" dirty="0">
                <a:solidFill>
                  <a:srgbClr val="C94B21"/>
                </a:solidFill>
                <a:latin typeface="Calibri" panose="020F0502020204030204" pitchFamily="34" charset="0"/>
              </a:rPr>
              <a:t>Improving the </a:t>
            </a:r>
            <a:r>
              <a:rPr lang="en-US" sz="2000" b="1" dirty="0" smtClean="0">
                <a:solidFill>
                  <a:srgbClr val="C94B21"/>
                </a:solidFill>
                <a:latin typeface="Calibri" panose="020F0502020204030204" pitchFamily="34" charset="0"/>
              </a:rPr>
              <a:t>Multimodal Transportation Network</a:t>
            </a:r>
            <a:endParaRPr lang="en-US" sz="2000" b="1" dirty="0">
              <a:solidFill>
                <a:srgbClr val="C94B21"/>
              </a:solidFill>
              <a:latin typeface="Calibri" panose="020F0502020204030204" pitchFamily="34" charset="0"/>
            </a:endParaRPr>
          </a:p>
        </p:txBody>
      </p:sp>
      <p:sp>
        <p:nvSpPr>
          <p:cNvPr id="3" name="TextBox 2"/>
          <p:cNvSpPr txBox="1"/>
          <p:nvPr/>
        </p:nvSpPr>
        <p:spPr>
          <a:xfrm>
            <a:off x="6095999" y="1449962"/>
            <a:ext cx="5486401" cy="400110"/>
          </a:xfrm>
          <a:prstGeom prst="rect">
            <a:avLst/>
          </a:prstGeom>
          <a:noFill/>
        </p:spPr>
        <p:txBody>
          <a:bodyPr wrap="square" rtlCol="0">
            <a:spAutoFit/>
          </a:bodyPr>
          <a:lstStyle/>
          <a:p>
            <a:r>
              <a:rPr lang="en-US" sz="2000" b="1" dirty="0">
                <a:solidFill>
                  <a:srgbClr val="C94B21"/>
                </a:solidFill>
                <a:latin typeface="Calibri" panose="020F0502020204030204" pitchFamily="34" charset="0"/>
              </a:rPr>
              <a:t>Access to the </a:t>
            </a:r>
            <a:r>
              <a:rPr lang="en-US" sz="2000" b="1" dirty="0" smtClean="0">
                <a:solidFill>
                  <a:srgbClr val="C94B21"/>
                </a:solidFill>
                <a:latin typeface="Calibri" panose="020F0502020204030204" pitchFamily="34" charset="0"/>
              </a:rPr>
              <a:t>Multimodal Transportation Network</a:t>
            </a:r>
            <a:endParaRPr lang="en-US" sz="2000" dirty="0"/>
          </a:p>
        </p:txBody>
      </p:sp>
    </p:spTree>
    <p:extLst>
      <p:ext uri="{BB962C8B-B14F-4D97-AF65-F5344CB8AC3E}">
        <p14:creationId xmlns:p14="http://schemas.microsoft.com/office/powerpoint/2010/main" val="3544328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609599" y="331923"/>
            <a:ext cx="10972801" cy="114300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6000" kern="1200">
                <a:solidFill>
                  <a:schemeClr val="tx1"/>
                </a:solidFill>
                <a:latin typeface="+mj-lt"/>
                <a:ea typeface="+mj-ea"/>
                <a:cs typeface="+mj-cs"/>
              </a:defRPr>
            </a:lvl1pPr>
          </a:lstStyle>
          <a:p>
            <a:pPr algn="r"/>
            <a:endParaRPr lang="en-US" sz="3600" b="1" dirty="0" smtClean="0">
              <a:solidFill>
                <a:srgbClr val="FFFFFF"/>
              </a:solidFill>
            </a:endParaRPr>
          </a:p>
          <a:p>
            <a:pPr algn="r"/>
            <a:endParaRPr lang="en-US" sz="3600" b="1" dirty="0" smtClean="0">
              <a:solidFill>
                <a:srgbClr val="FFFFFF"/>
              </a:solidFill>
            </a:endParaRPr>
          </a:p>
          <a:p>
            <a:pPr algn="r"/>
            <a:endParaRPr lang="en-US" sz="5100" b="1" dirty="0" smtClean="0">
              <a:solidFill>
                <a:srgbClr val="FFFFFF"/>
              </a:solidFill>
            </a:endParaRPr>
          </a:p>
          <a:p>
            <a:pPr algn="r"/>
            <a:endParaRPr lang="en-US" sz="3600" b="1" dirty="0" smtClean="0">
              <a:solidFill>
                <a:srgbClr val="FFFFFF"/>
              </a:solidFill>
            </a:endParaRPr>
          </a:p>
        </p:txBody>
      </p:sp>
      <p:sp>
        <p:nvSpPr>
          <p:cNvPr id="4" name="Title 6"/>
          <p:cNvSpPr txBox="1">
            <a:spLocks/>
          </p:cNvSpPr>
          <p:nvPr/>
        </p:nvSpPr>
        <p:spPr>
          <a:xfrm>
            <a:off x="626072" y="311325"/>
            <a:ext cx="10972801" cy="1143000"/>
          </a:xfrm>
          <a:prstGeom prst="rect">
            <a:avLst/>
          </a:prstGeom>
        </p:spPr>
        <p:txBody>
          <a:bodyPr vert="horz" lIns="91440" tIns="45720" rIns="91440" bIns="45720" rtlCol="0" anchor="b">
            <a:normAutofit fontScale="92500" lnSpcReduction="10000"/>
          </a:bodyPr>
          <a:lstStyle>
            <a:lvl1pPr algn="ctr" defTabSz="457200" rtl="0" eaLnBrk="1" latinLnBrk="0" hangingPunct="1">
              <a:spcBef>
                <a:spcPct val="0"/>
              </a:spcBef>
              <a:buNone/>
              <a:defRPr sz="6000" kern="1200">
                <a:solidFill>
                  <a:schemeClr val="tx1"/>
                </a:solidFill>
                <a:latin typeface="+mj-lt"/>
                <a:ea typeface="+mj-ea"/>
                <a:cs typeface="+mj-cs"/>
              </a:defRPr>
            </a:lvl1pPr>
          </a:lstStyle>
          <a:p>
            <a:pPr algn="r"/>
            <a:r>
              <a:rPr lang="en-US" sz="2700" b="1" dirty="0" smtClean="0">
                <a:latin typeface="Calibri" panose="020F0502020204030204" pitchFamily="34" charset="0"/>
              </a:rPr>
              <a:t>Updates - 2017 Freight Development Committee</a:t>
            </a:r>
          </a:p>
          <a:p>
            <a:pPr algn="r"/>
            <a:r>
              <a:rPr lang="en-US" sz="5100" b="1" dirty="0" smtClean="0">
                <a:latin typeface="Calibri" panose="020F0502020204030204" pitchFamily="34" charset="0"/>
              </a:rPr>
              <a:t>Advocating for Infrastructure Investment</a:t>
            </a:r>
            <a:endParaRPr lang="en-US" sz="3600" b="1" dirty="0" smtClean="0">
              <a:solidFill>
                <a:srgbClr val="FFFFFF"/>
              </a:solidFill>
              <a:latin typeface="Calibri" panose="020F0502020204030204" pitchFamily="34" charset="0"/>
            </a:endParaRPr>
          </a:p>
        </p:txBody>
      </p:sp>
      <p:sp>
        <p:nvSpPr>
          <p:cNvPr id="6" name="Rectangle 5"/>
          <p:cNvSpPr/>
          <p:nvPr/>
        </p:nvSpPr>
        <p:spPr>
          <a:xfrm>
            <a:off x="210561" y="1559984"/>
            <a:ext cx="8534194" cy="954107"/>
          </a:xfrm>
          <a:prstGeom prst="rect">
            <a:avLst/>
          </a:prstGeom>
        </p:spPr>
        <p:txBody>
          <a:bodyPr wrap="square">
            <a:spAutoFit/>
          </a:bodyPr>
          <a:lstStyle/>
          <a:p>
            <a:pPr lvl="0"/>
            <a:r>
              <a:rPr lang="en-US" sz="2800" b="1" dirty="0" smtClean="0">
                <a:solidFill>
                  <a:srgbClr val="C94B21"/>
                </a:solidFill>
                <a:latin typeface="Calibri" panose="020F0502020204030204" pitchFamily="34" charset="0"/>
                <a:cs typeface="Myriad Pro"/>
              </a:rPr>
              <a:t>Freight Development Committee advocates to elected officials and industry leaders:</a:t>
            </a:r>
          </a:p>
        </p:txBody>
      </p:sp>
      <p:sp>
        <p:nvSpPr>
          <p:cNvPr id="8" name="Content Placeholder 2"/>
          <p:cNvSpPr txBox="1">
            <a:spLocks/>
          </p:cNvSpPr>
          <p:nvPr/>
        </p:nvSpPr>
        <p:spPr>
          <a:xfrm>
            <a:off x="1033129" y="2514091"/>
            <a:ext cx="6889057" cy="3336482"/>
          </a:xfrm>
          <a:prstGeom prst="rect">
            <a:avLst/>
          </a:prstGeom>
        </p:spPr>
        <p:txBody>
          <a:bodyPr/>
          <a:lstStyle>
            <a:lvl1pPr marL="0" indent="0" algn="ctr" defTabSz="457200" rtl="0" eaLnBrk="1" latinLnBrk="0" hangingPunct="1">
              <a:spcBef>
                <a:spcPct val="20000"/>
              </a:spcBef>
              <a:buClr>
                <a:srgbClr val="C94B21"/>
              </a:buClr>
              <a:buSzPct val="100000"/>
              <a:buFont typeface="Arial"/>
              <a:buNone/>
              <a:defRPr sz="2400" kern="1200">
                <a:solidFill>
                  <a:schemeClr val="tx1"/>
                </a:solidFill>
                <a:latin typeface="Myriad Pro"/>
                <a:ea typeface="+mn-ea"/>
                <a:cs typeface="Myriad Pro"/>
              </a:defRPr>
            </a:lvl1pPr>
            <a:lvl2pPr marL="457200" indent="0" algn="ctr" defTabSz="457200" rtl="0" eaLnBrk="1" latinLnBrk="0" hangingPunct="1">
              <a:spcBef>
                <a:spcPct val="20000"/>
              </a:spcBef>
              <a:buClr>
                <a:srgbClr val="C94B21"/>
              </a:buClr>
              <a:buFont typeface="Arial"/>
              <a:buNone/>
              <a:defRPr sz="2000" kern="1200">
                <a:solidFill>
                  <a:schemeClr val="tx1"/>
                </a:solidFill>
                <a:latin typeface="Myriad Pro"/>
                <a:ea typeface="+mn-ea"/>
                <a:cs typeface="Myriad Pro"/>
              </a:defRPr>
            </a:lvl2pPr>
            <a:lvl3pPr marL="914400" indent="0" algn="ctr" defTabSz="457200" rtl="0" eaLnBrk="1" latinLnBrk="0" hangingPunct="1">
              <a:spcBef>
                <a:spcPct val="20000"/>
              </a:spcBef>
              <a:buClr>
                <a:srgbClr val="C94B21"/>
              </a:buClr>
              <a:buFont typeface="Arial"/>
              <a:buNone/>
              <a:defRPr sz="1800" kern="1200">
                <a:solidFill>
                  <a:schemeClr val="tx1"/>
                </a:solidFill>
                <a:latin typeface="Myriad Pro"/>
                <a:ea typeface="+mn-ea"/>
                <a:cs typeface="Myriad Pro"/>
              </a:defRPr>
            </a:lvl3pPr>
            <a:lvl4pPr marL="1371600" indent="0" algn="ctr" defTabSz="457200" rtl="0" eaLnBrk="1" latinLnBrk="0" hangingPunct="1">
              <a:spcBef>
                <a:spcPct val="20000"/>
              </a:spcBef>
              <a:buClr>
                <a:srgbClr val="C94B21"/>
              </a:buClr>
              <a:buFont typeface="Arial"/>
              <a:buNone/>
              <a:defRPr sz="1600" kern="1200">
                <a:solidFill>
                  <a:schemeClr val="tx1"/>
                </a:solidFill>
                <a:latin typeface="Myriad Pro"/>
                <a:ea typeface="+mn-ea"/>
                <a:cs typeface="Myriad Pro"/>
              </a:defRPr>
            </a:lvl4pPr>
            <a:lvl5pPr marL="1828800" indent="0" algn="ctr" defTabSz="457200" rtl="0" eaLnBrk="1" latinLnBrk="0" hangingPunct="1">
              <a:spcBef>
                <a:spcPct val="20000"/>
              </a:spcBef>
              <a:buClr>
                <a:srgbClr val="C94B21"/>
              </a:buClr>
              <a:buFont typeface="Arial"/>
              <a:buNone/>
              <a:defRPr sz="1600" kern="1200">
                <a:solidFill>
                  <a:schemeClr val="tx1"/>
                </a:solidFill>
                <a:latin typeface="Myriad Pro"/>
                <a:ea typeface="+mn-ea"/>
                <a:cs typeface="Myriad Pro"/>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pPr marL="457200" indent="-457200" algn="l">
              <a:buClrTx/>
              <a:buFont typeface="Wingdings" panose="05000000000000000000" pitchFamily="2" charset="2"/>
              <a:buChar char="§"/>
            </a:pPr>
            <a:r>
              <a:rPr lang="en-US" dirty="0" smtClean="0">
                <a:latin typeface="Calibri" panose="020F0502020204030204" pitchFamily="34" charset="0"/>
              </a:rPr>
              <a:t>Congressional Delegation Meetings</a:t>
            </a:r>
          </a:p>
          <a:p>
            <a:pPr marL="457200" indent="-457200" algn="l">
              <a:buClrTx/>
              <a:buFont typeface="Wingdings" panose="05000000000000000000" pitchFamily="2" charset="2"/>
              <a:buChar char="§"/>
            </a:pPr>
            <a:r>
              <a:rPr lang="en-US" dirty="0" smtClean="0">
                <a:latin typeface="Calibri" panose="020F0502020204030204" pitchFamily="34" charset="0"/>
              </a:rPr>
              <a:t>EWGCOG Board of Directors Approval</a:t>
            </a:r>
          </a:p>
          <a:p>
            <a:pPr marL="457200" indent="-457200" algn="l">
              <a:buClrTx/>
              <a:buFont typeface="Wingdings" panose="05000000000000000000" pitchFamily="2" charset="2"/>
              <a:buChar char="§"/>
            </a:pPr>
            <a:r>
              <a:rPr lang="en-US" dirty="0" smtClean="0">
                <a:latin typeface="Calibri" panose="020F0502020204030204" pitchFamily="34" charset="0"/>
              </a:rPr>
              <a:t>U.S. Department of Transportation</a:t>
            </a:r>
          </a:p>
          <a:p>
            <a:pPr marL="457200" indent="-457200" algn="l">
              <a:buClrTx/>
              <a:buFont typeface="Wingdings" panose="05000000000000000000" pitchFamily="2" charset="2"/>
              <a:buChar char="§"/>
            </a:pPr>
            <a:r>
              <a:rPr lang="en-US" dirty="0" smtClean="0">
                <a:latin typeface="Calibri" panose="020F0502020204030204" pitchFamily="34" charset="0"/>
              </a:rPr>
              <a:t>Media Coverage – Building awareness</a:t>
            </a:r>
          </a:p>
          <a:p>
            <a:pPr marL="457200" indent="-457200" algn="l">
              <a:buClrTx/>
              <a:buFont typeface="Wingdings" panose="05000000000000000000" pitchFamily="2" charset="2"/>
              <a:buChar char="§"/>
            </a:pPr>
            <a:r>
              <a:rPr lang="en-US" dirty="0" smtClean="0">
                <a:latin typeface="Calibri" panose="020F0502020204030204" pitchFamily="34" charset="0"/>
              </a:rPr>
              <a:t>IL Freight Advisory Council and IL State Senate Hearing</a:t>
            </a:r>
          </a:p>
          <a:p>
            <a:pPr marL="457200" indent="-457200" algn="l">
              <a:buClrTx/>
              <a:buFont typeface="Wingdings" panose="05000000000000000000" pitchFamily="2" charset="2"/>
              <a:buChar char="§"/>
            </a:pPr>
            <a:r>
              <a:rPr lang="en-US" dirty="0" smtClean="0">
                <a:latin typeface="Calibri" panose="020F0502020204030204" pitchFamily="34" charset="0"/>
              </a:rPr>
              <a:t>MO Transportation Task Force and MHTC</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014" y="1753166"/>
            <a:ext cx="3070859" cy="4486030"/>
          </a:xfrm>
          <a:prstGeom prst="rect">
            <a:avLst/>
          </a:prstGeom>
        </p:spPr>
      </p:pic>
    </p:spTree>
    <p:extLst>
      <p:ext uri="{BB962C8B-B14F-4D97-AF65-F5344CB8AC3E}">
        <p14:creationId xmlns:p14="http://schemas.microsoft.com/office/powerpoint/2010/main" val="1724008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12" t="9227" r="4412" b="9524"/>
          <a:stretch/>
        </p:blipFill>
        <p:spPr>
          <a:xfrm>
            <a:off x="3914666" y="0"/>
            <a:ext cx="8277334" cy="607449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676" t="6399" r="47304" b="7293"/>
          <a:stretch/>
        </p:blipFill>
        <p:spPr>
          <a:xfrm>
            <a:off x="0" y="0"/>
            <a:ext cx="3914666" cy="5676266"/>
          </a:xfrm>
          <a:prstGeom prst="rect">
            <a:avLst/>
          </a:prstGeom>
        </p:spPr>
      </p:pic>
    </p:spTree>
    <p:extLst>
      <p:ext uri="{BB962C8B-B14F-4D97-AF65-F5344CB8AC3E}">
        <p14:creationId xmlns:p14="http://schemas.microsoft.com/office/powerpoint/2010/main" val="38398408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204" t="5769" b="17693"/>
          <a:stretch/>
        </p:blipFill>
        <p:spPr>
          <a:xfrm>
            <a:off x="0" y="0"/>
            <a:ext cx="4691209" cy="539624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34" t="9555" r="3934" b="8431"/>
          <a:stretch/>
        </p:blipFill>
        <p:spPr>
          <a:xfrm>
            <a:off x="4391903" y="-1"/>
            <a:ext cx="7800097" cy="5718221"/>
          </a:xfrm>
          <a:prstGeom prst="rect">
            <a:avLst/>
          </a:prstGeom>
        </p:spPr>
      </p:pic>
    </p:spTree>
    <p:extLst>
      <p:ext uri="{BB962C8B-B14F-4D97-AF65-F5344CB8AC3E}">
        <p14:creationId xmlns:p14="http://schemas.microsoft.com/office/powerpoint/2010/main" val="521458202"/>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2.xml><?xml version="1.0" encoding="utf-8"?>
<a:theme xmlns:a="http://schemas.openxmlformats.org/drawingml/2006/main" name="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MoDOT">
  <a:themeElements>
    <a:clrScheme name="MoDOT-Lt">
      <a:dk1>
        <a:srgbClr val="000000"/>
      </a:dk1>
      <a:lt1>
        <a:sysClr val="window" lastClr="FFFFFF"/>
      </a:lt1>
      <a:dk2>
        <a:srgbClr val="2D3855"/>
      </a:dk2>
      <a:lt2>
        <a:srgbClr val="FC9804"/>
      </a:lt2>
      <a:accent1>
        <a:srgbClr val="6379A9"/>
      </a:accent1>
      <a:accent2>
        <a:srgbClr val="FFB665"/>
      </a:accent2>
      <a:accent3>
        <a:srgbClr val="80716A"/>
      </a:accent3>
      <a:accent4>
        <a:srgbClr val="6187E3"/>
      </a:accent4>
      <a:accent5>
        <a:srgbClr val="AFA99F"/>
      </a:accent5>
      <a:accent6>
        <a:srgbClr val="DBDBDF"/>
      </a:accent6>
      <a:hlink>
        <a:srgbClr val="34624F"/>
      </a:hlink>
      <a:folHlink>
        <a:srgbClr val="38C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STL Freightway</Template>
  <TotalTime>10603</TotalTime>
  <Words>2091</Words>
  <Application>Microsoft Office PowerPoint</Application>
  <PresentationFormat>Widescreen</PresentationFormat>
  <Paragraphs>454</Paragraphs>
  <Slides>42</Slides>
  <Notes>42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42</vt:i4>
      </vt:variant>
    </vt:vector>
  </HeadingPairs>
  <TitlesOfParts>
    <vt:vector size="54" baseType="lpstr">
      <vt:lpstr>Arial</vt:lpstr>
      <vt:lpstr>Arial Black</vt:lpstr>
      <vt:lpstr>Calibri</vt:lpstr>
      <vt:lpstr>Myriad Pro</vt:lpstr>
      <vt:lpstr>Tahoma</vt:lpstr>
      <vt:lpstr>Times New Roman</vt:lpstr>
      <vt:lpstr>Wingdings</vt:lpstr>
      <vt:lpstr>STL Freightway</vt:lpstr>
      <vt:lpstr>barge</vt:lpstr>
      <vt:lpstr>plane</vt:lpstr>
      <vt:lpstr>truck</vt:lpstr>
      <vt:lpstr>MoDOT</vt:lpstr>
      <vt:lpstr>St. Louis Regional Freightway Port Working Group Meeting</vt:lpstr>
      <vt:lpstr>PowerPoint Presentation</vt:lpstr>
      <vt:lpstr>PowerPoint Presentation</vt:lpstr>
      <vt:lpstr>Updates - Container on Vessel</vt:lpstr>
      <vt:lpstr>Updates – Pilot Truck Driver Apprenticeship Program </vt:lpstr>
      <vt:lpstr>PowerPoint Presentation</vt:lpstr>
      <vt:lpstr>PowerPoint Presentation</vt:lpstr>
      <vt:lpstr>PowerPoint Presentation</vt:lpstr>
      <vt:lpstr>PowerPoint Presentation</vt:lpstr>
      <vt:lpstr>PowerPoint Presentation</vt:lpstr>
      <vt:lpstr>PowerPoint Presentation</vt:lpstr>
      <vt:lpstr>Port Working Group Meeting</vt:lpstr>
      <vt:lpstr>MoDOT St. Louis District Freight Update</vt:lpstr>
      <vt:lpstr>St. Louis District </vt:lpstr>
      <vt:lpstr>PowerPoint Presentation</vt:lpstr>
      <vt:lpstr>Poplar Street Bridge </vt:lpstr>
      <vt:lpstr>Poplar Street Bridge </vt:lpstr>
      <vt:lpstr>Poplar Street Bridge</vt:lpstr>
      <vt:lpstr>I-44 Improvements</vt:lpstr>
      <vt:lpstr>I-270 North Corridor</vt:lpstr>
      <vt:lpstr>I-270 Connections</vt:lpstr>
      <vt:lpstr>I-270 Issues</vt:lpstr>
      <vt:lpstr>I-270 Opportunities</vt:lpstr>
      <vt:lpstr>I-270 Corridor of Improvements – 16 miles</vt:lpstr>
      <vt:lpstr>I-270 Corridor of Improvements</vt:lpstr>
      <vt:lpstr>I-270 Corridor of Improvements</vt:lpstr>
      <vt:lpstr>I-270 Corridor of Improvements</vt:lpstr>
      <vt:lpstr>          I-70 Regional Needs Assessment and Strategies Development Study</vt:lpstr>
      <vt:lpstr>PowerPoint Presentation</vt:lpstr>
      <vt:lpstr>PowerPoint Presentation</vt:lpstr>
      <vt:lpstr>PowerPoint Presentation</vt:lpstr>
      <vt:lpstr>North Riverfront Commerce Corridor  Update</vt:lpstr>
      <vt:lpstr>PowerPoint Presentation</vt:lpstr>
      <vt:lpstr>PowerPoint Presentation</vt:lpstr>
      <vt:lpstr> North Riverfront Commerce Corridor  </vt:lpstr>
      <vt:lpstr>PowerPoint Presentation</vt:lpstr>
      <vt:lpstr> North Riverfront Commerce Corridor  </vt:lpstr>
      <vt:lpstr> North Riverfront Commerce Corridor  </vt:lpstr>
      <vt:lpstr> North Riverfront Commerce Corridor  </vt:lpstr>
      <vt:lpstr> North Riverfront Commerce Corridor  </vt:lpstr>
      <vt:lpstr>PowerPoint Presentation</vt:lpstr>
      <vt:lpstr>Port Working Group Meeting</vt:lpstr>
    </vt:vector>
  </TitlesOfParts>
  <Company>Metro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Teklu, Yodit F.</dc:creator>
  <cp:lastModifiedBy>Teklu, Yodit F.</cp:lastModifiedBy>
  <cp:revision>131</cp:revision>
  <cp:lastPrinted>2018-01-17T16:51:44Z</cp:lastPrinted>
  <dcterms:created xsi:type="dcterms:W3CDTF">2016-11-22T16:17:00Z</dcterms:created>
  <dcterms:modified xsi:type="dcterms:W3CDTF">2018-02-06T22:08:33Z</dcterms:modified>
</cp:coreProperties>
</file>