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69" r:id="rId3"/>
    <p:sldMasterId id="2147483672" r:id="rId4"/>
    <p:sldMasterId id="2147483708" r:id="rId5"/>
    <p:sldMasterId id="2147483725" r:id="rId6"/>
  </p:sldMasterIdLst>
  <p:notesMasterIdLst>
    <p:notesMasterId r:id="rId60"/>
  </p:notesMasterIdLst>
  <p:handoutMasterIdLst>
    <p:handoutMasterId r:id="rId61"/>
  </p:handoutMasterIdLst>
  <p:sldIdLst>
    <p:sldId id="496" r:id="rId7"/>
    <p:sldId id="440" r:id="rId8"/>
    <p:sldId id="479" r:id="rId9"/>
    <p:sldId id="480" r:id="rId10"/>
    <p:sldId id="380" r:id="rId11"/>
    <p:sldId id="490" r:id="rId12"/>
    <p:sldId id="491" r:id="rId13"/>
    <p:sldId id="492" r:id="rId14"/>
    <p:sldId id="493" r:id="rId15"/>
    <p:sldId id="532" r:id="rId16"/>
    <p:sldId id="273" r:id="rId17"/>
    <p:sldId id="336" r:id="rId18"/>
    <p:sldId id="494" r:id="rId19"/>
    <p:sldId id="495" r:id="rId20"/>
    <p:sldId id="533" r:id="rId21"/>
    <p:sldId id="534" r:id="rId22"/>
    <p:sldId id="535" r:id="rId23"/>
    <p:sldId id="531" r:id="rId24"/>
    <p:sldId id="497" r:id="rId25"/>
    <p:sldId id="498" r:id="rId26"/>
    <p:sldId id="499" r:id="rId27"/>
    <p:sldId id="500" r:id="rId28"/>
    <p:sldId id="501" r:id="rId29"/>
    <p:sldId id="502" r:id="rId30"/>
    <p:sldId id="503" r:id="rId31"/>
    <p:sldId id="504" r:id="rId32"/>
    <p:sldId id="505" r:id="rId33"/>
    <p:sldId id="506" r:id="rId34"/>
    <p:sldId id="507" r:id="rId35"/>
    <p:sldId id="508" r:id="rId36"/>
    <p:sldId id="509" r:id="rId37"/>
    <p:sldId id="510" r:id="rId38"/>
    <p:sldId id="511" r:id="rId39"/>
    <p:sldId id="512" r:id="rId40"/>
    <p:sldId id="513" r:id="rId41"/>
    <p:sldId id="514" r:id="rId42"/>
    <p:sldId id="515" r:id="rId43"/>
    <p:sldId id="516" r:id="rId44"/>
    <p:sldId id="517" r:id="rId45"/>
    <p:sldId id="518" r:id="rId46"/>
    <p:sldId id="519" r:id="rId47"/>
    <p:sldId id="520" r:id="rId48"/>
    <p:sldId id="521" r:id="rId49"/>
    <p:sldId id="522" r:id="rId50"/>
    <p:sldId id="523" r:id="rId51"/>
    <p:sldId id="524" r:id="rId52"/>
    <p:sldId id="525" r:id="rId53"/>
    <p:sldId id="526" r:id="rId54"/>
    <p:sldId id="527" r:id="rId55"/>
    <p:sldId id="528" r:id="rId56"/>
    <p:sldId id="529" r:id="rId57"/>
    <p:sldId id="530" r:id="rId58"/>
    <p:sldId id="281" r:id="rId59"/>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klu, Yodit F." initials="TYF"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521"/>
    <a:srgbClr val="F3BD48"/>
    <a:srgbClr val="FFCC00"/>
    <a:srgbClr val="FF9966"/>
    <a:srgbClr val="C14729"/>
    <a:srgbClr val="FF9900"/>
    <a:srgbClr val="FF6600"/>
    <a:srgbClr val="99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8" autoAdjust="0"/>
    <p:restoredTop sz="75583" autoAdjust="0"/>
  </p:normalViewPr>
  <p:slideViewPr>
    <p:cSldViewPr snapToGrid="0">
      <p:cViewPr varScale="1">
        <p:scale>
          <a:sx n="56" d="100"/>
          <a:sy n="56" d="100"/>
        </p:scale>
        <p:origin x="1374" y="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7764EEBF-26AA-4BA4-B8BF-C7CD6FC306C6}" type="datetimeFigureOut">
              <a:rPr lang="en-US" smtClean="0"/>
              <a:t>8/28/2018</a:t>
            </a:fld>
            <a:endParaRPr lang="en-US" dirty="0"/>
          </a:p>
        </p:txBody>
      </p:sp>
      <p:sp>
        <p:nvSpPr>
          <p:cNvPr id="4" name="Footer Placeholder 3"/>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4C7A4634-9934-4450-B0E7-B31A1CB4A185}" type="slidenum">
              <a:rPr lang="en-US" smtClean="0"/>
              <a:t>‹#›</a:t>
            </a:fld>
            <a:endParaRPr lang="en-US" dirty="0"/>
          </a:p>
        </p:txBody>
      </p:sp>
    </p:spTree>
    <p:extLst>
      <p:ext uri="{BB962C8B-B14F-4D97-AF65-F5344CB8AC3E}">
        <p14:creationId xmlns:p14="http://schemas.microsoft.com/office/powerpoint/2010/main" val="380627828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5-03T20:01:20.152"/>
    </inkml:context>
    <inkml:brush xml:id="br0">
      <inkml:brushProperty name="width" value="0.19403" units="cm"/>
      <inkml:brushProperty name="height" value="0.19403" units="cm"/>
      <inkml:brushProperty name="color" value="#00A0D7"/>
    </inkml:brush>
  </inkml:definitions>
  <inkml:trace contextRef="#ctx0" brushRef="#br0">6828 2364,'0'0,"0"0,0 0,0 0,0 0,0 0,0 0,0 0,0 0,0 0,0 0,0 0,0 0,0 0,0 0,0 0,-12 27,-7 11,-2 6,2-4,7-4,3-2,-2-8,2-4,1 2,-1-2,-3 0,-2-2,1 2,4 4,-1-6,6 1,-5 2,2 2,-5-2,-1-3,2 4,-1-7,0 4,-4 1,3 3,1 2,7 1,-2 1,4-5,-2 5,-3 3,-3 6,-7-6,-5 0,3-2,-6 1,9-7,-3-1,1-1,9 2,-5-2,3 0,5 0,-1 2,0-3,-5 1,-3 1,4-4,3 7,-2 2,0-2,-2-1,-6 0,2 1,2-4,5 0,3 2,-2 1,2 7,-1-3,-1 1,-2-1,2 0,-2-6,-1 0,1 1,6 0,0-2,3-2,-3 3,-2 2,-5-3,-1-1,-3 0,1 1,3-4,4 5,2 2,4-5,-4 2,-2 0,2 4,2-4,-5-2,-2 4,5 0,-1-1,3-2,1-3,3-5,0 0,0-2,-5-2,-2 2,2-2,0 1,-6-1,2 3,1 0,1 0,4 5,-5 1,-1 6,4-4,-2 2,3 2,3 2,1-4,0-2,0 4,0-4,-6 0,0 3,-1 1,0-3,-1-1,-2-1,-4-6,0 1,-2 2,-3 0,0-4,3 1,0 4,2-1,3 3,-1-4,1 2,4 3,0 4,5-3,-2-5,-2-5,1-4,-2-5,2 5,1 5,1 1,3-3,-1-2,1-3,-4-1,-3 3,-1 3,-2 10,0-2,0 2,-4 2,4 5,0-4,5-6,0-6,2-6,3 6,-5 1,-3 0,-3 5,-2-2,-2-3,-1-4,4 2,4 4,3 0,-3-3,0-2,1 2,0-2,5 5,-5 4,-1-2,1-4,2 0,1-6,3 2,-6 0,-1 4,-5 5,1-1,-4-3,0 2,5 3,3-2,-3 3,2-3,-4-5,-1 3,2-3,2 2,-2 1,1-4,6-3,1 4,1-3,2 0,-5 1,1 7,-3-1,4-3,-5-2,-1 1,-2 2,-2 9,-1-5,-6 4,1 3,0 0,-3-1,-4-3,3 5,7-6,5 2,5 2,5 0,-5-1,0-2,2 3,0-2,-3-2,-2-3,-3-3,0 1,3 3,1 2,5 1,1 0,-5 2,3-2,-3 0,4 2,-6-2,1-2,2 1,1-7,2 1,2 3,1 6,-6-4,1 2,-1 2,2 4,2-3,0-2,2 2,1-3,0-5,-7 1,2-4,-2 2,2 4,1-1,3-4,-1 1,1-1,1 0,1 7,-1-4,0-2,0-4,0 1,0 2,-5 9,-2-5,-1 4,3-3,2 0,1-3,-2-2,4-2,0 5,0 1,0-1,2 0,-2 2,0-5,0 4,0-2,0 2,0-5,0-1,0-2,0 1,0 3,0 7,0-3,0 5,0-1,0-1,0 0,0 4,0 0,0-3,0-3,0-2,0 2,0-2,0 3,0-4,0-5,0 5,0 1,0-1,0 3,-5-3,-3-3,0-3,4 1,0 6,0-4,4 4,0 0,0 0,0 6,0-4,0 2,0 0,-5 1,-1-2,-2-2,3 0,1-1,3 0,-2-1,2-1,1 0,1 3,-6-4,-2-2,0 1,2 0,2 1,-1 6,3 2,1-1,0-4,0 2,0 0,0 0,0-1,0-1,0 1,0 3,0-2,0 2,0-4,0 2,0-4,0-4,0 5,0-4,0-3,0-3,0 4,-4-1,-5 4,3-1,1 6,0-5,3-1,1-2,1 1,-5-1,-3 3,1 7,3-3,0-2,1-6,2 3,0 1,1 0,-4 0,-4 4,2-3,1-2,1-4,1-1,2 0,1 7,0 2,0-5,0-2,0-2,0 2,0 1,0-2,0 2,0 6,0 1,-4 1,-4 4,3 5,-1-5,0-4,4-6,1 1,-4 0,-3 0,1-1,2 5,2-4,0 4,2-2,1 1,0 0,0-3,0-6,0 0,0 0,1 4,-1-5,0 0,0-2,0-2,0 1,0-2,0 0,0-2,0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603E5014-0003-4D5E-B53F-CCEABACB6A2A}" type="datetimeFigureOut">
              <a:rPr lang="en-US" smtClean="0"/>
              <a:t>8/28/2018</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8BC0A674-3E06-4E48-8C8A-657FD24746AB}" type="slidenum">
              <a:rPr lang="en-US" smtClean="0"/>
              <a:t>‹#›</a:t>
            </a:fld>
            <a:endParaRPr lang="en-US" dirty="0"/>
          </a:p>
        </p:txBody>
      </p:sp>
    </p:spTree>
    <p:extLst>
      <p:ext uri="{BB962C8B-B14F-4D97-AF65-F5344CB8AC3E}">
        <p14:creationId xmlns:p14="http://schemas.microsoft.com/office/powerpoint/2010/main" val="1002697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C0A674-3E06-4E48-8C8A-657FD24746AB}" type="slidenum">
              <a:rPr lang="en-US" smtClean="0"/>
              <a:t>2</a:t>
            </a:fld>
            <a:endParaRPr lang="en-US" dirty="0"/>
          </a:p>
        </p:txBody>
      </p:sp>
    </p:spTree>
    <p:extLst>
      <p:ext uri="{BB962C8B-B14F-4D97-AF65-F5344CB8AC3E}">
        <p14:creationId xmlns:p14="http://schemas.microsoft.com/office/powerpoint/2010/main" val="297543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Ice free and lock &amp; dam free to and from the Gulf of Mexico</a:t>
            </a:r>
          </a:p>
          <a:p>
            <a:pPr marL="0" indent="0">
              <a:buFont typeface="Arial" panose="020B0604020202020204" pitchFamily="34" charset="0"/>
              <a:buNone/>
            </a:pPr>
            <a:r>
              <a:rPr lang="en-US" sz="1200" kern="1200" dirty="0" smtClean="0">
                <a:solidFill>
                  <a:schemeClr val="tx1"/>
                </a:solidFill>
                <a:effectLst/>
                <a:latin typeface="+mn-lt"/>
                <a:ea typeface="+mn-ea"/>
                <a:cs typeface="+mn-cs"/>
              </a:rPr>
              <a:t>·         Four public ports and over 100 privately owned barge transfer facilities</a:t>
            </a:r>
          </a:p>
          <a:p>
            <a:pPr marL="0" indent="0">
              <a:buFont typeface="Arial" panose="020B0604020202020204" pitchFamily="34" charset="0"/>
              <a:buNone/>
            </a:pPr>
            <a:r>
              <a:rPr lang="en-US" sz="1200" kern="1200" dirty="0" smtClean="0">
                <a:solidFill>
                  <a:schemeClr val="tx1"/>
                </a:solidFill>
                <a:effectLst/>
                <a:latin typeface="+mn-lt"/>
                <a:ea typeface="+mn-ea"/>
                <a:cs typeface="+mn-cs"/>
              </a:rPr>
              <a:t>·         Three ports have COB capabilities</a:t>
            </a:r>
          </a:p>
          <a:p>
            <a:pPr marL="0" indent="0">
              <a:buFont typeface="Arial" panose="020B0604020202020204" pitchFamily="34" charset="0"/>
              <a:buNone/>
            </a:pPr>
            <a:r>
              <a:rPr lang="en-US"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ACP MARAD demonstration project to move containers on barge through Madison Harbor. </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         USACE - Most efficient inland port system based on tonnage per mile</a:t>
            </a:r>
          </a:p>
          <a:p>
            <a:pPr marL="0" indent="0">
              <a:buFont typeface="Arial" panose="020B0604020202020204" pitchFamily="34" charset="0"/>
              <a:buNone/>
            </a:pPr>
            <a:r>
              <a:rPr lang="en-US" sz="1200" kern="1200" dirty="0" smtClean="0">
                <a:solidFill>
                  <a:schemeClr val="tx1"/>
                </a:solidFill>
                <a:effectLst/>
                <a:latin typeface="+mn-lt"/>
                <a:ea typeface="+mn-ea"/>
                <a:cs typeface="+mn-cs"/>
              </a:rPr>
              <a:t>·         Ag Coast of America  largest ag and fertilizer barge handling capacity</a:t>
            </a:r>
          </a:p>
          <a:p>
            <a:pPr marL="0" indent="0">
              <a:buFont typeface="Arial" panose="020B0604020202020204" pitchFamily="34" charset="0"/>
              <a:buNone/>
            </a:pPr>
            <a:r>
              <a:rPr lang="en-US" sz="1200" kern="1200" dirty="0" smtClean="0">
                <a:solidFill>
                  <a:schemeClr val="tx1"/>
                </a:solidFill>
                <a:effectLst/>
                <a:latin typeface="+mn-lt"/>
                <a:ea typeface="+mn-ea"/>
                <a:cs typeface="+mn-cs"/>
              </a:rPr>
              <a:t>·         Results in low barge rates, excess barge capacity supported by a world class freight network</a:t>
            </a:r>
            <a:endParaRPr lang="en-US" dirty="0" smtClean="0"/>
          </a:p>
        </p:txBody>
      </p:sp>
      <p:sp>
        <p:nvSpPr>
          <p:cNvPr id="4" name="Slide Number Placeholder 3"/>
          <p:cNvSpPr>
            <a:spLocks noGrp="1"/>
          </p:cNvSpPr>
          <p:nvPr>
            <p:ph type="sldNum" sz="quarter" idx="10"/>
          </p:nvPr>
        </p:nvSpPr>
        <p:spPr/>
        <p:txBody>
          <a:bodyPr/>
          <a:lstStyle/>
          <a:p>
            <a:fld id="{8BC0A674-3E06-4E48-8C8A-657FD24746AB}" type="slidenum">
              <a:rPr lang="en-US" smtClean="0"/>
              <a:t>13</a:t>
            </a:fld>
            <a:endParaRPr lang="en-US" dirty="0"/>
          </a:p>
        </p:txBody>
      </p:sp>
    </p:spTree>
    <p:extLst>
      <p:ext uri="{BB962C8B-B14F-4D97-AF65-F5344CB8AC3E}">
        <p14:creationId xmlns:p14="http://schemas.microsoft.com/office/powerpoint/2010/main" val="4155391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604E87-B32B-4DEE-A0B7-3E6FF5F8643B}" type="slidenum">
              <a:rPr lang="en-US" smtClean="0"/>
              <a:t>14</a:t>
            </a:fld>
            <a:endParaRPr lang="en-US" dirty="0"/>
          </a:p>
        </p:txBody>
      </p:sp>
    </p:spTree>
    <p:extLst>
      <p:ext uri="{BB962C8B-B14F-4D97-AF65-F5344CB8AC3E}">
        <p14:creationId xmlns:p14="http://schemas.microsoft.com/office/powerpoint/2010/main" val="10425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t>15</a:t>
            </a:fld>
            <a:endParaRPr lang="en-US" dirty="0"/>
          </a:p>
        </p:txBody>
      </p:sp>
    </p:spTree>
    <p:extLst>
      <p:ext uri="{BB962C8B-B14F-4D97-AF65-F5344CB8AC3E}">
        <p14:creationId xmlns:p14="http://schemas.microsoft.com/office/powerpoint/2010/main" val="2641736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t>16</a:t>
            </a:fld>
            <a:endParaRPr lang="en-US" dirty="0"/>
          </a:p>
        </p:txBody>
      </p:sp>
    </p:spTree>
    <p:extLst>
      <p:ext uri="{BB962C8B-B14F-4D97-AF65-F5344CB8AC3E}">
        <p14:creationId xmlns:p14="http://schemas.microsoft.com/office/powerpoint/2010/main" val="4045391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t>17</a:t>
            </a:fld>
            <a:endParaRPr lang="en-US" dirty="0"/>
          </a:p>
        </p:txBody>
      </p:sp>
    </p:spTree>
    <p:extLst>
      <p:ext uri="{BB962C8B-B14F-4D97-AF65-F5344CB8AC3E}">
        <p14:creationId xmlns:p14="http://schemas.microsoft.com/office/powerpoint/2010/main" val="3359935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604E87-B32B-4DEE-A0B7-3E6FF5F8643B}" type="slidenum">
              <a:rPr lang="en-US" smtClean="0"/>
              <a:t>18</a:t>
            </a:fld>
            <a:endParaRPr lang="en-US" dirty="0"/>
          </a:p>
        </p:txBody>
      </p:sp>
    </p:spTree>
    <p:extLst>
      <p:ext uri="{BB962C8B-B14F-4D97-AF65-F5344CB8AC3E}">
        <p14:creationId xmlns:p14="http://schemas.microsoft.com/office/powerpoint/2010/main" val="171803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5050" y="523875"/>
            <a:ext cx="4645025" cy="2613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AD7B4-77F0-4B22-B738-3E53DEDFD60A}" type="slidenum">
              <a:rPr lang="en-US" smtClean="0">
                <a:solidFill>
                  <a:srgbClr val="000000"/>
                </a:solidFill>
              </a:rPr>
              <a:pPr>
                <a:defRPr/>
              </a:pPr>
              <a:t>19</a:t>
            </a:fld>
            <a:endParaRPr lang="en-US" dirty="0">
              <a:solidFill>
                <a:srgbClr val="000000"/>
              </a:solidFill>
            </a:endParaRPr>
          </a:p>
        </p:txBody>
      </p:sp>
    </p:spTree>
    <p:extLst>
      <p:ext uri="{BB962C8B-B14F-4D97-AF65-F5344CB8AC3E}">
        <p14:creationId xmlns:p14="http://schemas.microsoft.com/office/powerpoint/2010/main" val="2747779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5050" y="523875"/>
            <a:ext cx="4645025" cy="2613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AD7B4-77F0-4B22-B738-3E53DEDFD60A}" type="slidenum">
              <a:rPr lang="en-US" smtClean="0">
                <a:solidFill>
                  <a:srgbClr val="000000"/>
                </a:solidFill>
              </a:rPr>
              <a:pPr>
                <a:defRPr/>
              </a:pPr>
              <a:t>20</a:t>
            </a:fld>
            <a:endParaRPr lang="en-US" dirty="0">
              <a:solidFill>
                <a:srgbClr val="000000"/>
              </a:solidFill>
            </a:endParaRPr>
          </a:p>
        </p:txBody>
      </p:sp>
    </p:spTree>
    <p:extLst>
      <p:ext uri="{BB962C8B-B14F-4D97-AF65-F5344CB8AC3E}">
        <p14:creationId xmlns:p14="http://schemas.microsoft.com/office/powerpoint/2010/main" val="1648168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5050" y="523875"/>
            <a:ext cx="4645025" cy="2613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AD7B4-77F0-4B22-B738-3E53DEDFD60A}" type="slidenum">
              <a:rPr lang="en-US" smtClean="0">
                <a:solidFill>
                  <a:srgbClr val="000000"/>
                </a:solidFill>
              </a:rPr>
              <a:pPr>
                <a:defRPr/>
              </a:pPr>
              <a:t>31</a:t>
            </a:fld>
            <a:endParaRPr lang="en-US" dirty="0">
              <a:solidFill>
                <a:srgbClr val="000000"/>
              </a:solidFill>
            </a:endParaRPr>
          </a:p>
        </p:txBody>
      </p:sp>
    </p:spTree>
    <p:extLst>
      <p:ext uri="{BB962C8B-B14F-4D97-AF65-F5344CB8AC3E}">
        <p14:creationId xmlns:p14="http://schemas.microsoft.com/office/powerpoint/2010/main" val="898021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5050" y="523875"/>
            <a:ext cx="4645025" cy="2613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AD7B4-77F0-4B22-B738-3E53DEDFD60A}" type="slidenum">
              <a:rPr lang="en-US" smtClean="0">
                <a:solidFill>
                  <a:srgbClr val="000000"/>
                </a:solidFill>
              </a:rPr>
              <a:pPr>
                <a:defRPr/>
              </a:pPr>
              <a:t>32</a:t>
            </a:fld>
            <a:endParaRPr lang="en-US" dirty="0">
              <a:solidFill>
                <a:srgbClr val="000000"/>
              </a:solidFill>
            </a:endParaRPr>
          </a:p>
        </p:txBody>
      </p:sp>
    </p:spTree>
    <p:extLst>
      <p:ext uri="{BB962C8B-B14F-4D97-AF65-F5344CB8AC3E}">
        <p14:creationId xmlns:p14="http://schemas.microsoft.com/office/powerpoint/2010/main" val="2610227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604E87-B32B-4DEE-A0B7-3E6FF5F8643B}" type="slidenum">
              <a:rPr lang="en-US" smtClean="0"/>
              <a:t>5</a:t>
            </a:fld>
            <a:endParaRPr lang="en-US" dirty="0"/>
          </a:p>
        </p:txBody>
      </p:sp>
    </p:spTree>
    <p:extLst>
      <p:ext uri="{BB962C8B-B14F-4D97-AF65-F5344CB8AC3E}">
        <p14:creationId xmlns:p14="http://schemas.microsoft.com/office/powerpoint/2010/main" val="1264074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5050" y="523875"/>
            <a:ext cx="4645025" cy="2613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AD7B4-77F0-4B22-B738-3E53DEDFD60A}" type="slidenum">
              <a:rPr lang="en-US" smtClean="0">
                <a:solidFill>
                  <a:prstClr val="black"/>
                </a:solidFill>
              </a:rPr>
              <a:pPr>
                <a:defRPr/>
              </a:pPr>
              <a:t>33</a:t>
            </a:fld>
            <a:endParaRPr lang="en-US" dirty="0">
              <a:solidFill>
                <a:prstClr val="black"/>
              </a:solidFill>
            </a:endParaRPr>
          </a:p>
        </p:txBody>
      </p:sp>
    </p:spTree>
    <p:extLst>
      <p:ext uri="{BB962C8B-B14F-4D97-AF65-F5344CB8AC3E}">
        <p14:creationId xmlns:p14="http://schemas.microsoft.com/office/powerpoint/2010/main" val="3057398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5050" y="523875"/>
            <a:ext cx="4645025" cy="2613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F32150-3F2F-4D2B-9FA6-78F306991FDB}" type="slidenum">
              <a:rPr lang="en-US" smtClean="0">
                <a:solidFill>
                  <a:srgbClr val="000000"/>
                </a:solidFill>
              </a:rPr>
              <a:pPr/>
              <a:t>36</a:t>
            </a:fld>
            <a:endParaRPr lang="en-US" dirty="0">
              <a:solidFill>
                <a:srgbClr val="000000"/>
              </a:solidFill>
            </a:endParaRPr>
          </a:p>
        </p:txBody>
      </p:sp>
    </p:spTree>
    <p:extLst>
      <p:ext uri="{BB962C8B-B14F-4D97-AF65-F5344CB8AC3E}">
        <p14:creationId xmlns:p14="http://schemas.microsoft.com/office/powerpoint/2010/main" val="3741456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5050" y="523875"/>
            <a:ext cx="4645025" cy="26130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2D7AFF3-C2FD-4E56-8B9C-9E1F0B9D5FB4}" type="slidenum">
              <a:rPr lang="en-US" smtClean="0">
                <a:solidFill>
                  <a:srgbClr val="000000"/>
                </a:solidFill>
              </a:rPr>
              <a:pPr>
                <a:defRPr/>
              </a:pPr>
              <a:t>37</a:t>
            </a:fld>
            <a:endParaRPr lang="en-US" dirty="0">
              <a:solidFill>
                <a:srgbClr val="000000"/>
              </a:solidFill>
            </a:endParaRPr>
          </a:p>
        </p:txBody>
      </p:sp>
    </p:spTree>
    <p:extLst>
      <p:ext uri="{BB962C8B-B14F-4D97-AF65-F5344CB8AC3E}">
        <p14:creationId xmlns:p14="http://schemas.microsoft.com/office/powerpoint/2010/main" val="2670393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5050" y="523875"/>
            <a:ext cx="4645025" cy="2613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F32150-3F2F-4D2B-9FA6-78F306991FDB}" type="slidenum">
              <a:rPr lang="en-US" smtClean="0">
                <a:solidFill>
                  <a:srgbClr val="000000"/>
                </a:solidFill>
              </a:rPr>
              <a:pPr/>
              <a:t>40</a:t>
            </a:fld>
            <a:endParaRPr lang="en-US" dirty="0">
              <a:solidFill>
                <a:srgbClr val="000000"/>
              </a:solidFill>
            </a:endParaRPr>
          </a:p>
        </p:txBody>
      </p:sp>
    </p:spTree>
    <p:extLst>
      <p:ext uri="{BB962C8B-B14F-4D97-AF65-F5344CB8AC3E}">
        <p14:creationId xmlns:p14="http://schemas.microsoft.com/office/powerpoint/2010/main" val="3033366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5050" y="523875"/>
            <a:ext cx="4645025" cy="2613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F32150-3F2F-4D2B-9FA6-78F306991FDB}" type="slidenum">
              <a:rPr lang="en-US" smtClean="0">
                <a:solidFill>
                  <a:srgbClr val="000000"/>
                </a:solidFill>
              </a:rPr>
              <a:pPr/>
              <a:t>41</a:t>
            </a:fld>
            <a:endParaRPr lang="en-US" dirty="0">
              <a:solidFill>
                <a:srgbClr val="000000"/>
              </a:solidFill>
            </a:endParaRPr>
          </a:p>
        </p:txBody>
      </p:sp>
    </p:spTree>
    <p:extLst>
      <p:ext uri="{BB962C8B-B14F-4D97-AF65-F5344CB8AC3E}">
        <p14:creationId xmlns:p14="http://schemas.microsoft.com/office/powerpoint/2010/main" val="1625807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5050" y="523875"/>
            <a:ext cx="4645025" cy="2613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AD7B4-77F0-4B22-B738-3E53DEDFD60A}" type="slidenum">
              <a:rPr lang="en-US" smtClean="0">
                <a:solidFill>
                  <a:srgbClr val="000000"/>
                </a:solidFill>
              </a:rPr>
              <a:pPr>
                <a:defRPr/>
              </a:pPr>
              <a:t>42</a:t>
            </a:fld>
            <a:endParaRPr lang="en-US" dirty="0">
              <a:solidFill>
                <a:srgbClr val="000000"/>
              </a:solidFill>
            </a:endParaRPr>
          </a:p>
        </p:txBody>
      </p:sp>
    </p:spTree>
    <p:extLst>
      <p:ext uri="{BB962C8B-B14F-4D97-AF65-F5344CB8AC3E}">
        <p14:creationId xmlns:p14="http://schemas.microsoft.com/office/powerpoint/2010/main" val="2741132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5050" y="523875"/>
            <a:ext cx="4645025" cy="2613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AD7B4-77F0-4B22-B738-3E53DEDFD60A}" type="slidenum">
              <a:rPr lang="en-US" smtClean="0">
                <a:solidFill>
                  <a:srgbClr val="000000"/>
                </a:solidFill>
              </a:rPr>
              <a:pPr>
                <a:defRPr/>
              </a:pPr>
              <a:t>43</a:t>
            </a:fld>
            <a:endParaRPr lang="en-US" dirty="0">
              <a:solidFill>
                <a:srgbClr val="000000"/>
              </a:solidFill>
            </a:endParaRPr>
          </a:p>
        </p:txBody>
      </p:sp>
    </p:spTree>
    <p:extLst>
      <p:ext uri="{BB962C8B-B14F-4D97-AF65-F5344CB8AC3E}">
        <p14:creationId xmlns:p14="http://schemas.microsoft.com/office/powerpoint/2010/main" val="2819850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AD7B4-77F0-4B22-B738-3E53DEDFD60A}" type="slidenum">
              <a:rPr lang="en-US" smtClean="0">
                <a:solidFill>
                  <a:prstClr val="black"/>
                </a:solidFill>
              </a:rPr>
              <a:pPr>
                <a:defRPr/>
              </a:pPr>
              <a:t>48</a:t>
            </a:fld>
            <a:endParaRPr lang="en-US" dirty="0">
              <a:solidFill>
                <a:prstClr val="black"/>
              </a:solidFill>
            </a:endParaRPr>
          </a:p>
        </p:txBody>
      </p:sp>
    </p:spTree>
    <p:extLst>
      <p:ext uri="{BB962C8B-B14F-4D97-AF65-F5344CB8AC3E}">
        <p14:creationId xmlns:p14="http://schemas.microsoft.com/office/powerpoint/2010/main" val="1264755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5050" y="523875"/>
            <a:ext cx="4645025" cy="2613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AD7B4-77F0-4B22-B738-3E53DEDFD60A}" type="slidenum">
              <a:rPr lang="en-US" smtClean="0">
                <a:solidFill>
                  <a:srgbClr val="000000"/>
                </a:solidFill>
              </a:rPr>
              <a:pPr>
                <a:defRPr/>
              </a:pPr>
              <a:t>49</a:t>
            </a:fld>
            <a:endParaRPr lang="en-US" dirty="0">
              <a:solidFill>
                <a:srgbClr val="000000"/>
              </a:solidFill>
            </a:endParaRPr>
          </a:p>
        </p:txBody>
      </p:sp>
    </p:spTree>
    <p:extLst>
      <p:ext uri="{BB962C8B-B14F-4D97-AF65-F5344CB8AC3E}">
        <p14:creationId xmlns:p14="http://schemas.microsoft.com/office/powerpoint/2010/main" val="2113847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t>53</a:t>
            </a:fld>
            <a:endParaRPr lang="en-US" dirty="0"/>
          </a:p>
        </p:txBody>
      </p:sp>
    </p:spTree>
    <p:extLst>
      <p:ext uri="{BB962C8B-B14F-4D97-AF65-F5344CB8AC3E}">
        <p14:creationId xmlns:p14="http://schemas.microsoft.com/office/powerpoint/2010/main" val="1415306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Lamie</a:t>
            </a:r>
          </a:p>
        </p:txBody>
      </p:sp>
      <p:sp>
        <p:nvSpPr>
          <p:cNvPr id="4" name="Slide Number Placeholder 3"/>
          <p:cNvSpPr>
            <a:spLocks noGrp="1"/>
          </p:cNvSpPr>
          <p:nvPr>
            <p:ph type="sldNum" sz="quarter" idx="10"/>
          </p:nvPr>
        </p:nvSpPr>
        <p:spPr/>
        <p:txBody>
          <a:bodyPr/>
          <a:lstStyle/>
          <a:p>
            <a:fld id="{B9AA172C-E631-8741-8A8A-598C2AA6F8B6}" type="slidenum">
              <a:rPr lang="en-US" smtClean="0"/>
              <a:t>6</a:t>
            </a:fld>
            <a:endParaRPr lang="en-US" dirty="0"/>
          </a:p>
        </p:txBody>
      </p:sp>
    </p:spTree>
    <p:extLst>
      <p:ext uri="{BB962C8B-B14F-4D97-AF65-F5344CB8AC3E}">
        <p14:creationId xmlns:p14="http://schemas.microsoft.com/office/powerpoint/2010/main" val="26922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604E87-B32B-4DEE-A0B7-3E6FF5F8643B}" type="slidenum">
              <a:rPr lang="en-US" smtClean="0"/>
              <a:t>7</a:t>
            </a:fld>
            <a:endParaRPr lang="en-US" dirty="0"/>
          </a:p>
        </p:txBody>
      </p:sp>
    </p:spTree>
    <p:extLst>
      <p:ext uri="{BB962C8B-B14F-4D97-AF65-F5344CB8AC3E}">
        <p14:creationId xmlns:p14="http://schemas.microsoft.com/office/powerpoint/2010/main" val="3866894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Lamie</a:t>
            </a:r>
          </a:p>
        </p:txBody>
      </p:sp>
      <p:sp>
        <p:nvSpPr>
          <p:cNvPr id="4" name="Slide Number Placeholder 3"/>
          <p:cNvSpPr>
            <a:spLocks noGrp="1"/>
          </p:cNvSpPr>
          <p:nvPr>
            <p:ph type="sldNum" sz="quarter" idx="10"/>
          </p:nvPr>
        </p:nvSpPr>
        <p:spPr/>
        <p:txBody>
          <a:bodyPr/>
          <a:lstStyle/>
          <a:p>
            <a:fld id="{B9AA172C-E631-8741-8A8A-598C2AA6F8B6}" type="slidenum">
              <a:rPr lang="en-US" smtClean="0"/>
              <a:t>8</a:t>
            </a:fld>
            <a:endParaRPr lang="en-US" dirty="0"/>
          </a:p>
        </p:txBody>
      </p:sp>
    </p:spTree>
    <p:extLst>
      <p:ext uri="{BB962C8B-B14F-4D97-AF65-F5344CB8AC3E}">
        <p14:creationId xmlns:p14="http://schemas.microsoft.com/office/powerpoint/2010/main" val="1594230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C0A674-3E06-4E48-8C8A-657FD24746AB}" type="slidenum">
              <a:rPr lang="en-US" smtClean="0"/>
              <a:t>9</a:t>
            </a:fld>
            <a:endParaRPr lang="en-US" dirty="0"/>
          </a:p>
        </p:txBody>
      </p:sp>
    </p:spTree>
    <p:extLst>
      <p:ext uri="{BB962C8B-B14F-4D97-AF65-F5344CB8AC3E}">
        <p14:creationId xmlns:p14="http://schemas.microsoft.com/office/powerpoint/2010/main" val="1419927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t>10</a:t>
            </a:fld>
            <a:endParaRPr lang="en-US" dirty="0"/>
          </a:p>
        </p:txBody>
      </p:sp>
    </p:spTree>
    <p:extLst>
      <p:ext uri="{BB962C8B-B14F-4D97-AF65-F5344CB8AC3E}">
        <p14:creationId xmlns:p14="http://schemas.microsoft.com/office/powerpoint/2010/main" val="1405882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Wilmsmeyer</a:t>
            </a:r>
          </a:p>
          <a:p>
            <a:endParaRPr lang="en-US" dirty="0" smtClean="0"/>
          </a:p>
          <a:p>
            <a:pPr>
              <a:lnSpc>
                <a:spcPts val="4660"/>
              </a:lnSpc>
            </a:pPr>
            <a:r>
              <a:rPr lang="en-US" sz="1200" b="1" dirty="0" smtClean="0">
                <a:solidFill>
                  <a:schemeClr val="bg1"/>
                </a:solidFill>
                <a:effectLst>
                  <a:outerShdw blurRad="38100" dist="38100" dir="2700000" algn="tl">
                    <a:srgbClr val="000000">
                      <a:alpha val="43137"/>
                    </a:srgbClr>
                  </a:outerShdw>
                </a:effectLst>
                <a:latin typeface="Myriad Pro"/>
                <a:ea typeface="Serifa 12 Serifa** 65 Bold   07235" charset="0"/>
                <a:cs typeface="Serifa 12 Serifa** 65 Bold   07235" charset="0"/>
              </a:rPr>
              <a:t>St. Louis Region</a:t>
            </a:r>
          </a:p>
          <a:p>
            <a:pPr>
              <a:lnSpc>
                <a:spcPts val="4660"/>
              </a:lnSpc>
            </a:pPr>
            <a:r>
              <a:rPr lang="en-US" sz="1200" b="1" dirty="0" smtClean="0">
                <a:solidFill>
                  <a:schemeClr val="bg1"/>
                </a:solidFill>
                <a:effectLst>
                  <a:outerShdw blurRad="38100" dist="38100" dir="2700000" algn="tl">
                    <a:srgbClr val="000000">
                      <a:alpha val="43137"/>
                    </a:srgbClr>
                  </a:outerShdw>
                </a:effectLst>
                <a:latin typeface="Myriad Pro"/>
                <a:ea typeface="Serifa 12 Serifa** 65 Bold   07235" charset="0"/>
                <a:cs typeface="Serifa 12 Serifa** 65 Bold   07235" charset="0"/>
              </a:rPr>
              <a:t>National Recognition as a Leader in Transportation</a:t>
            </a:r>
          </a:p>
          <a:p>
            <a:endParaRPr lang="en-US" dirty="0" smtClean="0"/>
          </a:p>
        </p:txBody>
      </p:sp>
      <p:sp>
        <p:nvSpPr>
          <p:cNvPr id="4" name="Slide Number Placeholder 3"/>
          <p:cNvSpPr>
            <a:spLocks noGrp="1"/>
          </p:cNvSpPr>
          <p:nvPr>
            <p:ph type="sldNum" sz="quarter" idx="10"/>
          </p:nvPr>
        </p:nvSpPr>
        <p:spPr/>
        <p:txBody>
          <a:bodyPr/>
          <a:lstStyle/>
          <a:p>
            <a:fld id="{B9AA172C-E631-8741-8A8A-598C2AA6F8B6}" type="slidenum">
              <a:rPr lang="en-US" smtClean="0"/>
              <a:t>11</a:t>
            </a:fld>
            <a:endParaRPr lang="en-US" dirty="0"/>
          </a:p>
        </p:txBody>
      </p:sp>
    </p:spTree>
    <p:extLst>
      <p:ext uri="{BB962C8B-B14F-4D97-AF65-F5344CB8AC3E}">
        <p14:creationId xmlns:p14="http://schemas.microsoft.com/office/powerpoint/2010/main" val="259413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smtClean="0"/>
              <a:t>Dennis – Competitive Rates – Region</a:t>
            </a:r>
            <a:r>
              <a:rPr lang="en-US" baseline="0" dirty="0" smtClean="0"/>
              <a:t> offers low-cost competitive rates to barge-loading facilities. Unit trains are cost-saving: 110 – 125 rail cars carrying single commodity, saving time on assembly/disassembly. Growth continues</a:t>
            </a:r>
            <a:endParaRPr lang="en-US" dirty="0"/>
          </a:p>
        </p:txBody>
      </p:sp>
      <p:sp>
        <p:nvSpPr>
          <p:cNvPr id="4" name="Slide Number Placeholder 3"/>
          <p:cNvSpPr>
            <a:spLocks noGrp="1"/>
          </p:cNvSpPr>
          <p:nvPr>
            <p:ph type="sldNum" sz="quarter" idx="10"/>
          </p:nvPr>
        </p:nvSpPr>
        <p:spPr/>
        <p:txBody>
          <a:bodyPr/>
          <a:lstStyle/>
          <a:p>
            <a:fld id="{78604E87-B32B-4DEE-A0B7-3E6FF5F8643B}" type="slidenum">
              <a:rPr lang="en-US" smtClean="0"/>
              <a:t>12</a:t>
            </a:fld>
            <a:endParaRPr lang="en-US" dirty="0"/>
          </a:p>
        </p:txBody>
      </p:sp>
    </p:spTree>
    <p:extLst>
      <p:ext uri="{BB962C8B-B14F-4D97-AF65-F5344CB8AC3E}">
        <p14:creationId xmlns:p14="http://schemas.microsoft.com/office/powerpoint/2010/main" val="3830279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72801"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9848631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smtClean="0">
                <a:solidFill>
                  <a:schemeClr val="bg1"/>
                </a:solidFill>
                <a:latin typeface="Myriad Pro"/>
                <a:cs typeface="Myriad Pro"/>
              </a:rPr>
              <a:t>CLICK TO EDIT MASTER TITLE STYLE</a:t>
            </a:r>
            <a:endParaRPr lang="en-US" sz="3200" b="1" dirty="0">
              <a:solidFill>
                <a:schemeClr val="bg1"/>
              </a:solidFill>
              <a:latin typeface="Myriad Pro"/>
              <a:cs typeface="Myriad Pro"/>
            </a:endParaRPr>
          </a:p>
        </p:txBody>
      </p:sp>
    </p:spTree>
    <p:extLst>
      <p:ext uri="{BB962C8B-B14F-4D97-AF65-F5344CB8AC3E}">
        <p14:creationId xmlns:p14="http://schemas.microsoft.com/office/powerpoint/2010/main" val="144309629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smtClean="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21548882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2"/>
            <a:ext cx="10972801"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256041" y="6339474"/>
            <a:ext cx="3190744"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635323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780D3ACD-D45D-4657-A457-F64DBE17ABA9}" type="datetimeFigureOut">
              <a:rPr lang="en-US" smtClean="0">
                <a:solidFill>
                  <a:srgbClr val="000000"/>
                </a:solidFill>
              </a:rPr>
              <a:pPr/>
              <a:t>8/28/2018</a:t>
            </a:fld>
            <a:endParaRPr lang="en-US" dirty="0">
              <a:solidFill>
                <a:srgbClr val="000000"/>
              </a:solidFill>
            </a:endParaRPr>
          </a:p>
        </p:txBody>
      </p:sp>
      <p:sp>
        <p:nvSpPr>
          <p:cNvPr id="6" name="Footer Placeholder 5"/>
          <p:cNvSpPr>
            <a:spLocks noGrp="1"/>
          </p:cNvSpPr>
          <p:nvPr>
            <p:ph type="ftr" sz="quarter" idx="11"/>
          </p:nvPr>
        </p:nvSpPr>
        <p:spPr>
          <a:xfrm>
            <a:off x="1219200" y="6356353"/>
            <a:ext cx="1320800" cy="365125"/>
          </a:xfrm>
          <a:prstGeom prst="rect">
            <a:avLst/>
          </a:prstGeom>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a:xfrm>
            <a:off x="9550401" y="6356353"/>
            <a:ext cx="1403943" cy="365125"/>
          </a:xfrm>
          <a:prstGeom prst="rect">
            <a:avLst/>
          </a:prstGeom>
        </p:spPr>
        <p:txBody>
          <a:bodyPr/>
          <a:lstStyle/>
          <a:p>
            <a:fld id="{A21A5E62-586B-4D0C-B322-8AAADF11EA20}"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4060603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smtClean="0">
                <a:solidFill>
                  <a:schemeClr val="bg1"/>
                </a:solidFill>
                <a:latin typeface="Myriad Pro"/>
                <a:cs typeface="Myriad Pro"/>
              </a:rPr>
              <a:t>CLICK TO EDIT MASTER TITLE STYLE</a:t>
            </a:r>
            <a:endParaRPr lang="en-US" sz="3200" b="1" dirty="0">
              <a:solidFill>
                <a:schemeClr val="bg1"/>
              </a:solidFill>
              <a:latin typeface="Myriad Pro"/>
              <a:cs typeface="Myriad Pro"/>
            </a:endParaRPr>
          </a:p>
        </p:txBody>
      </p:sp>
    </p:spTree>
    <p:extLst>
      <p:ext uri="{BB962C8B-B14F-4D97-AF65-F5344CB8AC3E}">
        <p14:creationId xmlns:p14="http://schemas.microsoft.com/office/powerpoint/2010/main" val="77737574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385" y="1717207"/>
            <a:ext cx="11660448" cy="4430102"/>
          </a:xfrm>
          <a:prstGeom prst="rect">
            <a:avLst/>
          </a:prstGeom>
        </p:spPr>
        <p:txBody>
          <a:bodyPr/>
          <a:lstStyle>
            <a:lvl1pPr>
              <a:defRPr>
                <a:latin typeface="Trebuchet MS" pitchFamily="34" charset="0"/>
              </a:defRPr>
            </a:lvl1pPr>
            <a:lvl2pPr>
              <a:defRPr>
                <a:latin typeface="Trebuchet MS" pitchFamily="34" charset="0"/>
              </a:defRPr>
            </a:lvl2pPr>
            <a:lvl3pPr>
              <a:defRPr>
                <a:latin typeface="Trebuchet MS" pitchFamily="34" charset="0"/>
              </a:defRPr>
            </a:lvl3pPr>
            <a:lvl4pPr>
              <a:defRPr>
                <a:latin typeface="Trebuchet MS" pitchFamily="34" charset="0"/>
              </a:defRPr>
            </a:lvl4pPr>
            <a:lvl5pPr>
              <a:defRPr>
                <a:latin typeface="Trebuchet MS"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a:xfrm>
            <a:off x="0" y="110836"/>
            <a:ext cx="12192000" cy="1032164"/>
          </a:xfrm>
          <a:prstGeom prst="rect">
            <a:avLst/>
          </a:prstGeom>
        </p:spPr>
        <p:txBody>
          <a:bodyPr/>
          <a:lstStyle>
            <a:lvl1pPr>
              <a:defRPr sz="4000" b="1" cap="all" baseline="0">
                <a:latin typeface="Trebuchet MS"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528499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760" y="274638"/>
            <a:ext cx="10972482" cy="1143000"/>
          </a:xfrm>
        </p:spPr>
        <p:txBody>
          <a:bodyPr/>
          <a:lstStyle>
            <a:lvl1pPr algn="r">
              <a:defRPr sz="4400"/>
            </a:lvl1pPr>
          </a:lstStyle>
          <a:p>
            <a:r>
              <a:rPr lang="en-US" sz="3200" b="1" dirty="0" smtClean="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77921236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6AA498-EB57-4314-B589-A0C7B00A1CC3}" type="datetimeFigureOut">
              <a:rPr lang="en-US" smtClean="0"/>
              <a:t>8/28/2018</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F79FDCB-6509-4231-9A03-931D6DCE04D4}" type="slidenum">
              <a:rPr lang="en-US" smtClean="0"/>
              <a:t>‹#›</a:t>
            </a:fld>
            <a:endParaRPr lang="en-US" dirty="0"/>
          </a:p>
        </p:txBody>
      </p:sp>
    </p:spTree>
    <p:extLst>
      <p:ext uri="{BB962C8B-B14F-4D97-AF65-F5344CB8AC3E}">
        <p14:creationId xmlns:p14="http://schemas.microsoft.com/office/powerpoint/2010/main" val="1039137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2"/>
            <a:ext cx="10972801"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256041" y="6339474"/>
            <a:ext cx="3190744"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752635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AA498-EB57-4314-B589-A0C7B00A1CC3}" type="datetimeFigureOut">
              <a:rPr lang="en-US" smtClean="0"/>
              <a:t>8/28/2018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79FDCB-6509-4231-9A03-931D6DCE04D4}"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1"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0950825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39216-6DE6-264A-8675-527844BF935B}" type="datetimeFigureOut">
              <a:rPr lang="en-US" smtClean="0"/>
              <a:t>8/28/2018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F75E3D-0289-244B-860C-D48C67B540C1}" type="slidenum">
              <a:rPr lang="en-US" smtClean="0"/>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C39216-6DE6-264A-8675-527844BF935B}" type="datetimeFigureOut">
              <a:rPr lang="en-US" smtClean="0"/>
              <a:t>8/28/2018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F75E3D-0289-244B-860C-D48C67B540C1}" type="slidenum">
              <a:rPr lang="en-US" smtClean="0"/>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0D3ACD-D45D-4657-A457-F64DBE17ABA9}" type="datetimeFigureOut">
              <a:rPr lang="en-US" smtClean="0">
                <a:solidFill>
                  <a:srgbClr val="000000"/>
                </a:solidFill>
              </a:rPr>
              <a:pPr/>
              <a:t>8/28/2018</a:t>
            </a:fld>
            <a:endParaRPr lang="en-US" dirty="0">
              <a:solidFill>
                <a:srgbClr val="000000"/>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A21A5E62-586B-4D0C-B322-8AAADF11EA20}"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C39216-6DE6-264A-8675-527844BF935B}" type="datetimeFigureOut">
              <a:rPr lang="en-US" smtClean="0"/>
              <a:t>8/28/2018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5F75E3D-0289-244B-860C-D48C67B540C1}" type="slidenum">
              <a:rPr lang="en-US" smtClean="0"/>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C39216-6DE6-264A-8675-527844BF935B}" type="datetimeFigureOut">
              <a:rPr lang="en-US" smtClean="0"/>
              <a:t>8/28/2018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5F75E3D-0289-244B-860C-D48C67B540C1}" type="slidenum">
              <a:rPr lang="en-US" smtClean="0"/>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39216-6DE6-264A-8675-527844BF935B}" type="datetimeFigureOut">
              <a:rPr lang="en-US" smtClean="0"/>
              <a:t>8/28/2018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5F75E3D-0289-244B-860C-D48C67B540C1}" type="slidenum">
              <a:rPr lang="en-US" smtClean="0"/>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39216-6DE6-264A-8675-527844BF935B}" type="datetimeFigureOut">
              <a:rPr lang="en-US" smtClean="0"/>
              <a:t>8/28/2018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F75E3D-0289-244B-860C-D48C67B540C1}" type="slidenum">
              <a:rPr lang="en-US" smtClean="0"/>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39216-6DE6-264A-8675-527844BF935B}" type="datetimeFigureOut">
              <a:rPr lang="en-US" smtClean="0"/>
              <a:t>8/28/2018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F75E3D-0289-244B-860C-D48C67B540C1}" type="slidenum">
              <a:rPr lang="en-US" smtClean="0"/>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39216-6DE6-264A-8675-527844BF935B}" type="datetimeFigureOut">
              <a:rPr lang="en-US" smtClean="0"/>
              <a:t>8/28/2018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F75E3D-0289-244B-860C-D48C67B540C1}" type="slidenum">
              <a:rPr lang="en-US" smtClean="0"/>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39216-6DE6-264A-8675-527844BF935B}" type="datetimeFigureOut">
              <a:rPr lang="en-US" smtClean="0"/>
              <a:t>8/28/2018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F75E3D-0289-244B-860C-D48C67B540C1}"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1"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46AA498-EB57-4314-B589-A0C7B00A1CC3}" type="datetimeFigureOut">
              <a:rPr lang="en-US" smtClean="0"/>
              <a:t>8/28/2018</a:t>
            </a:fld>
            <a:endParaRPr lang="en-US" dirty="0"/>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7F79FDCB-6509-4231-9A03-931D6DCE04D4}" type="slidenum">
              <a:rPr lang="en-US" smtClean="0"/>
              <a:t>‹#›</a:t>
            </a:fld>
            <a:endParaRPr lang="en-US" dirty="0"/>
          </a:p>
        </p:txBody>
      </p:sp>
    </p:spTree>
    <p:extLst>
      <p:ext uri="{BB962C8B-B14F-4D97-AF65-F5344CB8AC3E}">
        <p14:creationId xmlns:p14="http://schemas.microsoft.com/office/powerpoint/2010/main" val="3276219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smtClean="0">
                <a:solidFill>
                  <a:schemeClr val="bg1"/>
                </a:solidFill>
                <a:latin typeface="Myriad Pro"/>
                <a:cs typeface="Myriad Pro"/>
              </a:rPr>
              <a:t>CLICK TO EDIT MASTER TITLE STYLE</a:t>
            </a:r>
            <a:endParaRPr lang="en-US" sz="3200" b="1" dirty="0">
              <a:solidFill>
                <a:schemeClr val="bg1"/>
              </a:solidFill>
              <a:latin typeface="Myriad Pro"/>
              <a:cs typeface="Myriad Pro"/>
            </a:endParaRPr>
          </a:p>
        </p:txBody>
      </p:sp>
    </p:spTree>
    <p:extLst>
      <p:ext uri="{BB962C8B-B14F-4D97-AF65-F5344CB8AC3E}">
        <p14:creationId xmlns:p14="http://schemas.microsoft.com/office/powerpoint/2010/main" val="118327875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51126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10905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Tree>
    <p:extLst>
      <p:ext uri="{BB962C8B-B14F-4D97-AF65-F5344CB8AC3E}">
        <p14:creationId xmlns:p14="http://schemas.microsoft.com/office/powerpoint/2010/main" val="144977274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928629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196905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98945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377404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87117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34732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4" name="Footer Placeholder 3"/>
          <p:cNvSpPr>
            <a:spLocks noGrp="1"/>
          </p:cNvSpPr>
          <p:nvPr>
            <p:ph type="ftr" sz="quarter" idx="11"/>
          </p:nvPr>
        </p:nvSpPr>
        <p:spPr>
          <a:xfrm>
            <a:off x="3256041" y="6339474"/>
            <a:ext cx="3190744" cy="226714"/>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1" y="6356352"/>
            <a:ext cx="2844800" cy="365125"/>
          </a:xfrm>
          <a:prstGeom prst="rect">
            <a:avLst/>
          </a:prstGeom>
        </p:spPr>
        <p:txBody>
          <a:bodyPr/>
          <a:lstStyle/>
          <a:p>
            <a:fld id="{7F79FDCB-6509-4231-9A03-931D6DCE04D4}" type="slidenum">
              <a:rPr lang="en-US" smtClean="0"/>
              <a:t>‹#›</a:t>
            </a:fld>
            <a:endParaRPr lang="en-US" dirty="0"/>
          </a:p>
        </p:txBody>
      </p:sp>
    </p:spTree>
    <p:extLst>
      <p:ext uri="{BB962C8B-B14F-4D97-AF65-F5344CB8AC3E}">
        <p14:creationId xmlns:p14="http://schemas.microsoft.com/office/powerpoint/2010/main" val="1513140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05047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084274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254106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385" y="1717207"/>
            <a:ext cx="11660448" cy="4430103"/>
          </a:xfrm>
        </p:spPr>
        <p:txBody>
          <a:bodyPr/>
          <a:lstStyle>
            <a:lvl1pPr>
              <a:defRPr>
                <a:latin typeface="Trebuchet MS" pitchFamily="34" charset="0"/>
              </a:defRPr>
            </a:lvl1pPr>
            <a:lvl2pPr>
              <a:defRPr>
                <a:latin typeface="Trebuchet MS" pitchFamily="34" charset="0"/>
              </a:defRPr>
            </a:lvl2pPr>
            <a:lvl3pPr>
              <a:defRPr>
                <a:latin typeface="Trebuchet MS" pitchFamily="34" charset="0"/>
              </a:defRPr>
            </a:lvl3pPr>
            <a:lvl4pPr>
              <a:defRPr>
                <a:latin typeface="Trebuchet MS" pitchFamily="34" charset="0"/>
              </a:defRPr>
            </a:lvl4pPr>
            <a:lvl5pPr>
              <a:defRPr>
                <a:latin typeface="Trebuchet MS"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a:xfrm>
            <a:off x="0" y="110837"/>
            <a:ext cx="12192000" cy="1032164"/>
          </a:xfrm>
          <a:prstGeom prst="rect">
            <a:avLst/>
          </a:prstGeom>
        </p:spPr>
        <p:txBody>
          <a:bodyPr/>
          <a:lstStyle>
            <a:lvl1pPr>
              <a:defRPr sz="5333" b="1" cap="all" baseline="0">
                <a:latin typeface="Trebuchet MS"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41480473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Tree>
    <p:extLst>
      <p:ext uri="{BB962C8B-B14F-4D97-AF65-F5344CB8AC3E}">
        <p14:creationId xmlns:p14="http://schemas.microsoft.com/office/powerpoint/2010/main" val="3204806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fontAlgn="base">
              <a:spcBef>
                <a:spcPct val="0"/>
              </a:spcBef>
              <a:spcAft>
                <a:spcPct val="0"/>
              </a:spcAft>
            </a:pPr>
            <a:fld id="{51324D22-B8F9-D847-A737-C08286010F34}" type="datetimeFigureOut">
              <a:rPr lang="en-US" sz="2667" smtClean="0">
                <a:solidFill>
                  <a:prstClr val="black"/>
                </a:solidFill>
                <a:latin typeface="Impact" pitchFamily="34" charset="0"/>
                <a:cs typeface="Arial" charset="0"/>
              </a:rPr>
              <a:pPr fontAlgn="base">
                <a:spcBef>
                  <a:spcPct val="0"/>
                </a:spcBef>
                <a:spcAft>
                  <a:spcPct val="0"/>
                </a:spcAft>
              </a:pPr>
              <a:t>8/28/2018</a:t>
            </a:fld>
            <a:endParaRPr lang="en-US" sz="2667" dirty="0">
              <a:solidFill>
                <a:prstClr val="black"/>
              </a:solidFill>
              <a:latin typeface="Impact" pitchFamily="34" charset="0"/>
              <a:cs typeface="Arial" charset="0"/>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fontAlgn="base">
              <a:spcBef>
                <a:spcPct val="0"/>
              </a:spcBef>
              <a:spcAft>
                <a:spcPct val="0"/>
              </a:spcAft>
            </a:pPr>
            <a:endParaRPr lang="en-US" sz="2667" dirty="0">
              <a:solidFill>
                <a:prstClr val="black"/>
              </a:solidFill>
              <a:latin typeface="Impact" pitchFamily="34" charset="0"/>
              <a:cs typeface="Arial" charset="0"/>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fontAlgn="base">
              <a:spcBef>
                <a:spcPct val="0"/>
              </a:spcBef>
              <a:spcAft>
                <a:spcPct val="0"/>
              </a:spcAft>
            </a:pPr>
            <a:fld id="{D2AC8AB9-02C8-6E40-A1D7-14D895B4BCBA}" type="slidenum">
              <a:rPr lang="en-US" sz="2667" smtClean="0">
                <a:solidFill>
                  <a:prstClr val="black"/>
                </a:solidFill>
                <a:latin typeface="Impact" pitchFamily="34" charset="0"/>
                <a:cs typeface="Arial" charset="0"/>
              </a:rPr>
              <a:pPr fontAlgn="base">
                <a:spcBef>
                  <a:spcPct val="0"/>
                </a:spcBef>
                <a:spcAft>
                  <a:spcPct val="0"/>
                </a:spcAft>
              </a:pPr>
              <a:t>‹#›</a:t>
            </a:fld>
            <a:endParaRPr lang="en-US" sz="2667" dirty="0">
              <a:solidFill>
                <a:prstClr val="black"/>
              </a:solidFill>
              <a:latin typeface="Impact" pitchFamily="34" charset="0"/>
              <a:cs typeface="Arial" charset="0"/>
            </a:endParaRPr>
          </a:p>
        </p:txBody>
      </p:sp>
    </p:spTree>
    <p:extLst>
      <p:ext uri="{BB962C8B-B14F-4D97-AF65-F5344CB8AC3E}">
        <p14:creationId xmlns:p14="http://schemas.microsoft.com/office/powerpoint/2010/main" val="959498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fontAlgn="base">
              <a:spcBef>
                <a:spcPct val="0"/>
              </a:spcBef>
              <a:spcAft>
                <a:spcPct val="0"/>
              </a:spcAft>
            </a:pPr>
            <a:fld id="{DE62D336-2ECD-4F24-82BE-7370305F501F}" type="datetimeFigureOut">
              <a:rPr lang="en-US" sz="2667" smtClean="0">
                <a:solidFill>
                  <a:prstClr val="black"/>
                </a:solidFill>
                <a:latin typeface="Impact" pitchFamily="34" charset="0"/>
                <a:cs typeface="Arial" charset="0"/>
              </a:rPr>
              <a:pPr fontAlgn="base">
                <a:spcBef>
                  <a:spcPct val="0"/>
                </a:spcBef>
                <a:spcAft>
                  <a:spcPct val="0"/>
                </a:spcAft>
              </a:pPr>
              <a:t>8/28/2018</a:t>
            </a:fld>
            <a:endParaRPr lang="en-US" sz="2667" dirty="0">
              <a:solidFill>
                <a:prstClr val="black"/>
              </a:solidFill>
              <a:latin typeface="Impact" pitchFamily="34" charset="0"/>
              <a:cs typeface="Arial" charset="0"/>
            </a:endParaRPr>
          </a:p>
        </p:txBody>
      </p:sp>
      <p:sp>
        <p:nvSpPr>
          <p:cNvPr id="8" name="Footer Placeholder 7"/>
          <p:cNvSpPr>
            <a:spLocks noGrp="1"/>
          </p:cNvSpPr>
          <p:nvPr>
            <p:ph type="ftr" sz="quarter" idx="11"/>
          </p:nvPr>
        </p:nvSpPr>
        <p:spPr/>
        <p:txBody>
          <a:bodyPr/>
          <a:lstStyle/>
          <a:p>
            <a:pPr fontAlgn="base">
              <a:spcBef>
                <a:spcPct val="0"/>
              </a:spcBef>
              <a:spcAft>
                <a:spcPct val="0"/>
              </a:spcAft>
            </a:pPr>
            <a:endParaRPr lang="en-US" sz="2667" dirty="0">
              <a:solidFill>
                <a:prstClr val="black"/>
              </a:solidFill>
              <a:latin typeface="Impact" pitchFamily="34" charset="0"/>
              <a:cs typeface="Arial" charset="0"/>
            </a:endParaRPr>
          </a:p>
        </p:txBody>
      </p:sp>
      <p:sp>
        <p:nvSpPr>
          <p:cNvPr id="9" name="Slide Number Placeholder 8"/>
          <p:cNvSpPr>
            <a:spLocks noGrp="1"/>
          </p:cNvSpPr>
          <p:nvPr>
            <p:ph type="sldNum" sz="quarter" idx="12"/>
          </p:nvPr>
        </p:nvSpPr>
        <p:spPr/>
        <p:txBody>
          <a:bodyPr/>
          <a:lstStyle/>
          <a:p>
            <a:pPr fontAlgn="base">
              <a:spcBef>
                <a:spcPct val="0"/>
              </a:spcBef>
              <a:spcAft>
                <a:spcPct val="0"/>
              </a:spcAft>
            </a:pPr>
            <a:fld id="{1C642607-A4D4-4DDF-86C1-505EB9E7ED6D}" type="slidenum">
              <a:rPr lang="en-US" sz="2667" smtClean="0">
                <a:solidFill>
                  <a:prstClr val="black"/>
                </a:solidFill>
                <a:latin typeface="Impact" pitchFamily="34" charset="0"/>
                <a:cs typeface="Arial" charset="0"/>
              </a:rPr>
              <a:pPr fontAlgn="base">
                <a:spcBef>
                  <a:spcPct val="0"/>
                </a:spcBef>
                <a:spcAft>
                  <a:spcPct val="0"/>
                </a:spcAft>
              </a:pPr>
              <a:t>‹#›</a:t>
            </a:fld>
            <a:endParaRPr lang="en-US" sz="2667" dirty="0">
              <a:solidFill>
                <a:prstClr val="black"/>
              </a:solidFill>
              <a:latin typeface="Impact" pitchFamily="34" charset="0"/>
              <a:cs typeface="Arial" charset="0"/>
            </a:endParaRPr>
          </a:p>
        </p:txBody>
      </p:sp>
    </p:spTree>
    <p:extLst>
      <p:ext uri="{BB962C8B-B14F-4D97-AF65-F5344CB8AC3E}">
        <p14:creationId xmlns:p14="http://schemas.microsoft.com/office/powerpoint/2010/main" val="4070738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780D3ACD-D45D-4657-A457-F64DBE17ABA9}" type="datetimeFigureOut">
              <a:rPr lang="en-US" smtClean="0">
                <a:solidFill>
                  <a:srgbClr val="000000"/>
                </a:solidFill>
              </a:rPr>
              <a:pPr/>
              <a:t>8/28/2018</a:t>
            </a:fld>
            <a:endParaRPr lang="en-US" dirty="0">
              <a:solidFill>
                <a:srgbClr val="000000"/>
              </a:solidFill>
            </a:endParaRPr>
          </a:p>
        </p:txBody>
      </p:sp>
      <p:sp>
        <p:nvSpPr>
          <p:cNvPr id="6" name="Footer Placeholder 5"/>
          <p:cNvSpPr>
            <a:spLocks noGrp="1"/>
          </p:cNvSpPr>
          <p:nvPr>
            <p:ph type="ftr" sz="quarter" idx="11"/>
          </p:nvPr>
        </p:nvSpPr>
        <p:spPr>
          <a:xfrm>
            <a:off x="1219200" y="6356353"/>
            <a:ext cx="1320800" cy="365125"/>
          </a:xfrm>
          <a:prstGeom prst="rect">
            <a:avLst/>
          </a:prstGeom>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a:xfrm>
            <a:off x="9550401" y="6356353"/>
            <a:ext cx="1403943" cy="365125"/>
          </a:xfrm>
          <a:prstGeom prst="rect">
            <a:avLst/>
          </a:prstGeom>
        </p:spPr>
        <p:txBody>
          <a:bodyPr/>
          <a:lstStyle/>
          <a:p>
            <a:fld id="{A21A5E62-586B-4D0C-B322-8AAADF11EA20}"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994406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smtClean="0">
                <a:solidFill>
                  <a:schemeClr val="bg1"/>
                </a:solidFill>
                <a:latin typeface="Myriad Pro"/>
                <a:cs typeface="Myriad Pro"/>
              </a:rPr>
              <a:t>CLICK TO EDIT MASTER TITLE STYLE</a:t>
            </a:r>
            <a:endParaRPr lang="en-US" sz="3200" b="1" dirty="0">
              <a:solidFill>
                <a:schemeClr val="bg1"/>
              </a:solidFill>
              <a:latin typeface="Myriad Pro"/>
              <a:cs typeface="Myriad Pro"/>
            </a:endParaRPr>
          </a:p>
        </p:txBody>
      </p:sp>
    </p:spTree>
    <p:extLst>
      <p:ext uri="{BB962C8B-B14F-4D97-AF65-F5344CB8AC3E}">
        <p14:creationId xmlns:p14="http://schemas.microsoft.com/office/powerpoint/2010/main" val="43908723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smtClean="0">
                <a:solidFill>
                  <a:schemeClr val="bg1"/>
                </a:solidFill>
                <a:latin typeface="Myriad Pro"/>
                <a:cs typeface="Myriad Pro"/>
              </a:rPr>
              <a:t>CLICK TO EDIT MASTER TITLE STYLE</a:t>
            </a:r>
            <a:endParaRPr lang="en-US" sz="3200" b="1" dirty="0">
              <a:solidFill>
                <a:schemeClr val="bg1"/>
              </a:solidFill>
              <a:latin typeface="Myriad Pro"/>
              <a:cs typeface="Myriad Pro"/>
            </a:endParaRPr>
          </a:p>
        </p:txBody>
      </p:sp>
    </p:spTree>
    <p:extLst>
      <p:ext uri="{BB962C8B-B14F-4D97-AF65-F5344CB8AC3E}">
        <p14:creationId xmlns:p14="http://schemas.microsoft.com/office/powerpoint/2010/main" val="378699152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2"/>
            <a:ext cx="10972801"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256041" y="6339474"/>
            <a:ext cx="3190744"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1869302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780D3ACD-D45D-4657-A457-F64DBE17ABA9}" type="datetimeFigureOut">
              <a:rPr lang="en-US" smtClean="0">
                <a:solidFill>
                  <a:srgbClr val="000000"/>
                </a:solidFill>
              </a:rPr>
              <a:pPr/>
              <a:t>8/28/2018</a:t>
            </a:fld>
            <a:endParaRPr lang="en-US" dirty="0">
              <a:solidFill>
                <a:srgbClr val="000000"/>
              </a:solidFill>
            </a:endParaRPr>
          </a:p>
        </p:txBody>
      </p:sp>
      <p:sp>
        <p:nvSpPr>
          <p:cNvPr id="6" name="Footer Placeholder 5"/>
          <p:cNvSpPr>
            <a:spLocks noGrp="1"/>
          </p:cNvSpPr>
          <p:nvPr>
            <p:ph type="ftr" sz="quarter" idx="11"/>
          </p:nvPr>
        </p:nvSpPr>
        <p:spPr>
          <a:xfrm>
            <a:off x="1219200" y="6356353"/>
            <a:ext cx="1320800" cy="365125"/>
          </a:xfrm>
          <a:prstGeom prst="rect">
            <a:avLst/>
          </a:prstGeom>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a:xfrm>
            <a:off x="9550401" y="6356353"/>
            <a:ext cx="1403943" cy="365125"/>
          </a:xfrm>
          <a:prstGeom prst="rect">
            <a:avLst/>
          </a:prstGeom>
        </p:spPr>
        <p:txBody>
          <a:bodyPr/>
          <a:lstStyle/>
          <a:p>
            <a:fld id="{A21A5E62-586B-4D0C-B322-8AAADF11EA20}"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70664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emf"/><Relationship Id="rId5" Type="http://schemas.openxmlformats.org/officeDocument/2006/relationships/slideLayout" Target="../slideLayouts/slideLayout5.xml"/><Relationship Id="rId10"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image" Target="../media/image3.em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3.xml"/><Relationship Id="rId7"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10" Type="http://schemas.openxmlformats.org/officeDocument/2006/relationships/image" Target="../media/image4.emf"/><Relationship Id="rId4" Type="http://schemas.openxmlformats.org/officeDocument/2006/relationships/slideLayout" Target="../slideLayouts/slideLayout14.xml"/><Relationship Id="rId9"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18.xml"/><Relationship Id="rId7" Type="http://schemas.openxmlformats.org/officeDocument/2006/relationships/image" Target="../media/image3.emf"/><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emf"/><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5.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5.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6.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6.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cxnSp>
        <p:nvCxnSpPr>
          <p:cNvPr id="23" name="Straight Connector 22"/>
          <p:cNvCxnSpPr/>
          <p:nvPr/>
        </p:nvCxnSpPr>
        <p:spPr>
          <a:xfrm>
            <a:off x="609609" y="6126163"/>
            <a:ext cx="10997513" cy="0"/>
          </a:xfrm>
          <a:prstGeom prst="line">
            <a:avLst/>
          </a:prstGeom>
          <a:blipFill rotWithShape="1">
            <a:blip r:embed="rId8"/>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9"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3" name="Straight Connector 12"/>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249241" y="6411794"/>
            <a:ext cx="341849"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6" name="Picture 15"/>
          <p:cNvPicPr>
            <a:picLocks noChangeAspect="1"/>
          </p:cNvPicPr>
          <p:nvPr/>
        </p:nvPicPr>
        <p:blipFill>
          <a:blip r:embed="rId10"/>
          <a:stretch>
            <a:fillRect/>
          </a:stretch>
        </p:blipFill>
        <p:spPr>
          <a:xfrm>
            <a:off x="2662109" y="6359208"/>
            <a:ext cx="1830096" cy="191472"/>
          </a:xfrm>
          <a:prstGeom prst="rect">
            <a:avLst/>
          </a:prstGeom>
        </p:spPr>
      </p:pic>
      <p:pic>
        <p:nvPicPr>
          <p:cNvPr id="10" name="Picture 9"/>
          <p:cNvPicPr>
            <a:picLocks noChangeAspect="1"/>
          </p:cNvPicPr>
          <p:nvPr userDrawn="1"/>
        </p:nvPicPr>
        <p:blipFill rotWithShape="1">
          <a:blip r:embed="rId11">
            <a:extLst>
              <a:ext uri="{28A0092B-C50C-407E-A947-70E740481C1C}">
                <a14:useLocalDpi xmlns:a14="http://schemas.microsoft.com/office/drawing/2010/main" val="0"/>
              </a:ext>
            </a:extLst>
          </a:blip>
          <a:srcRect b="79639"/>
          <a:stretch/>
        </p:blipFill>
        <p:spPr>
          <a:xfrm>
            <a:off x="-1" y="1411"/>
            <a:ext cx="12196759" cy="1388056"/>
          </a:xfrm>
          <a:prstGeom prst="rect">
            <a:avLst/>
          </a:prstGeom>
        </p:spPr>
      </p:pic>
    </p:spTree>
    <p:extLst>
      <p:ext uri="{BB962C8B-B14F-4D97-AF65-F5344CB8AC3E}">
        <p14:creationId xmlns:p14="http://schemas.microsoft.com/office/powerpoint/2010/main" val="1552365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6" r:id="rId5"/>
    <p:sldLayoutId id="2147483707" r:id="rId6"/>
  </p:sldLayoutIdLst>
  <p:timing>
    <p:tnLst>
      <p:par>
        <p:cTn id="1" dur="indefinite" restart="never" nodeType="tmRoot"/>
      </p:par>
    </p:tnLst>
  </p:timing>
  <p:txStyles>
    <p:titleStyle>
      <a:lvl1pPr algn="r" defTabSz="457200" rtl="0" eaLnBrk="1" latinLnBrk="0" hangingPunct="1">
        <a:spcBef>
          <a:spcPct val="0"/>
        </a:spcBef>
        <a:buNone/>
        <a:defRPr sz="3200" b="1" i="0" kern="1200">
          <a:solidFill>
            <a:srgbClr val="FFFFFF"/>
          </a:solidFill>
          <a:latin typeface="Myriad Pro"/>
          <a:ea typeface="+mj-ea"/>
          <a:cs typeface="Myriad Pro"/>
        </a:defRPr>
      </a:lvl1pPr>
    </p:titleStyle>
    <p:body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60" y="274638"/>
            <a:ext cx="1097248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10" name="Rectangle 9"/>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1" name="Picture 10" descr="Freightway_4c_outnotag.ai"/>
          <p:cNvPicPr>
            <a:picLocks noChangeAspect="1"/>
          </p:cNvPicPr>
          <p:nvPr/>
        </p:nvPicPr>
        <p:blipFill rotWithShape="1">
          <a:blip r:embed="rId6"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2" name="Straight Connector 11"/>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49241" y="6411794"/>
            <a:ext cx="341849"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7"/>
          <a:stretch>
            <a:fillRect/>
          </a:stretch>
        </p:blipFill>
        <p:spPr>
          <a:xfrm>
            <a:off x="2662109" y="6359208"/>
            <a:ext cx="1830096" cy="191472"/>
          </a:xfrm>
          <a:prstGeom prst="rect">
            <a:avLst/>
          </a:prstGeom>
        </p:spPr>
      </p:pic>
      <p:cxnSp>
        <p:nvCxnSpPr>
          <p:cNvPr id="15" name="Straight Connector 14"/>
          <p:cNvCxnSpPr/>
          <p:nvPr/>
        </p:nvCxnSpPr>
        <p:spPr>
          <a:xfrm>
            <a:off x="609609" y="6126163"/>
            <a:ext cx="10997513" cy="0"/>
          </a:xfrm>
          <a:prstGeom prst="line">
            <a:avLst/>
          </a:prstGeom>
          <a:blipFill rotWithShape="1">
            <a:blip r:embed="rId8"/>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9">
            <a:extLst>
              <a:ext uri="{28A0092B-C50C-407E-A947-70E740481C1C}">
                <a14:useLocalDpi xmlns:a14="http://schemas.microsoft.com/office/drawing/2010/main" val="0"/>
              </a:ext>
            </a:extLst>
          </a:blip>
          <a:srcRect b="79639"/>
          <a:stretch/>
        </p:blipFill>
        <p:spPr>
          <a:xfrm>
            <a:off x="-1" y="1411"/>
            <a:ext cx="12196759" cy="1388056"/>
          </a:xfrm>
          <a:prstGeom prst="rect">
            <a:avLst/>
          </a:prstGeom>
        </p:spPr>
      </p:pic>
    </p:spTree>
    <p:extLst>
      <p:ext uri="{BB962C8B-B14F-4D97-AF65-F5344CB8AC3E}">
        <p14:creationId xmlns:p14="http://schemas.microsoft.com/office/powerpoint/2010/main" val="183676221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8" r:id="rId3"/>
    <p:sldLayoutId id="2147483706" r:id="rId4"/>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60" y="274638"/>
            <a:ext cx="1097248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cxnSp>
        <p:nvCxnSpPr>
          <p:cNvPr id="7" name="Straight Connector 6"/>
          <p:cNvCxnSpPr/>
          <p:nvPr/>
        </p:nvCxnSpPr>
        <p:spPr>
          <a:xfrm>
            <a:off x="1" y="1436502"/>
            <a:ext cx="12192000" cy="0"/>
          </a:xfrm>
          <a:prstGeom prst="line">
            <a:avLst/>
          </a:prstGeom>
          <a:blipFill rotWithShape="1">
            <a:blip r:embed="rId7"/>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1" name="Straight Connector 10"/>
          <p:cNvCxnSpPr/>
          <p:nvPr/>
        </p:nvCxnSpPr>
        <p:spPr>
          <a:xfrm>
            <a:off x="609609" y="6126163"/>
            <a:ext cx="10997513" cy="0"/>
          </a:xfrm>
          <a:prstGeom prst="line">
            <a:avLst/>
          </a:prstGeom>
          <a:blipFill rotWithShape="1">
            <a:blip r:embed="rId7"/>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8"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3" name="Straight Connector 12"/>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1249241" y="6411794"/>
            <a:ext cx="341849"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5" name="Picture 14"/>
          <p:cNvPicPr>
            <a:picLocks noChangeAspect="1"/>
          </p:cNvPicPr>
          <p:nvPr/>
        </p:nvPicPr>
        <p:blipFill>
          <a:blip r:embed="rId9"/>
          <a:stretch>
            <a:fillRect/>
          </a:stretch>
        </p:blipFill>
        <p:spPr>
          <a:xfrm>
            <a:off x="2662109" y="6359208"/>
            <a:ext cx="1830096" cy="191472"/>
          </a:xfrm>
          <a:prstGeom prst="rect">
            <a:avLst/>
          </a:prstGeom>
        </p:spPr>
      </p:pic>
      <p:pic>
        <p:nvPicPr>
          <p:cNvPr id="17" name="Picture 16"/>
          <p:cNvPicPr>
            <a:picLocks noChangeAspect="1"/>
          </p:cNvPicPr>
          <p:nvPr userDrawn="1"/>
        </p:nvPicPr>
        <p:blipFill rotWithShape="1">
          <a:blip r:embed="rId10">
            <a:extLst>
              <a:ext uri="{28A0092B-C50C-407E-A947-70E740481C1C}">
                <a14:useLocalDpi xmlns:a14="http://schemas.microsoft.com/office/drawing/2010/main" val="0"/>
              </a:ext>
            </a:extLst>
          </a:blip>
          <a:srcRect b="79639"/>
          <a:stretch/>
        </p:blipFill>
        <p:spPr>
          <a:xfrm>
            <a:off x="-1" y="1411"/>
            <a:ext cx="12196759" cy="1388056"/>
          </a:xfrm>
          <a:prstGeom prst="rect">
            <a:avLst/>
          </a:prstGeom>
        </p:spPr>
      </p:pic>
    </p:spTree>
    <p:extLst>
      <p:ext uri="{BB962C8B-B14F-4D97-AF65-F5344CB8AC3E}">
        <p14:creationId xmlns:p14="http://schemas.microsoft.com/office/powerpoint/2010/main" val="140603715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5" r:id="rId3"/>
    <p:sldLayoutId id="2147483692" r:id="rId4"/>
    <p:sldLayoutId id="2147483723" r:id="rId5"/>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60" y="274638"/>
            <a:ext cx="1097248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cxnSp>
        <p:nvCxnSpPr>
          <p:cNvPr id="7" name="Straight Connector 6"/>
          <p:cNvCxnSpPr/>
          <p:nvPr/>
        </p:nvCxnSpPr>
        <p:spPr>
          <a:xfrm>
            <a:off x="1" y="1436502"/>
            <a:ext cx="12192000" cy="0"/>
          </a:xfrm>
          <a:prstGeom prst="line">
            <a:avLst/>
          </a:prstGeom>
          <a:blipFill rotWithShape="1">
            <a:blip r:embed="rId5"/>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0" name="Straight Connector 9"/>
          <p:cNvCxnSpPr/>
          <p:nvPr/>
        </p:nvCxnSpPr>
        <p:spPr>
          <a:xfrm>
            <a:off x="609609" y="6126163"/>
            <a:ext cx="10997513" cy="0"/>
          </a:xfrm>
          <a:prstGeom prst="line">
            <a:avLst/>
          </a:prstGeom>
          <a:blipFill rotWithShape="1">
            <a:blip r:embed="rId5"/>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Freightway_4c_outnotag.ai"/>
          <p:cNvPicPr>
            <a:picLocks noChangeAspect="1"/>
          </p:cNvPicPr>
          <p:nvPr/>
        </p:nvPicPr>
        <p:blipFill rotWithShape="1">
          <a:blip r:embed="rId6"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2" name="Straight Connector 11"/>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49241" y="6411794"/>
            <a:ext cx="341849"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7"/>
          <a:stretch>
            <a:fillRect/>
          </a:stretch>
        </p:blipFill>
        <p:spPr>
          <a:xfrm>
            <a:off x="2662109" y="6359208"/>
            <a:ext cx="1830096" cy="191472"/>
          </a:xfrm>
          <a:prstGeom prst="rect">
            <a:avLst/>
          </a:prstGeom>
        </p:spPr>
      </p:pic>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b="79639"/>
          <a:stretch/>
        </p:blipFill>
        <p:spPr>
          <a:xfrm>
            <a:off x="-1" y="1411"/>
            <a:ext cx="12196759" cy="1388056"/>
          </a:xfrm>
          <a:prstGeom prst="rect">
            <a:avLst/>
          </a:prstGeom>
        </p:spPr>
      </p:pic>
    </p:spTree>
    <p:extLst>
      <p:ext uri="{BB962C8B-B14F-4D97-AF65-F5344CB8AC3E}">
        <p14:creationId xmlns:p14="http://schemas.microsoft.com/office/powerpoint/2010/main" val="2216037495"/>
      </p:ext>
    </p:extLst>
  </p:cSld>
  <p:clrMap bg1="lt1" tx1="dk1" bg2="lt2" tx2="dk2" accent1="accent1" accent2="accent2" accent3="accent3" accent4="accent4" accent5="accent5" accent6="accent6" hlink="hlink" folHlink="folHlink"/>
  <p:sldLayoutIdLst>
    <p:sldLayoutId id="2147483673" r:id="rId1"/>
    <p:sldLayoutId id="2147483705" r:id="rId2"/>
    <p:sldLayoutId id="2147483720" r:id="rId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39216-6DE6-264A-8675-527844BF935B}" type="datetimeFigureOut">
              <a:rPr lang="en-US" smtClean="0"/>
              <a:t>8/28/2018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F75E3D-0289-244B-860C-D48C67B540C1}" type="slidenum">
              <a:rPr lang="en-US" smtClean="0"/>
              <a:t>‹#›</a:t>
            </a:fld>
            <a:endParaRPr lang="en-US" dirty="0"/>
          </a:p>
        </p:txBody>
      </p:sp>
    </p:spTree>
    <p:extLst>
      <p:ext uri="{BB962C8B-B14F-4D97-AF65-F5344CB8AC3E}">
        <p14:creationId xmlns:p14="http://schemas.microsoft.com/office/powerpoint/2010/main" val="4845648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EB20D"/>
        </a:solidFill>
        <a:effectLst/>
      </p:bgPr>
    </p:bg>
    <p:spTree>
      <p:nvGrpSpPr>
        <p:cNvPr id="1" name=""/>
        <p:cNvGrpSpPr/>
        <p:nvPr/>
      </p:nvGrpSpPr>
      <p:grpSpPr>
        <a:xfrm>
          <a:off x="0" y="0"/>
          <a:ext cx="0" cy="0"/>
          <a:chOff x="0" y="0"/>
          <a:chExt cx="0" cy="0"/>
        </a:xfrm>
      </p:grpSpPr>
      <p:sp>
        <p:nvSpPr>
          <p:cNvPr id="2750466" name="Rectangle 2"/>
          <p:cNvSpPr>
            <a:spLocks noGrp="1" noChangeArrowheads="1"/>
          </p:cNvSpPr>
          <p:nvPr>
            <p:ph type="title"/>
          </p:nvPr>
        </p:nvSpPr>
        <p:spPr bwMode="auto">
          <a:xfrm>
            <a:off x="1733551" y="647700"/>
            <a:ext cx="8760883" cy="1143000"/>
          </a:xfrm>
          <a:prstGeom prst="rect">
            <a:avLst/>
          </a:prstGeom>
          <a:noFill/>
          <a:ln w="9525">
            <a:noFill/>
            <a:miter lim="800000"/>
            <a:headEnd/>
            <a:tailEnd/>
          </a:ln>
          <a:effectLst>
            <a:outerShdw dist="28398" dir="3806097"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750467" name="Rectangle 3"/>
          <p:cNvSpPr>
            <a:spLocks noGrp="1" noChangeArrowheads="1"/>
          </p:cNvSpPr>
          <p:nvPr>
            <p:ph type="body" idx="1"/>
          </p:nvPr>
        </p:nvSpPr>
        <p:spPr bwMode="auto">
          <a:xfrm>
            <a:off x="1553633" y="1941513"/>
            <a:ext cx="9652000" cy="4114800"/>
          </a:xfrm>
          <a:prstGeom prst="rect">
            <a:avLst/>
          </a:prstGeom>
          <a:noFill/>
          <a:ln w="9525">
            <a:noFill/>
            <a:miter lim="800000"/>
            <a:headEnd/>
            <a:tailEnd/>
          </a:ln>
          <a:effectLst>
            <a:outerShdw dist="1796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0" y="-24397"/>
            <a:ext cx="12192000" cy="979312"/>
            <a:chOff x="0" y="-18298"/>
            <a:chExt cx="9144000" cy="734484"/>
          </a:xfrm>
        </p:grpSpPr>
        <p:sp>
          <p:nvSpPr>
            <p:cNvPr id="11" name="Snip Single Corner Rectangle 10"/>
            <p:cNvSpPr/>
            <p:nvPr/>
          </p:nvSpPr>
          <p:spPr bwMode="auto">
            <a:xfrm rot="10800000" flipH="1">
              <a:off x="0" y="-3"/>
              <a:ext cx="9144000" cy="665389"/>
            </a:xfrm>
            <a:prstGeom prst="snip1Rect">
              <a:avLst>
                <a:gd name="adj" fmla="val 50000"/>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667" dirty="0">
                <a:solidFill>
                  <a:prstClr val="black"/>
                </a:solidFill>
                <a:latin typeface="Impact" pitchFamily="34" charset="0"/>
                <a:cs typeface="Arial" charset="0"/>
              </a:endParaRPr>
            </a:p>
          </p:txBody>
        </p:sp>
        <p:pic>
          <p:nvPicPr>
            <p:cNvPr id="12" name="Picture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0375" y="50795"/>
              <a:ext cx="531797" cy="541869"/>
            </a:xfrm>
            <a:prstGeom prst="rect">
              <a:avLst/>
            </a:prstGeom>
          </p:spPr>
        </p:pic>
        <p:pic>
          <p:nvPicPr>
            <p:cNvPr id="13" name="Picture 1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219575" y="-18298"/>
              <a:ext cx="1250198" cy="734484"/>
            </a:xfrm>
            <a:prstGeom prst="rect">
              <a:avLst/>
            </a:prstGeom>
          </p:spPr>
        </p:pic>
      </p:grpSp>
      <p:sp>
        <p:nvSpPr>
          <p:cNvPr id="14" name="Right Triangle 13"/>
          <p:cNvSpPr/>
          <p:nvPr userDrawn="1"/>
        </p:nvSpPr>
        <p:spPr bwMode="auto">
          <a:xfrm flipH="1">
            <a:off x="10470445" y="4899378"/>
            <a:ext cx="1721555" cy="1958623"/>
          </a:xfrm>
          <a:prstGeom prst="rtTriangle">
            <a:avLst/>
          </a:prstGeom>
          <a:solidFill>
            <a:schemeClr val="accent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2667" dirty="0">
              <a:solidFill>
                <a:prstClr val="black"/>
              </a:solidFill>
              <a:latin typeface="Impact" pitchFamily="34" charset="0"/>
              <a:cs typeface="Arial" charset="0"/>
            </a:endParaRPr>
          </a:p>
        </p:txBody>
      </p:sp>
    </p:spTree>
    <p:extLst>
      <p:ext uri="{BB962C8B-B14F-4D97-AF65-F5344CB8AC3E}">
        <p14:creationId xmlns:p14="http://schemas.microsoft.com/office/powerpoint/2010/main" val="45844398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ransition/>
  <p:txStyles>
    <p:titleStyle>
      <a:lvl1pPr algn="ctr" rtl="0" eaLnBrk="0" fontAlgn="base" hangingPunct="0">
        <a:spcBef>
          <a:spcPct val="0"/>
        </a:spcBef>
        <a:spcAft>
          <a:spcPct val="0"/>
        </a:spcAft>
        <a:defRPr sz="4800" b="1">
          <a:solidFill>
            <a:srgbClr val="FFFF00"/>
          </a:solidFill>
          <a:latin typeface="+mj-lt"/>
          <a:ea typeface="+mj-ea"/>
          <a:cs typeface="+mj-cs"/>
        </a:defRPr>
      </a:lvl1pPr>
      <a:lvl2pPr algn="ctr" rtl="0" eaLnBrk="0" fontAlgn="base" hangingPunct="0">
        <a:spcBef>
          <a:spcPct val="0"/>
        </a:spcBef>
        <a:spcAft>
          <a:spcPct val="0"/>
        </a:spcAft>
        <a:defRPr sz="4800" b="1">
          <a:solidFill>
            <a:srgbClr val="FFFF00"/>
          </a:solidFill>
          <a:latin typeface="Arial" charset="0"/>
        </a:defRPr>
      </a:lvl2pPr>
      <a:lvl3pPr algn="ctr" rtl="0" eaLnBrk="0" fontAlgn="base" hangingPunct="0">
        <a:spcBef>
          <a:spcPct val="0"/>
        </a:spcBef>
        <a:spcAft>
          <a:spcPct val="0"/>
        </a:spcAft>
        <a:defRPr sz="4800" b="1">
          <a:solidFill>
            <a:srgbClr val="FFFF00"/>
          </a:solidFill>
          <a:latin typeface="Arial" charset="0"/>
        </a:defRPr>
      </a:lvl3pPr>
      <a:lvl4pPr algn="ctr" rtl="0" eaLnBrk="0" fontAlgn="base" hangingPunct="0">
        <a:spcBef>
          <a:spcPct val="0"/>
        </a:spcBef>
        <a:spcAft>
          <a:spcPct val="0"/>
        </a:spcAft>
        <a:defRPr sz="4800" b="1">
          <a:solidFill>
            <a:srgbClr val="FFFF00"/>
          </a:solidFill>
          <a:latin typeface="Arial" charset="0"/>
        </a:defRPr>
      </a:lvl4pPr>
      <a:lvl5pPr algn="ctr" rtl="0" eaLnBrk="0" fontAlgn="base" hangingPunct="0">
        <a:spcBef>
          <a:spcPct val="0"/>
        </a:spcBef>
        <a:spcAft>
          <a:spcPct val="0"/>
        </a:spcAft>
        <a:defRPr sz="4800" b="1">
          <a:solidFill>
            <a:srgbClr val="FFFF00"/>
          </a:solidFill>
          <a:latin typeface="Arial" charset="0"/>
        </a:defRPr>
      </a:lvl5pPr>
      <a:lvl6pPr marL="609585" algn="ctr" rtl="0" eaLnBrk="0" fontAlgn="base" hangingPunct="0">
        <a:spcBef>
          <a:spcPct val="0"/>
        </a:spcBef>
        <a:spcAft>
          <a:spcPct val="0"/>
        </a:spcAft>
        <a:defRPr sz="4800" b="1">
          <a:solidFill>
            <a:srgbClr val="FFFF00"/>
          </a:solidFill>
          <a:latin typeface="Arial" charset="0"/>
        </a:defRPr>
      </a:lvl6pPr>
      <a:lvl7pPr marL="1219170" algn="ctr" rtl="0" eaLnBrk="0" fontAlgn="base" hangingPunct="0">
        <a:spcBef>
          <a:spcPct val="0"/>
        </a:spcBef>
        <a:spcAft>
          <a:spcPct val="0"/>
        </a:spcAft>
        <a:defRPr sz="4800" b="1">
          <a:solidFill>
            <a:srgbClr val="FFFF00"/>
          </a:solidFill>
          <a:latin typeface="Arial" charset="0"/>
        </a:defRPr>
      </a:lvl7pPr>
      <a:lvl8pPr marL="1828754" algn="ctr" rtl="0" eaLnBrk="0" fontAlgn="base" hangingPunct="0">
        <a:spcBef>
          <a:spcPct val="0"/>
        </a:spcBef>
        <a:spcAft>
          <a:spcPct val="0"/>
        </a:spcAft>
        <a:defRPr sz="4800" b="1">
          <a:solidFill>
            <a:srgbClr val="FFFF00"/>
          </a:solidFill>
          <a:latin typeface="Arial" charset="0"/>
        </a:defRPr>
      </a:lvl8pPr>
      <a:lvl9pPr marL="2438339" algn="ctr" rtl="0" eaLnBrk="0" fontAlgn="base" hangingPunct="0">
        <a:spcBef>
          <a:spcPct val="0"/>
        </a:spcBef>
        <a:spcAft>
          <a:spcPct val="0"/>
        </a:spcAft>
        <a:defRPr sz="4800" b="1">
          <a:solidFill>
            <a:srgbClr val="FFFF00"/>
          </a:solidFill>
          <a:latin typeface="Arial" charset="0"/>
        </a:defRPr>
      </a:lvl9pPr>
    </p:titleStyle>
    <p:bodyStyle>
      <a:lvl1pPr marL="457189" indent="-457189" algn="l" rtl="0" eaLnBrk="0" fontAlgn="base" hangingPunct="0">
        <a:spcBef>
          <a:spcPct val="20000"/>
        </a:spcBef>
        <a:spcAft>
          <a:spcPct val="0"/>
        </a:spcAft>
        <a:buChar char="•"/>
        <a:defRPr sz="3200" b="1">
          <a:solidFill>
            <a:schemeClr val="bg1"/>
          </a:solidFill>
          <a:latin typeface="+mn-lt"/>
          <a:ea typeface="+mn-ea"/>
          <a:cs typeface="+mn-cs"/>
        </a:defRPr>
      </a:lvl1pPr>
      <a:lvl2pPr marL="990575" indent="-380990" algn="l" rtl="0" eaLnBrk="0" fontAlgn="base" hangingPunct="0">
        <a:spcBef>
          <a:spcPct val="20000"/>
        </a:spcBef>
        <a:spcAft>
          <a:spcPct val="0"/>
        </a:spcAft>
        <a:buChar char="•"/>
        <a:defRPr sz="3200" b="1">
          <a:solidFill>
            <a:schemeClr val="bg1"/>
          </a:solidFill>
          <a:latin typeface="+mn-lt"/>
        </a:defRPr>
      </a:lvl2pPr>
      <a:lvl3pPr marL="1523962" indent="-304792" algn="l" rtl="0" eaLnBrk="0" fontAlgn="base" hangingPunct="0">
        <a:spcBef>
          <a:spcPct val="20000"/>
        </a:spcBef>
        <a:spcAft>
          <a:spcPct val="0"/>
        </a:spcAft>
        <a:buChar char="•"/>
        <a:defRPr sz="3200" b="1">
          <a:solidFill>
            <a:schemeClr val="bg1"/>
          </a:solidFill>
          <a:latin typeface="+mn-lt"/>
        </a:defRPr>
      </a:lvl3pPr>
      <a:lvl4pPr marL="2133547" indent="-304792" algn="l" rtl="0" eaLnBrk="0" fontAlgn="base" hangingPunct="0">
        <a:spcBef>
          <a:spcPct val="20000"/>
        </a:spcBef>
        <a:spcAft>
          <a:spcPct val="0"/>
        </a:spcAft>
        <a:buChar char="•"/>
        <a:defRPr sz="3200" b="1">
          <a:solidFill>
            <a:schemeClr val="bg1"/>
          </a:solidFill>
          <a:latin typeface="+mn-lt"/>
        </a:defRPr>
      </a:lvl4pPr>
      <a:lvl5pPr marL="2743131" indent="-304792" algn="l" rtl="0" eaLnBrk="0" fontAlgn="base" hangingPunct="0">
        <a:spcBef>
          <a:spcPct val="20000"/>
        </a:spcBef>
        <a:spcAft>
          <a:spcPct val="0"/>
        </a:spcAft>
        <a:buChar char="•"/>
        <a:defRPr sz="3200" b="1">
          <a:solidFill>
            <a:schemeClr val="bg1"/>
          </a:solidFill>
          <a:latin typeface="+mn-lt"/>
        </a:defRPr>
      </a:lvl5pPr>
      <a:lvl6pPr marL="3352716" indent="-304792" algn="l" rtl="0" eaLnBrk="0" fontAlgn="base" hangingPunct="0">
        <a:spcBef>
          <a:spcPct val="20000"/>
        </a:spcBef>
        <a:spcAft>
          <a:spcPct val="0"/>
        </a:spcAft>
        <a:buChar char="•"/>
        <a:defRPr sz="3200" b="1">
          <a:solidFill>
            <a:schemeClr val="bg1"/>
          </a:solidFill>
          <a:latin typeface="+mn-lt"/>
        </a:defRPr>
      </a:lvl6pPr>
      <a:lvl7pPr marL="3962301" indent="-304792" algn="l" rtl="0" eaLnBrk="0" fontAlgn="base" hangingPunct="0">
        <a:spcBef>
          <a:spcPct val="20000"/>
        </a:spcBef>
        <a:spcAft>
          <a:spcPct val="0"/>
        </a:spcAft>
        <a:buChar char="•"/>
        <a:defRPr sz="3200" b="1">
          <a:solidFill>
            <a:schemeClr val="bg1"/>
          </a:solidFill>
          <a:latin typeface="+mn-lt"/>
        </a:defRPr>
      </a:lvl7pPr>
      <a:lvl8pPr marL="4571886" indent="-304792" algn="l" rtl="0" eaLnBrk="0" fontAlgn="base" hangingPunct="0">
        <a:spcBef>
          <a:spcPct val="20000"/>
        </a:spcBef>
        <a:spcAft>
          <a:spcPct val="0"/>
        </a:spcAft>
        <a:buChar char="•"/>
        <a:defRPr sz="3200" b="1">
          <a:solidFill>
            <a:schemeClr val="bg1"/>
          </a:solidFill>
          <a:latin typeface="+mn-lt"/>
        </a:defRPr>
      </a:lvl8pPr>
      <a:lvl9pPr marL="5181470" indent="-304792" algn="l" rtl="0" eaLnBrk="0" fontAlgn="base" hangingPunct="0">
        <a:spcBef>
          <a:spcPct val="20000"/>
        </a:spcBef>
        <a:spcAft>
          <a:spcPct val="0"/>
        </a:spcAft>
        <a:buChar char="•"/>
        <a:defRPr sz="3200" b="1">
          <a:solidFill>
            <a:schemeClr val="bg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9.xml"/><Relationship Id="rId5" Type="http://schemas.openxmlformats.org/officeDocument/2006/relationships/image" Target="../media/image7.jpe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4.jp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5.jpeg"/><Relationship Id="rId5" Type="http://schemas.openxmlformats.org/officeDocument/2006/relationships/image" Target="../media/image1.jpg"/><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1.jpg"/><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31.jp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44.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36.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9.jpeg"/><Relationship Id="rId7"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Layout" Target="../slideLayouts/slideLayout19.xml"/><Relationship Id="rId6" Type="http://schemas.openxmlformats.org/officeDocument/2006/relationships/image" Target="../media/image1.jpg"/><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3.xml"/><Relationship Id="rId5" Type="http://schemas.openxmlformats.org/officeDocument/2006/relationships/image" Target="NULL"/><Relationship Id="rId4" Type="http://schemas.openxmlformats.org/officeDocument/2006/relationships/customXml" Target="../ink/ink1.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44.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4.jpg"/><Relationship Id="rId2" Type="http://schemas.openxmlformats.org/officeDocument/2006/relationships/image" Target="../media/image4.emf"/><Relationship Id="rId1" Type="http://schemas.openxmlformats.org/officeDocument/2006/relationships/slideLayout" Target="../slideLayouts/slideLayout19.xml"/><Relationship Id="rId6" Type="http://schemas.openxmlformats.org/officeDocument/2006/relationships/image" Target="../media/image13.jpeg"/><Relationship Id="rId5" Type="http://schemas.openxmlformats.org/officeDocument/2006/relationships/image" Target="../media/image1.jpg"/><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3.xml"/><Relationship Id="rId5" Type="http://schemas.openxmlformats.org/officeDocument/2006/relationships/image" Target="../media/image59.pn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7.jpeg"/><Relationship Id="rId5" Type="http://schemas.openxmlformats.org/officeDocument/2006/relationships/image" Target="../media/image1.jp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9.jpeg"/><Relationship Id="rId5" Type="http://schemas.openxmlformats.org/officeDocument/2006/relationships/image" Target="../media/image1.jp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1.jp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reightway_4c_outnotag.ai"/>
          <p:cNvPicPr>
            <a:picLocks noChangeAspect="1"/>
          </p:cNvPicPr>
          <p:nvPr/>
        </p:nvPicPr>
        <p:blipFill rotWithShape="1">
          <a:blip r:embed="rId2"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9" name="Straight Connector 8"/>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2662109" y="6359208"/>
            <a:ext cx="1830096" cy="191472"/>
          </a:xfrm>
          <a:prstGeom prst="rect">
            <a:avLst/>
          </a:prstGeom>
        </p:spPr>
      </p:pic>
      <p:cxnSp>
        <p:nvCxnSpPr>
          <p:cNvPr id="12" name="Straight Connector 11"/>
          <p:cNvCxnSpPr/>
          <p:nvPr/>
        </p:nvCxnSpPr>
        <p:spPr>
          <a:xfrm>
            <a:off x="792491" y="6126163"/>
            <a:ext cx="10997513" cy="0"/>
          </a:xfrm>
          <a:prstGeom prst="line">
            <a:avLst/>
          </a:prstGeom>
          <a:blipFill rotWithShape="1">
            <a:blip r:embed="rId4"/>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4" y="1028700"/>
            <a:ext cx="12201434" cy="4673600"/>
          </a:xfrm>
          <a:prstGeom prst="rect">
            <a:avLst/>
          </a:prstGeom>
        </p:spPr>
      </p:pic>
    </p:spTree>
    <p:extLst>
      <p:ext uri="{BB962C8B-B14F-4D97-AF65-F5344CB8AC3E}">
        <p14:creationId xmlns:p14="http://schemas.microsoft.com/office/powerpoint/2010/main" val="35934580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751" y="2130437"/>
            <a:ext cx="10360501" cy="1470025"/>
          </a:xfrm>
        </p:spPr>
        <p:txBody>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75922"/>
            <a:ext cx="12323796" cy="6932136"/>
          </a:xfrm>
          <a:prstGeom prst="rect">
            <a:avLst/>
          </a:prstGeom>
        </p:spPr>
      </p:pic>
      <p:sp>
        <p:nvSpPr>
          <p:cNvPr id="7" name="Rectangle 6"/>
          <p:cNvSpPr/>
          <p:nvPr/>
        </p:nvSpPr>
        <p:spPr>
          <a:xfrm>
            <a:off x="246183" y="1027256"/>
            <a:ext cx="6070600" cy="3676385"/>
          </a:xfrm>
          <a:prstGeom prst="rect">
            <a:avLst/>
          </a:prstGeom>
          <a:solidFill>
            <a:srgbClr val="FEBE10">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963" t="15576" r="5525" b="12328"/>
          <a:stretch/>
        </p:blipFill>
        <p:spPr>
          <a:xfrm>
            <a:off x="1807305" y="1058192"/>
            <a:ext cx="3149601" cy="109938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633" y="2199251"/>
            <a:ext cx="1867137" cy="2333921"/>
          </a:xfrm>
          <a:prstGeom prst="rect">
            <a:avLst/>
          </a:prstGeom>
        </p:spPr>
      </p:pic>
      <p:sp>
        <p:nvSpPr>
          <p:cNvPr id="12" name="TextBox 11"/>
          <p:cNvSpPr txBox="1"/>
          <p:nvPr/>
        </p:nvSpPr>
        <p:spPr>
          <a:xfrm>
            <a:off x="2535072" y="2789981"/>
            <a:ext cx="4483100" cy="1200329"/>
          </a:xfrm>
          <a:prstGeom prst="rect">
            <a:avLst/>
          </a:prstGeom>
          <a:noFill/>
        </p:spPr>
        <p:txBody>
          <a:bodyPr wrap="square" rtlCol="0">
            <a:spAutoFit/>
          </a:bodyPr>
          <a:lstStyle/>
          <a:p>
            <a:r>
              <a:rPr lang="en-US" sz="2800" b="1" dirty="0" smtClean="0">
                <a:latin typeface="Myriad Pro"/>
              </a:rPr>
              <a:t>Dennis Wilmsmeyer</a:t>
            </a:r>
          </a:p>
          <a:p>
            <a:r>
              <a:rPr lang="en-US" sz="2200" b="1" dirty="0" smtClean="0">
                <a:latin typeface="Myriad Pro"/>
              </a:rPr>
              <a:t>Executive Director</a:t>
            </a:r>
          </a:p>
          <a:p>
            <a:r>
              <a:rPr lang="en-US" sz="2200" dirty="0" smtClean="0">
                <a:latin typeface="Myriad Pro"/>
              </a:rPr>
              <a:t>America’s Central Port</a:t>
            </a:r>
            <a:endParaRPr lang="en-US" sz="2200" dirty="0">
              <a:latin typeface="Myriad Pro"/>
            </a:endParaRPr>
          </a:p>
        </p:txBody>
      </p:sp>
    </p:spTree>
    <p:extLst>
      <p:ext uri="{BB962C8B-B14F-4D97-AF65-F5344CB8AC3E}">
        <p14:creationId xmlns:p14="http://schemas.microsoft.com/office/powerpoint/2010/main" val="4207325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rgbClr val="F89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Freightway_4c_outnotag.ai"/>
          <p:cNvPicPr>
            <a:picLocks noChangeAspect="1"/>
          </p:cNvPicPr>
          <p:nvPr/>
        </p:nvPicPr>
        <p:blipFill rotWithShape="1">
          <a:blip r:embed="rId3"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9" name="Straight Connector 8"/>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stretch>
            <a:fillRect/>
          </a:stretch>
        </p:blipFill>
        <p:spPr>
          <a:xfrm>
            <a:off x="2662109" y="6359208"/>
            <a:ext cx="1830096" cy="191472"/>
          </a:xfrm>
          <a:prstGeom prst="rect">
            <a:avLst/>
          </a:prstGeom>
        </p:spPr>
      </p:pic>
      <p:cxnSp>
        <p:nvCxnSpPr>
          <p:cNvPr id="11" name="Straight Connector 10"/>
          <p:cNvCxnSpPr/>
          <p:nvPr/>
        </p:nvCxnSpPr>
        <p:spPr>
          <a:xfrm>
            <a:off x="609609" y="6126163"/>
            <a:ext cx="10997513" cy="0"/>
          </a:xfrm>
          <a:prstGeom prst="line">
            <a:avLst/>
          </a:prstGeom>
          <a:blipFill rotWithShape="1">
            <a:blip r:embed="rId5"/>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7101" y="1389467"/>
            <a:ext cx="7454900" cy="4976000"/>
          </a:xfrm>
          <a:prstGeom prst="rect">
            <a:avLst/>
          </a:prstGeom>
        </p:spPr>
      </p:pic>
      <p:sp>
        <p:nvSpPr>
          <p:cNvPr id="18" name="TextBox 17"/>
          <p:cNvSpPr txBox="1"/>
          <p:nvPr/>
        </p:nvSpPr>
        <p:spPr>
          <a:xfrm>
            <a:off x="491790" y="1446766"/>
            <a:ext cx="4091124" cy="4708981"/>
          </a:xfrm>
          <a:prstGeom prst="rect">
            <a:avLst/>
          </a:prstGeom>
          <a:noFill/>
        </p:spPr>
        <p:txBody>
          <a:bodyPr wrap="square" rtlCol="0">
            <a:spAutoFit/>
          </a:bodyPr>
          <a:lstStyle/>
          <a:p>
            <a:r>
              <a:rPr lang="en-US" sz="1500" b="1" dirty="0" smtClean="0">
                <a:latin typeface="Myriad Pro"/>
              </a:rPr>
              <a:t>Job-Ready Workforce</a:t>
            </a:r>
          </a:p>
          <a:p>
            <a:pPr lvl="1"/>
            <a:r>
              <a:rPr lang="en-US" sz="1500" dirty="0" smtClean="0">
                <a:latin typeface="Myriad Pro"/>
              </a:rPr>
              <a:t>Largest manufacturing and logistics workforce in the Midwest</a:t>
            </a:r>
          </a:p>
          <a:p>
            <a:endParaRPr lang="en-US" sz="1500" b="1" dirty="0" smtClean="0">
              <a:latin typeface="Myriad Pro"/>
            </a:endParaRPr>
          </a:p>
          <a:p>
            <a:r>
              <a:rPr lang="en-US" sz="1500" b="1" dirty="0" smtClean="0">
                <a:latin typeface="Myriad Pro"/>
              </a:rPr>
              <a:t>Geographic Advantage</a:t>
            </a:r>
            <a:endParaRPr lang="en-US" sz="1500" b="1" dirty="0">
              <a:latin typeface="Myriad Pro"/>
            </a:endParaRPr>
          </a:p>
          <a:p>
            <a:pPr lvl="1"/>
            <a:r>
              <a:rPr lang="en-US" sz="1500" dirty="0" smtClean="0">
                <a:latin typeface="Myriad Pro"/>
              </a:rPr>
              <a:t>The multimodal crossroads of the nation</a:t>
            </a:r>
            <a:endParaRPr lang="en-US" sz="1500" dirty="0">
              <a:latin typeface="Myriad Pro"/>
            </a:endParaRPr>
          </a:p>
          <a:p>
            <a:endParaRPr lang="en-US" sz="1500" b="1" dirty="0" smtClean="0">
              <a:latin typeface="Myriad Pro"/>
            </a:endParaRPr>
          </a:p>
          <a:p>
            <a:r>
              <a:rPr lang="en-US" sz="1500" b="1" dirty="0" smtClean="0">
                <a:latin typeface="Myriad Pro"/>
              </a:rPr>
              <a:t>Six Class I Railroads</a:t>
            </a:r>
            <a:endParaRPr lang="en-US" sz="1500" b="1" dirty="0">
              <a:latin typeface="Myriad Pro"/>
            </a:endParaRPr>
          </a:p>
          <a:p>
            <a:pPr lvl="1"/>
            <a:r>
              <a:rPr lang="en-US" sz="1500" dirty="0" smtClean="0">
                <a:latin typeface="Myriad Pro"/>
              </a:rPr>
              <a:t>Nation’s third largest rail hub</a:t>
            </a:r>
            <a:endParaRPr lang="en-US" sz="1500" dirty="0">
              <a:latin typeface="Myriad Pro"/>
            </a:endParaRPr>
          </a:p>
          <a:p>
            <a:endParaRPr lang="en-US" sz="1500" b="1" dirty="0" smtClean="0">
              <a:latin typeface="Myriad Pro"/>
            </a:endParaRPr>
          </a:p>
          <a:p>
            <a:r>
              <a:rPr lang="en-US" sz="1500" b="1" dirty="0" smtClean="0">
                <a:latin typeface="Myriad Pro"/>
              </a:rPr>
              <a:t>Four Interstates</a:t>
            </a:r>
            <a:endParaRPr lang="en-US" sz="1500" b="1" dirty="0">
              <a:latin typeface="Myriad Pro"/>
            </a:endParaRPr>
          </a:p>
          <a:p>
            <a:pPr lvl="1"/>
            <a:r>
              <a:rPr lang="en-US" sz="1500" dirty="0" smtClean="0">
                <a:latin typeface="Myriad Pro"/>
              </a:rPr>
              <a:t>Low congestion, national reach</a:t>
            </a:r>
            <a:endParaRPr lang="en-US" sz="1500" dirty="0">
              <a:latin typeface="Myriad Pro"/>
            </a:endParaRPr>
          </a:p>
          <a:p>
            <a:endParaRPr lang="en-US" sz="1500" b="1" dirty="0" smtClean="0">
              <a:latin typeface="Myriad Pro"/>
            </a:endParaRPr>
          </a:p>
          <a:p>
            <a:r>
              <a:rPr lang="en-US" sz="1500" b="1" dirty="0" smtClean="0">
                <a:latin typeface="Myriad Pro"/>
              </a:rPr>
              <a:t>Two International Cargo Airports</a:t>
            </a:r>
            <a:endParaRPr lang="en-US" sz="1500" b="1" dirty="0">
              <a:latin typeface="Myriad Pro"/>
            </a:endParaRPr>
          </a:p>
          <a:p>
            <a:pPr lvl="1"/>
            <a:r>
              <a:rPr lang="en-US" sz="1500" dirty="0" smtClean="0">
                <a:latin typeface="Myriad Pro"/>
              </a:rPr>
              <a:t>With rail access, foreign trade zones and available land</a:t>
            </a:r>
            <a:endParaRPr lang="en-US" sz="1500" dirty="0">
              <a:latin typeface="Myriad Pro"/>
            </a:endParaRPr>
          </a:p>
          <a:p>
            <a:endParaRPr lang="en-US" sz="1500" b="1" dirty="0">
              <a:latin typeface="Myriad Pro"/>
            </a:endParaRPr>
          </a:p>
          <a:p>
            <a:r>
              <a:rPr lang="en-US" sz="1500" b="1" dirty="0" smtClean="0">
                <a:latin typeface="Myriad Pro"/>
              </a:rPr>
              <a:t>World-Class Inland Port System</a:t>
            </a:r>
            <a:endParaRPr lang="en-US" sz="1500" b="1" dirty="0">
              <a:latin typeface="Myriad Pro"/>
            </a:endParaRPr>
          </a:p>
          <a:p>
            <a:pPr lvl="1"/>
            <a:r>
              <a:rPr lang="en-US" sz="1500" dirty="0" smtClean="0">
                <a:latin typeface="Myriad Pro"/>
              </a:rPr>
              <a:t>Third largest and most efficient system in the nation</a:t>
            </a:r>
            <a:endParaRPr lang="en-US" sz="1500" dirty="0">
              <a:latin typeface="Myriad Pro"/>
            </a:endParaRPr>
          </a:p>
        </p:txBody>
      </p:sp>
      <p:sp>
        <p:nvSpPr>
          <p:cNvPr id="20" name="Rectangle 19"/>
          <p:cNvSpPr/>
          <p:nvPr/>
        </p:nvSpPr>
        <p:spPr>
          <a:xfrm>
            <a:off x="0" y="0"/>
            <a:ext cx="12192000" cy="138946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 y="94569"/>
            <a:ext cx="12192000" cy="1200329"/>
          </a:xfrm>
          <a:prstGeom prst="rect">
            <a:avLst/>
          </a:prstGeom>
          <a:noFill/>
        </p:spPr>
        <p:txBody>
          <a:bodyPr wrap="square" rtlCol="0">
            <a:spAutoFit/>
          </a:bodyPr>
          <a:lstStyle/>
          <a:p>
            <a:pPr algn="ctr"/>
            <a:r>
              <a:rPr lang="en-US" sz="3600" b="1" dirty="0" smtClean="0">
                <a:solidFill>
                  <a:schemeClr val="bg1"/>
                </a:solidFill>
                <a:latin typeface="Myriad Pro"/>
              </a:rPr>
              <a:t>St. Louis Region</a:t>
            </a:r>
          </a:p>
          <a:p>
            <a:pPr algn="ctr"/>
            <a:r>
              <a:rPr lang="en-US" sz="3600" b="1" dirty="0" smtClean="0">
                <a:solidFill>
                  <a:schemeClr val="bg1"/>
                </a:solidFill>
                <a:latin typeface="Myriad Pro"/>
              </a:rPr>
              <a:t>National Recognition as a Leader in Transportation</a:t>
            </a:r>
            <a:endParaRPr lang="en-US" sz="3600" b="1" dirty="0">
              <a:solidFill>
                <a:schemeClr val="bg1"/>
              </a:solidFill>
              <a:latin typeface="Myriad Pro"/>
            </a:endParaRPr>
          </a:p>
        </p:txBody>
      </p:sp>
    </p:spTree>
    <p:extLst>
      <p:ext uri="{BB962C8B-B14F-4D97-AF65-F5344CB8AC3E}">
        <p14:creationId xmlns:p14="http://schemas.microsoft.com/office/powerpoint/2010/main" val="19384115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91523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76263" y="5486400"/>
            <a:ext cx="184731" cy="369332"/>
          </a:xfrm>
          <a:prstGeom prst="rect">
            <a:avLst/>
          </a:prstGeom>
          <a:noFill/>
        </p:spPr>
        <p:txBody>
          <a:bodyPr wrap="none" rtlCol="0">
            <a:spAutoFit/>
          </a:bodyPr>
          <a:lstStyle/>
          <a:p>
            <a:endParaRPr lang="en-US" dirty="0"/>
          </a:p>
        </p:txBody>
      </p:sp>
      <p:pic>
        <p:nvPicPr>
          <p:cNvPr id="13" name="Picture 12" descr="Freightway_4c_outnotag.ai"/>
          <p:cNvPicPr>
            <a:picLocks noChangeAspect="1"/>
          </p:cNvPicPr>
          <p:nvPr/>
        </p:nvPicPr>
        <p:blipFill rotWithShape="1">
          <a:blip r:embed="rId3"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4" name="Straight Connector 13"/>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4"/>
          <a:stretch>
            <a:fillRect/>
          </a:stretch>
        </p:blipFill>
        <p:spPr>
          <a:xfrm>
            <a:off x="2662109" y="6359208"/>
            <a:ext cx="1830096" cy="191472"/>
          </a:xfrm>
          <a:prstGeom prst="rect">
            <a:avLst/>
          </a:prstGeom>
        </p:spPr>
      </p:pic>
      <p:cxnSp>
        <p:nvCxnSpPr>
          <p:cNvPr id="16" name="Straight Connector 15"/>
          <p:cNvCxnSpPr/>
          <p:nvPr/>
        </p:nvCxnSpPr>
        <p:spPr>
          <a:xfrm>
            <a:off x="609609" y="6126163"/>
            <a:ext cx="10997513" cy="0"/>
          </a:xfrm>
          <a:prstGeom prst="line">
            <a:avLst/>
          </a:prstGeom>
          <a:blipFill rotWithShape="1">
            <a:blip r:embed="rId5"/>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0" y="0"/>
            <a:ext cx="12192000" cy="138946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0" y="263846"/>
            <a:ext cx="12192000" cy="861774"/>
          </a:xfrm>
          <a:prstGeom prst="rect">
            <a:avLst/>
          </a:prstGeom>
          <a:noFill/>
        </p:spPr>
        <p:txBody>
          <a:bodyPr wrap="square" rtlCol="0">
            <a:spAutoFit/>
          </a:bodyPr>
          <a:lstStyle/>
          <a:p>
            <a:pPr algn="ctr"/>
            <a:r>
              <a:rPr lang="en-US" sz="5000" b="1" dirty="0" smtClean="0">
                <a:solidFill>
                  <a:schemeClr val="bg1"/>
                </a:solidFill>
                <a:latin typeface="Myriad Pro"/>
              </a:rPr>
              <a:t>Why the St. Louis Region?</a:t>
            </a:r>
            <a:endParaRPr lang="en-US" sz="5000" b="1" dirty="0">
              <a:solidFill>
                <a:schemeClr val="bg1"/>
              </a:solidFill>
              <a:latin typeface="Myriad Pro"/>
            </a:endParaRPr>
          </a:p>
        </p:txBody>
      </p:sp>
      <p:pic>
        <p:nvPicPr>
          <p:cNvPr id="17" name="Content Placeholder 3"/>
          <p:cNvPicPr>
            <a:picLocks noGrp="1" noChangeAspect="1"/>
          </p:cNvPicPr>
          <p:nvPr>
            <p:ph idx="1"/>
          </p:nvPr>
        </p:nvPicPr>
        <p:blipFill rotWithShape="1">
          <a:blip r:embed="rId6"/>
          <a:srcRect b="1378"/>
          <a:stretch/>
        </p:blipFill>
        <p:spPr>
          <a:xfrm>
            <a:off x="3116553" y="1420260"/>
            <a:ext cx="5958893" cy="4675110"/>
          </a:xfrm>
          <a:prstGeom prst="rect">
            <a:avLst/>
          </a:prstGeom>
        </p:spPr>
      </p:pic>
    </p:spTree>
    <p:extLst>
      <p:ext uri="{BB962C8B-B14F-4D97-AF65-F5344CB8AC3E}">
        <p14:creationId xmlns:p14="http://schemas.microsoft.com/office/powerpoint/2010/main" val="38737242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14729"/>
        </a:solidFill>
        <a:effectLst/>
      </p:bgPr>
    </p:bg>
    <p:spTree>
      <p:nvGrpSpPr>
        <p:cNvPr id="1" name=""/>
        <p:cNvGrpSpPr/>
        <p:nvPr/>
      </p:nvGrpSpPr>
      <p:grpSpPr>
        <a:xfrm>
          <a:off x="0" y="0"/>
          <a:ext cx="0" cy="0"/>
          <a:chOff x="0" y="0"/>
          <a:chExt cx="0" cy="0"/>
        </a:xfrm>
      </p:grpSpPr>
      <p:sp>
        <p:nvSpPr>
          <p:cNvPr id="16" name="TextBox 15"/>
          <p:cNvSpPr txBox="1"/>
          <p:nvPr/>
        </p:nvSpPr>
        <p:spPr>
          <a:xfrm>
            <a:off x="351277" y="914400"/>
            <a:ext cx="4044462" cy="1384995"/>
          </a:xfrm>
          <a:prstGeom prst="rect">
            <a:avLst/>
          </a:prstGeom>
          <a:noFill/>
        </p:spPr>
        <p:txBody>
          <a:bodyPr wrap="square" rtlCol="0">
            <a:spAutoFit/>
          </a:bodyPr>
          <a:lstStyle/>
          <a:p>
            <a:pPr algn="ctr"/>
            <a:r>
              <a:rPr lang="en-US" sz="2800" b="1" dirty="0" smtClean="0">
                <a:solidFill>
                  <a:schemeClr val="bg1"/>
                </a:solidFill>
                <a:latin typeface="Myriad Pro"/>
              </a:rPr>
              <a:t>Commodities that can withstand additional transit time:</a:t>
            </a:r>
            <a:endParaRPr lang="en-US" sz="2800" b="1" dirty="0">
              <a:solidFill>
                <a:schemeClr val="bg1"/>
              </a:solidFill>
              <a:latin typeface="Myriad Pro"/>
            </a:endParaRPr>
          </a:p>
        </p:txBody>
      </p:sp>
      <p:sp>
        <p:nvSpPr>
          <p:cNvPr id="4" name="TextBox 3"/>
          <p:cNvSpPr txBox="1"/>
          <p:nvPr/>
        </p:nvSpPr>
        <p:spPr>
          <a:xfrm>
            <a:off x="639665" y="2712797"/>
            <a:ext cx="3467686"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bg1"/>
                </a:solidFill>
                <a:latin typeface="Myriad Pro" panose="020B0503030403020204"/>
              </a:rPr>
              <a:t>Metal scrap</a:t>
            </a:r>
          </a:p>
          <a:p>
            <a:pPr marL="285750" indent="-285750">
              <a:buFont typeface="Arial" panose="020B0604020202020204" pitchFamily="34" charset="0"/>
              <a:buChar char="•"/>
            </a:pPr>
            <a:r>
              <a:rPr lang="en-US" sz="2000" dirty="0" smtClean="0">
                <a:solidFill>
                  <a:schemeClr val="bg1"/>
                </a:solidFill>
                <a:latin typeface="Myriad Pro" panose="020B0503030403020204"/>
              </a:rPr>
              <a:t>Tires</a:t>
            </a:r>
          </a:p>
          <a:p>
            <a:pPr marL="285750" indent="-285750">
              <a:buFont typeface="Arial" panose="020B0604020202020204" pitchFamily="34" charset="0"/>
              <a:buChar char="•"/>
            </a:pPr>
            <a:r>
              <a:rPr lang="en-US" sz="2000" dirty="0" smtClean="0">
                <a:solidFill>
                  <a:schemeClr val="bg1"/>
                </a:solidFill>
                <a:latin typeface="Myriad Pro" panose="020B0503030403020204"/>
              </a:rPr>
              <a:t>Construction supplies</a:t>
            </a:r>
          </a:p>
          <a:p>
            <a:pPr marL="285750" indent="-285750">
              <a:buFont typeface="Arial" panose="020B0604020202020204" pitchFamily="34" charset="0"/>
              <a:buChar char="•"/>
            </a:pPr>
            <a:r>
              <a:rPr lang="en-US" sz="2000" dirty="0" smtClean="0">
                <a:solidFill>
                  <a:schemeClr val="bg1"/>
                </a:solidFill>
                <a:latin typeface="Myriad Pro" panose="020B0503030403020204"/>
              </a:rPr>
              <a:t>Appliances</a:t>
            </a:r>
          </a:p>
          <a:p>
            <a:pPr marL="285750" indent="-285750">
              <a:buFont typeface="Arial" panose="020B0604020202020204" pitchFamily="34" charset="0"/>
              <a:buChar char="•"/>
            </a:pPr>
            <a:r>
              <a:rPr lang="en-US" sz="2000" dirty="0" smtClean="0">
                <a:solidFill>
                  <a:schemeClr val="bg1"/>
                </a:solidFill>
                <a:latin typeface="Myriad Pro" panose="020B0503030403020204"/>
              </a:rPr>
              <a:t>Automotive parts</a:t>
            </a:r>
          </a:p>
          <a:p>
            <a:pPr marL="285750" indent="-285750">
              <a:buFont typeface="Arial" panose="020B0604020202020204" pitchFamily="34" charset="0"/>
              <a:buChar char="•"/>
            </a:pPr>
            <a:r>
              <a:rPr lang="en-US" sz="2000" dirty="0" smtClean="0">
                <a:solidFill>
                  <a:schemeClr val="bg1"/>
                </a:solidFill>
                <a:latin typeface="Myriad Pro" panose="020B0503030403020204"/>
              </a:rPr>
              <a:t>Specialized grain</a:t>
            </a:r>
          </a:p>
          <a:p>
            <a:pPr marL="285750" indent="-285750">
              <a:buFont typeface="Arial" panose="020B0604020202020204" pitchFamily="34" charset="0"/>
              <a:buChar char="•"/>
            </a:pPr>
            <a:r>
              <a:rPr lang="en-US" sz="2000" dirty="0" smtClean="0">
                <a:solidFill>
                  <a:schemeClr val="bg1"/>
                </a:solidFill>
                <a:latin typeface="Myriad Pro" panose="020B0503030403020204"/>
              </a:rPr>
              <a:t>Fabricated steel</a:t>
            </a:r>
          </a:p>
          <a:p>
            <a:pPr marL="285750" indent="-285750">
              <a:buFont typeface="Arial" panose="020B0604020202020204" pitchFamily="34" charset="0"/>
              <a:buChar char="•"/>
            </a:pPr>
            <a:r>
              <a:rPr lang="en-US" sz="2000" dirty="0" smtClean="0">
                <a:solidFill>
                  <a:schemeClr val="bg1"/>
                </a:solidFill>
                <a:latin typeface="Myriad Pro" panose="020B0503030403020204"/>
              </a:rPr>
              <a:t>Seasonal outdoor furniture</a:t>
            </a:r>
          </a:p>
          <a:p>
            <a:pPr marL="285750" indent="-285750">
              <a:buFont typeface="Arial" panose="020B0604020202020204" pitchFamily="34" charset="0"/>
              <a:buChar char="•"/>
            </a:pPr>
            <a:r>
              <a:rPr lang="en-US" sz="2000" dirty="0" smtClean="0">
                <a:solidFill>
                  <a:schemeClr val="bg1"/>
                </a:solidFill>
                <a:latin typeface="Myriad Pro" panose="020B0503030403020204"/>
              </a:rPr>
              <a:t>Animal feed</a:t>
            </a:r>
            <a:endParaRPr lang="en-US" sz="2000" dirty="0">
              <a:solidFill>
                <a:schemeClr val="bg1"/>
              </a:solidFill>
              <a:latin typeface="Myriad Pro" panose="020B0503030403020204"/>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1" y="914400"/>
            <a:ext cx="7315199" cy="4876800"/>
          </a:xfrm>
          <a:prstGeom prst="rect">
            <a:avLst/>
          </a:prstGeom>
        </p:spPr>
      </p:pic>
    </p:spTree>
    <p:extLst>
      <p:ext uri="{BB962C8B-B14F-4D97-AF65-F5344CB8AC3E}">
        <p14:creationId xmlns:p14="http://schemas.microsoft.com/office/powerpoint/2010/main" val="4015772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751" y="2130437"/>
            <a:ext cx="10360501" cy="1470025"/>
          </a:xfrm>
        </p:spPr>
        <p:txBody>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75922"/>
            <a:ext cx="12323796" cy="6932136"/>
          </a:xfrm>
          <a:prstGeom prst="rect">
            <a:avLst/>
          </a:prstGeom>
        </p:spPr>
      </p:pic>
      <p:sp>
        <p:nvSpPr>
          <p:cNvPr id="7" name="Rectangle 6"/>
          <p:cNvSpPr/>
          <p:nvPr/>
        </p:nvSpPr>
        <p:spPr>
          <a:xfrm>
            <a:off x="246183" y="1027256"/>
            <a:ext cx="6477000" cy="3676385"/>
          </a:xfrm>
          <a:prstGeom prst="rect">
            <a:avLst/>
          </a:prstGeom>
          <a:solidFill>
            <a:srgbClr val="FEBE10">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910" y="2130437"/>
            <a:ext cx="1901902" cy="240273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0554" y="1193540"/>
            <a:ext cx="2789803" cy="766429"/>
          </a:xfrm>
          <a:prstGeom prst="rect">
            <a:avLst/>
          </a:prstGeom>
        </p:spPr>
      </p:pic>
      <p:sp>
        <p:nvSpPr>
          <p:cNvPr id="10" name="TextBox 9"/>
          <p:cNvSpPr txBox="1"/>
          <p:nvPr/>
        </p:nvSpPr>
        <p:spPr>
          <a:xfrm>
            <a:off x="2455983" y="2700863"/>
            <a:ext cx="4483100" cy="1200329"/>
          </a:xfrm>
          <a:prstGeom prst="rect">
            <a:avLst/>
          </a:prstGeom>
          <a:noFill/>
        </p:spPr>
        <p:txBody>
          <a:bodyPr wrap="square" rtlCol="0">
            <a:spAutoFit/>
          </a:bodyPr>
          <a:lstStyle/>
          <a:p>
            <a:r>
              <a:rPr lang="en-US" sz="2800" b="1" dirty="0" smtClean="0">
                <a:latin typeface="Myriad Pro"/>
              </a:rPr>
              <a:t>Sal Litrico</a:t>
            </a:r>
          </a:p>
          <a:p>
            <a:r>
              <a:rPr lang="en-US" sz="2200" b="1" dirty="0" smtClean="0">
                <a:latin typeface="Myriad Pro"/>
              </a:rPr>
              <a:t>Chief Executive Officer</a:t>
            </a:r>
          </a:p>
          <a:p>
            <a:r>
              <a:rPr lang="en-US" sz="2200" dirty="0" smtClean="0">
                <a:latin typeface="Myriad Pro"/>
              </a:rPr>
              <a:t>American Patriot Holdings LLC</a:t>
            </a:r>
            <a:endParaRPr lang="en-US" sz="2200" dirty="0">
              <a:latin typeface="Myriad Pro"/>
            </a:endParaRPr>
          </a:p>
        </p:txBody>
      </p:sp>
    </p:spTree>
    <p:extLst>
      <p:ext uri="{BB962C8B-B14F-4D97-AF65-F5344CB8AC3E}">
        <p14:creationId xmlns:p14="http://schemas.microsoft.com/office/powerpoint/2010/main" val="1410791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751" y="2130437"/>
            <a:ext cx="10360501" cy="1470025"/>
          </a:xfrm>
        </p:spPr>
        <p:txBody>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75922"/>
            <a:ext cx="12323796" cy="6932136"/>
          </a:xfrm>
          <a:prstGeom prst="rect">
            <a:avLst/>
          </a:prstGeom>
        </p:spPr>
      </p:pic>
      <p:sp>
        <p:nvSpPr>
          <p:cNvPr id="7" name="Rectangle 6"/>
          <p:cNvSpPr/>
          <p:nvPr/>
        </p:nvSpPr>
        <p:spPr>
          <a:xfrm>
            <a:off x="246182" y="1027256"/>
            <a:ext cx="6337301" cy="3676385"/>
          </a:xfrm>
          <a:prstGeom prst="rect">
            <a:avLst/>
          </a:prstGeom>
          <a:solidFill>
            <a:srgbClr val="FEBE10">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5224" y="1076437"/>
            <a:ext cx="2847560" cy="111948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298" y="2387714"/>
            <a:ext cx="2099561" cy="2004864"/>
          </a:xfrm>
          <a:prstGeom prst="rect">
            <a:avLst/>
          </a:prstGeom>
        </p:spPr>
      </p:pic>
      <p:sp>
        <p:nvSpPr>
          <p:cNvPr id="10" name="TextBox 9"/>
          <p:cNvSpPr txBox="1"/>
          <p:nvPr/>
        </p:nvSpPr>
        <p:spPr>
          <a:xfrm>
            <a:off x="2804386" y="2620704"/>
            <a:ext cx="4483100" cy="1538883"/>
          </a:xfrm>
          <a:prstGeom prst="rect">
            <a:avLst/>
          </a:prstGeom>
          <a:noFill/>
        </p:spPr>
        <p:txBody>
          <a:bodyPr wrap="square" rtlCol="0">
            <a:spAutoFit/>
          </a:bodyPr>
          <a:lstStyle/>
          <a:p>
            <a:r>
              <a:rPr lang="en-US" sz="2800" b="1" dirty="0" smtClean="0">
                <a:latin typeface="Myriad Pro"/>
              </a:rPr>
              <a:t>Sandy Sanders</a:t>
            </a:r>
          </a:p>
          <a:p>
            <a:r>
              <a:rPr lang="en-US" sz="2200" b="1" dirty="0" smtClean="0">
                <a:latin typeface="Myriad Pro"/>
              </a:rPr>
              <a:t>Executive Director</a:t>
            </a:r>
          </a:p>
          <a:p>
            <a:r>
              <a:rPr lang="en-US" sz="2200" dirty="0" smtClean="0">
                <a:latin typeface="Myriad Pro"/>
              </a:rPr>
              <a:t>Plaquemines Port Harbor &amp;</a:t>
            </a:r>
          </a:p>
          <a:p>
            <a:r>
              <a:rPr lang="en-US" sz="2200" dirty="0" smtClean="0">
                <a:latin typeface="Myriad Pro"/>
              </a:rPr>
              <a:t>Terminal District</a:t>
            </a:r>
            <a:endParaRPr lang="en-US" sz="2200" dirty="0">
              <a:latin typeface="Myriad Pro"/>
            </a:endParaRPr>
          </a:p>
        </p:txBody>
      </p:sp>
    </p:spTree>
    <p:extLst>
      <p:ext uri="{BB962C8B-B14F-4D97-AF65-F5344CB8AC3E}">
        <p14:creationId xmlns:p14="http://schemas.microsoft.com/office/powerpoint/2010/main" val="13731834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751" y="2130437"/>
            <a:ext cx="10360501" cy="1470025"/>
          </a:xfrm>
        </p:spPr>
        <p:txBody>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75922"/>
            <a:ext cx="12323796" cy="6932136"/>
          </a:xfrm>
          <a:prstGeom prst="rect">
            <a:avLst/>
          </a:prstGeom>
        </p:spPr>
      </p:pic>
      <p:sp>
        <p:nvSpPr>
          <p:cNvPr id="7" name="Rectangle 6"/>
          <p:cNvSpPr/>
          <p:nvPr/>
        </p:nvSpPr>
        <p:spPr>
          <a:xfrm>
            <a:off x="246183" y="1027256"/>
            <a:ext cx="6235700" cy="3676385"/>
          </a:xfrm>
          <a:prstGeom prst="rect">
            <a:avLst/>
          </a:prstGeom>
          <a:solidFill>
            <a:srgbClr val="FEBE10">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910" y="2060143"/>
            <a:ext cx="1867137" cy="2473030"/>
          </a:xfrm>
          <a:prstGeom prst="rect">
            <a:avLst/>
          </a:prstGeom>
        </p:spPr>
      </p:pic>
      <p:pic>
        <p:nvPicPr>
          <p:cNvPr id="2050" name="Picture 2" descr="stc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3769" y="1097630"/>
            <a:ext cx="1960528" cy="14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383769" y="2696493"/>
            <a:ext cx="4483100" cy="1200329"/>
          </a:xfrm>
          <a:prstGeom prst="rect">
            <a:avLst/>
          </a:prstGeom>
          <a:noFill/>
        </p:spPr>
        <p:txBody>
          <a:bodyPr wrap="square" rtlCol="0">
            <a:spAutoFit/>
          </a:bodyPr>
          <a:lstStyle/>
          <a:p>
            <a:r>
              <a:rPr lang="en-US" sz="2800" b="1" dirty="0" smtClean="0">
                <a:latin typeface="Myriad Pro"/>
              </a:rPr>
              <a:t>Mike Steenhoek</a:t>
            </a:r>
          </a:p>
          <a:p>
            <a:r>
              <a:rPr lang="en-US" sz="2200" b="1" dirty="0" smtClean="0">
                <a:latin typeface="Myriad Pro"/>
              </a:rPr>
              <a:t>Executive Director</a:t>
            </a:r>
          </a:p>
          <a:p>
            <a:r>
              <a:rPr lang="en-US" sz="2200" dirty="0" smtClean="0">
                <a:latin typeface="Myriad Pro"/>
              </a:rPr>
              <a:t>Soy Transportation Coalition</a:t>
            </a:r>
            <a:endParaRPr lang="en-US" sz="2200" dirty="0">
              <a:latin typeface="Myriad Pro"/>
            </a:endParaRPr>
          </a:p>
        </p:txBody>
      </p:sp>
    </p:spTree>
    <p:extLst>
      <p:ext uri="{BB962C8B-B14F-4D97-AF65-F5344CB8AC3E}">
        <p14:creationId xmlns:p14="http://schemas.microsoft.com/office/powerpoint/2010/main" val="910908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14729"/>
        </a:solidFill>
        <a:effectLst/>
      </p:bgPr>
    </p:bg>
    <p:spTree>
      <p:nvGrpSpPr>
        <p:cNvPr id="1" name=""/>
        <p:cNvGrpSpPr/>
        <p:nvPr/>
      </p:nvGrpSpPr>
      <p:grpSpPr>
        <a:xfrm>
          <a:off x="0" y="0"/>
          <a:ext cx="0" cy="0"/>
          <a:chOff x="0" y="0"/>
          <a:chExt cx="0" cy="0"/>
        </a:xfrm>
      </p:grpSpPr>
      <p:sp>
        <p:nvSpPr>
          <p:cNvPr id="16" name="TextBox 15"/>
          <p:cNvSpPr txBox="1"/>
          <p:nvPr/>
        </p:nvSpPr>
        <p:spPr>
          <a:xfrm>
            <a:off x="0" y="214022"/>
            <a:ext cx="12192000" cy="769441"/>
          </a:xfrm>
          <a:prstGeom prst="rect">
            <a:avLst/>
          </a:prstGeom>
          <a:noFill/>
        </p:spPr>
        <p:txBody>
          <a:bodyPr wrap="square" rtlCol="0">
            <a:spAutoFit/>
          </a:bodyPr>
          <a:lstStyle/>
          <a:p>
            <a:pPr algn="ctr"/>
            <a:r>
              <a:rPr lang="en-US" sz="4400" b="1" dirty="0" smtClean="0">
                <a:solidFill>
                  <a:schemeClr val="bg1"/>
                </a:solidFill>
                <a:latin typeface="Myriad Pro"/>
              </a:rPr>
              <a:t>Anti-Trust Statement</a:t>
            </a:r>
            <a:endParaRPr lang="en-US" sz="4400" b="1" dirty="0">
              <a:solidFill>
                <a:schemeClr val="bg1"/>
              </a:solidFill>
              <a:latin typeface="Myriad Pro"/>
            </a:endParaRPr>
          </a:p>
        </p:txBody>
      </p:sp>
      <p:sp>
        <p:nvSpPr>
          <p:cNvPr id="17" name="TextBox 16"/>
          <p:cNvSpPr txBox="1"/>
          <p:nvPr/>
        </p:nvSpPr>
        <p:spPr>
          <a:xfrm>
            <a:off x="926019" y="1558073"/>
            <a:ext cx="10339961" cy="4401205"/>
          </a:xfrm>
          <a:prstGeom prst="rect">
            <a:avLst/>
          </a:prstGeom>
          <a:noFill/>
        </p:spPr>
        <p:txBody>
          <a:bodyPr wrap="square" rtlCol="0">
            <a:spAutoFit/>
          </a:bodyPr>
          <a:lstStyle/>
          <a:p>
            <a:r>
              <a:rPr lang="en-US" sz="2000" b="1" dirty="0" smtClean="0">
                <a:solidFill>
                  <a:schemeClr val="bg1"/>
                </a:solidFill>
                <a:latin typeface="Myriad Pro"/>
              </a:rPr>
              <a:t>There shall be no discussion of activities for the purpose of arriving at any understanding or agreement regarding price, the terms or conditions of sale, distribution, volume of production, territories or customers.</a:t>
            </a:r>
          </a:p>
          <a:p>
            <a:endParaRPr lang="en-US" sz="2000" b="1" dirty="0">
              <a:solidFill>
                <a:schemeClr val="bg1"/>
              </a:solidFill>
              <a:latin typeface="Myriad Pro"/>
            </a:endParaRPr>
          </a:p>
          <a:p>
            <a:r>
              <a:rPr lang="en-US" sz="2000" b="1" dirty="0" smtClean="0">
                <a:solidFill>
                  <a:schemeClr val="bg1"/>
                </a:solidFill>
                <a:latin typeface="Myriad Pro"/>
              </a:rPr>
              <a:t>There shall be no discussion or activity for the purpose of preventing any person or persons from gaining access to any market or customer for goods or services, nor any agreement or understanding to refrain from purchasing or using any material, equipment, services or supplies.</a:t>
            </a:r>
          </a:p>
          <a:p>
            <a:endParaRPr lang="en-US" sz="2000" b="1" dirty="0">
              <a:solidFill>
                <a:schemeClr val="bg1"/>
              </a:solidFill>
              <a:latin typeface="Myriad Pro"/>
            </a:endParaRPr>
          </a:p>
          <a:p>
            <a:r>
              <a:rPr lang="en-US" sz="2000" b="1" dirty="0" smtClean="0">
                <a:solidFill>
                  <a:schemeClr val="bg1"/>
                </a:solidFill>
                <a:latin typeface="Myriad Pro"/>
              </a:rPr>
              <a:t>There shall be no discussion or activity that may be construed as forestalling or limiting research and development.</a:t>
            </a:r>
          </a:p>
          <a:p>
            <a:endParaRPr lang="en-US" sz="2000" b="1" dirty="0">
              <a:solidFill>
                <a:schemeClr val="bg1"/>
              </a:solidFill>
              <a:latin typeface="Myriad Pro"/>
            </a:endParaRPr>
          </a:p>
          <a:p>
            <a:r>
              <a:rPr lang="en-US" sz="2000" b="1" dirty="0" smtClean="0">
                <a:solidFill>
                  <a:schemeClr val="bg1"/>
                </a:solidFill>
                <a:latin typeface="Myriad Pro"/>
              </a:rPr>
              <a:t>We request your consideration </a:t>
            </a:r>
            <a:r>
              <a:rPr lang="en-US" sz="2000" b="1" dirty="0" smtClean="0">
                <a:solidFill>
                  <a:schemeClr val="bg1"/>
                </a:solidFill>
                <a:latin typeface="Myriad Pro"/>
              </a:rPr>
              <a:t>and full compliance with these </a:t>
            </a:r>
            <a:r>
              <a:rPr lang="en-US" sz="2000" b="1" dirty="0" smtClean="0">
                <a:solidFill>
                  <a:schemeClr val="bg1"/>
                </a:solidFill>
                <a:latin typeface="Myriad Pro"/>
              </a:rPr>
              <a:t>guidelines while </a:t>
            </a:r>
            <a:r>
              <a:rPr lang="en-US" sz="2000" b="1" dirty="0" smtClean="0">
                <a:solidFill>
                  <a:schemeClr val="bg1"/>
                </a:solidFill>
                <a:latin typeface="Myriad Pro"/>
              </a:rPr>
              <a:t>in attendance </a:t>
            </a:r>
            <a:r>
              <a:rPr lang="en-US" sz="2000" b="1" dirty="0" smtClean="0">
                <a:solidFill>
                  <a:schemeClr val="bg1"/>
                </a:solidFill>
                <a:latin typeface="Myriad Pro"/>
              </a:rPr>
              <a:t>of today’s meeting. </a:t>
            </a:r>
            <a:endParaRPr lang="en-US" sz="2000" b="1" dirty="0">
              <a:solidFill>
                <a:schemeClr val="bg1"/>
              </a:solidFill>
              <a:latin typeface="Myriad Pro"/>
            </a:endParaRPr>
          </a:p>
        </p:txBody>
      </p:sp>
    </p:spTree>
    <p:extLst>
      <p:ext uri="{BB962C8B-B14F-4D97-AF65-F5344CB8AC3E}">
        <p14:creationId xmlns:p14="http://schemas.microsoft.com/office/powerpoint/2010/main" val="13244763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B20D">
            <a:alpha val="0"/>
          </a:srgbClr>
        </a:solidFill>
        <a:effectLst/>
      </p:bgPr>
    </p:bg>
    <p:spTree>
      <p:nvGrpSpPr>
        <p:cNvPr id="1" name=""/>
        <p:cNvGrpSpPr/>
        <p:nvPr/>
      </p:nvGrpSpPr>
      <p:grpSpPr>
        <a:xfrm>
          <a:off x="0" y="0"/>
          <a:ext cx="0" cy="0"/>
          <a:chOff x="0" y="0"/>
          <a:chExt cx="0" cy="0"/>
        </a:xfrm>
      </p:grpSpPr>
      <p:sp>
        <p:nvSpPr>
          <p:cNvPr id="10" name="AutoShape 10" descr="http://upload.wikimedia.org/wikipedia/commons/e/e6/US-MaritimeAdministration-Seal.svg"/>
          <p:cNvSpPr>
            <a:spLocks noChangeAspect="1" noChangeArrowheads="1"/>
          </p:cNvSpPr>
          <p:nvPr/>
        </p:nvSpPr>
        <p:spPr bwMode="auto">
          <a:xfrm>
            <a:off x="3989212" y="-929217"/>
            <a:ext cx="3687233" cy="368724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2667" dirty="0">
              <a:solidFill>
                <a:prstClr val="black"/>
              </a:solidFill>
              <a:latin typeface="Impact" pitchFamily="34" charset="0"/>
              <a:cs typeface="Arial" charset="0"/>
            </a:endParaRPr>
          </a:p>
        </p:txBody>
      </p:sp>
      <p:sp>
        <p:nvSpPr>
          <p:cNvPr id="11" name="AutoShape 12" descr="http://upload.wikimedia.org/wikipedia/commons/e/e6/US-MaritimeAdministration-Seal.svg"/>
          <p:cNvSpPr>
            <a:spLocks noChangeAspect="1" noChangeArrowheads="1"/>
          </p:cNvSpPr>
          <p:nvPr/>
        </p:nvSpPr>
        <p:spPr bwMode="auto">
          <a:xfrm>
            <a:off x="207433" y="-1335617"/>
            <a:ext cx="406400" cy="4064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2667" dirty="0">
              <a:solidFill>
                <a:prstClr val="black"/>
              </a:solidFill>
              <a:latin typeface="Impact" pitchFamily="34" charset="0"/>
              <a:cs typeface="Arial" charset="0"/>
            </a:endParaRPr>
          </a:p>
        </p:txBody>
      </p:sp>
      <p:pic>
        <p:nvPicPr>
          <p:cNvPr id="16" name="Picture 2" descr="http://assets3.howtospendit.ft-static.com/images/5f/80/fc/5f80fc76-5ffe-40fc-b8c2-59da26892c31_seven_hundred.jpg"/>
          <p:cNvPicPr>
            <a:picLocks noChangeAspect="1" noChangeArrowheads="1"/>
          </p:cNvPicPr>
          <p:nvPr/>
        </p:nvPicPr>
        <p:blipFill rotWithShape="1">
          <a:blip r:embed="rId3">
            <a:extLst>
              <a:ext uri="{28A0092B-C50C-407E-A947-70E740481C1C}">
                <a14:useLocalDpi xmlns:a14="http://schemas.microsoft.com/office/drawing/2010/main" val="0"/>
              </a:ext>
            </a:extLst>
          </a:blip>
          <a:srcRect t="25815" b="8826"/>
          <a:stretch/>
        </p:blipFill>
        <p:spPr bwMode="auto">
          <a:xfrm>
            <a:off x="0" y="840829"/>
            <a:ext cx="12192000" cy="601717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553673" y="1409350"/>
            <a:ext cx="12048501" cy="4585871"/>
          </a:xfrm>
          <a:prstGeom prst="rect">
            <a:avLst/>
          </a:prstGeom>
        </p:spPr>
        <p:txBody>
          <a:bodyPr wrap="square">
            <a:spAutoFit/>
          </a:bodyPr>
          <a:lstStyle/>
          <a:p>
            <a:pPr fontAlgn="base">
              <a:spcBef>
                <a:spcPct val="0"/>
              </a:spcBef>
              <a:spcAft>
                <a:spcPct val="0"/>
              </a:spcAft>
              <a:buClr>
                <a:srgbClr val="FFFF00"/>
              </a:buClr>
              <a:buSzPct val="134000"/>
            </a:pPr>
            <a:r>
              <a:rPr lang="fr-FR" sz="4800" b="1" dirty="0">
                <a:solidFill>
                  <a:prstClr val="white"/>
                </a:solidFill>
                <a:effectLst>
                  <a:outerShdw blurRad="38100" dist="38100" dir="2700000" algn="tl">
                    <a:srgbClr val="000000">
                      <a:alpha val="43137"/>
                    </a:srgbClr>
                  </a:outerShdw>
                </a:effectLst>
                <a:latin typeface="Kozuka Gothic Pro M" panose="020B0700000000000000" pitchFamily="34" charset="-128"/>
                <a:ea typeface="Kozuka Gothic Pro M" panose="020B0700000000000000" pitchFamily="34" charset="-128"/>
                <a:cs typeface="Arial" charset="0"/>
              </a:rPr>
              <a:t>APH &amp; PPHTD:</a:t>
            </a:r>
          </a:p>
          <a:p>
            <a:pPr fontAlgn="base">
              <a:spcBef>
                <a:spcPct val="0"/>
              </a:spcBef>
              <a:spcAft>
                <a:spcPct val="0"/>
              </a:spcAft>
              <a:buClr>
                <a:srgbClr val="FFFF00"/>
              </a:buClr>
              <a:buSzPct val="134000"/>
            </a:pPr>
            <a:endParaRPr lang="fr-FR" sz="4800" b="1" dirty="0">
              <a:solidFill>
                <a:prstClr val="white"/>
              </a:solidFill>
              <a:effectLst>
                <a:outerShdw blurRad="38100" dist="38100" dir="2700000" algn="tl">
                  <a:srgbClr val="000000">
                    <a:alpha val="43137"/>
                  </a:srgbClr>
                </a:outerShdw>
              </a:effectLst>
              <a:latin typeface="Kozuka Gothic Pro M" panose="020B0700000000000000" pitchFamily="34" charset="-128"/>
              <a:ea typeface="Kozuka Gothic Pro M" panose="020B0700000000000000" pitchFamily="34" charset="-128"/>
              <a:cs typeface="Arial" charset="0"/>
            </a:endParaRPr>
          </a:p>
          <a:p>
            <a:pPr fontAlgn="base">
              <a:spcBef>
                <a:spcPct val="0"/>
              </a:spcBef>
              <a:spcAft>
                <a:spcPct val="0"/>
              </a:spcAft>
              <a:buClr>
                <a:srgbClr val="FFFF00"/>
              </a:buClr>
              <a:buSzPct val="134000"/>
            </a:pPr>
            <a:r>
              <a:rPr lang="fr-FR" sz="4800" b="1" dirty="0">
                <a:solidFill>
                  <a:prstClr val="white"/>
                </a:solidFill>
                <a:effectLst>
                  <a:outerShdw blurRad="38100" dist="38100" dir="2700000" algn="tl">
                    <a:srgbClr val="000000">
                      <a:alpha val="43137"/>
                    </a:srgbClr>
                  </a:outerShdw>
                </a:effectLst>
                <a:latin typeface="Kozuka Gothic Pro M" panose="020B0700000000000000" pitchFamily="34" charset="-128"/>
                <a:ea typeface="Kozuka Gothic Pro M" panose="020B0700000000000000" pitchFamily="34" charset="-128"/>
                <a:cs typeface="Arial" charset="0"/>
              </a:rPr>
              <a:t>Innovation:</a:t>
            </a:r>
          </a:p>
          <a:p>
            <a:pPr fontAlgn="base">
              <a:spcBef>
                <a:spcPct val="0"/>
              </a:spcBef>
              <a:spcAft>
                <a:spcPct val="0"/>
              </a:spcAft>
              <a:buClr>
                <a:srgbClr val="FFFF00"/>
              </a:buClr>
              <a:buSzPct val="134000"/>
            </a:pPr>
            <a:r>
              <a:rPr lang="fr-FR" sz="2800" b="1" dirty="0">
                <a:solidFill>
                  <a:prstClr val="white"/>
                </a:solidFill>
                <a:effectLst>
                  <a:outerShdw blurRad="38100" dist="38100" dir="2700000" algn="tl">
                    <a:srgbClr val="000000">
                      <a:alpha val="43137"/>
                    </a:srgbClr>
                  </a:outerShdw>
                </a:effectLst>
                <a:latin typeface="Kozuka Gothic Pro M" panose="020B0700000000000000" pitchFamily="34" charset="-128"/>
                <a:ea typeface="Kozuka Gothic Pro M" panose="020B0700000000000000" pitchFamily="34" charset="-128"/>
                <a:cs typeface="Arial" charset="0"/>
              </a:rPr>
              <a:t>Global Trade and Inland Waterways </a:t>
            </a:r>
          </a:p>
          <a:p>
            <a:pPr fontAlgn="base">
              <a:spcBef>
                <a:spcPct val="0"/>
              </a:spcBef>
              <a:spcAft>
                <a:spcPct val="0"/>
              </a:spcAft>
              <a:buClr>
                <a:srgbClr val="FFFF00"/>
              </a:buClr>
              <a:buSzPct val="134000"/>
            </a:pPr>
            <a:r>
              <a:rPr lang="fr-FR" sz="2800" b="1" dirty="0">
                <a:solidFill>
                  <a:prstClr val="white"/>
                </a:solidFill>
                <a:effectLst>
                  <a:outerShdw blurRad="38100" dist="38100" dir="2700000" algn="tl">
                    <a:srgbClr val="000000">
                      <a:alpha val="43137"/>
                    </a:srgbClr>
                  </a:outerShdw>
                </a:effectLst>
                <a:latin typeface="Kozuka Gothic Pro M" panose="020B0700000000000000" pitchFamily="34" charset="-128"/>
                <a:ea typeface="Kozuka Gothic Pro M" panose="020B0700000000000000" pitchFamily="34" charset="-128"/>
                <a:cs typeface="Arial" charset="0"/>
              </a:rPr>
              <a:t>A New Paradigm in International &amp; Domestic Freight Movement</a:t>
            </a:r>
          </a:p>
          <a:p>
            <a:pPr fontAlgn="base">
              <a:spcBef>
                <a:spcPct val="0"/>
              </a:spcBef>
              <a:spcAft>
                <a:spcPct val="0"/>
              </a:spcAft>
              <a:buClr>
                <a:srgbClr val="FFFF00"/>
              </a:buClr>
              <a:buSzPct val="134000"/>
            </a:pPr>
            <a:endParaRPr lang="fr-FR" sz="2800" b="1" dirty="0">
              <a:solidFill>
                <a:prstClr val="white"/>
              </a:solidFill>
              <a:effectLst>
                <a:outerShdw blurRad="38100" dist="38100" dir="2700000" algn="tl">
                  <a:srgbClr val="000000">
                    <a:alpha val="43137"/>
                  </a:srgbClr>
                </a:outerShdw>
              </a:effectLst>
              <a:ea typeface="Kozuka Gothic Pro M" panose="020B0700000000000000" pitchFamily="34" charset="-128"/>
              <a:cs typeface="Arial" charset="0"/>
            </a:endParaRPr>
          </a:p>
          <a:p>
            <a:pPr fontAlgn="base">
              <a:spcBef>
                <a:spcPct val="0"/>
              </a:spcBef>
              <a:spcAft>
                <a:spcPct val="0"/>
              </a:spcAft>
              <a:buClr>
                <a:srgbClr val="FFFF00"/>
              </a:buClr>
              <a:buSzPct val="134000"/>
            </a:pPr>
            <a:endParaRPr lang="fr-FR" sz="4000" dirty="0">
              <a:solidFill>
                <a:prstClr val="black"/>
              </a:solidFill>
              <a:effectLst>
                <a:outerShdw blurRad="38100" dist="38100" dir="2700000" algn="tl">
                  <a:srgbClr val="000000">
                    <a:alpha val="43137"/>
                  </a:srgbClr>
                </a:outerShdw>
              </a:effectLst>
              <a:cs typeface="Arial" charset="0"/>
            </a:endParaRPr>
          </a:p>
          <a:p>
            <a:pPr fontAlgn="base">
              <a:spcBef>
                <a:spcPct val="0"/>
              </a:spcBef>
              <a:spcAft>
                <a:spcPct val="0"/>
              </a:spcAft>
              <a:buClr>
                <a:srgbClr val="FFFF00"/>
              </a:buClr>
              <a:buSzPct val="134000"/>
            </a:pPr>
            <a:r>
              <a:rPr lang="fr-FR" sz="2400" dirty="0">
                <a:solidFill>
                  <a:prstClr val="white"/>
                </a:solidFill>
                <a:effectLst>
                  <a:outerShdw blurRad="38100" dist="38100" dir="2700000" algn="tl">
                    <a:srgbClr val="000000">
                      <a:alpha val="43137"/>
                    </a:srgbClr>
                  </a:outerShdw>
                </a:effectLst>
                <a:cs typeface="Arial" charset="0"/>
              </a:rPr>
              <a:t>STL Regional BCO/Shipper/Freight Forwarders Meeting - August 30, 2018                 </a:t>
            </a:r>
            <a:r>
              <a:rPr lang="en-US" sz="2400" dirty="0">
                <a:solidFill>
                  <a:prstClr val="white"/>
                </a:solidFill>
                <a:effectLst>
                  <a:outerShdw blurRad="38100" dist="38100" dir="2700000" algn="tl">
                    <a:srgbClr val="000000">
                      <a:alpha val="43137"/>
                    </a:srgbClr>
                  </a:outerShdw>
                </a:effectLst>
                <a:cs typeface="Arial" charset="0"/>
              </a:rPr>
              <a:t> </a:t>
            </a:r>
          </a:p>
        </p:txBody>
      </p:sp>
      <p:sp>
        <p:nvSpPr>
          <p:cNvPr id="17" name="Right Triangle 16"/>
          <p:cNvSpPr/>
          <p:nvPr/>
        </p:nvSpPr>
        <p:spPr bwMode="auto">
          <a:xfrm flipH="1">
            <a:off x="10470445" y="4899378"/>
            <a:ext cx="1721555" cy="1958623"/>
          </a:xfrm>
          <a:prstGeom prst="rtTriangle">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2667" dirty="0">
              <a:solidFill>
                <a:prstClr val="black"/>
              </a:solidFill>
              <a:latin typeface="Impact" pitchFamily="34" charset="0"/>
              <a:cs typeface="Arial" charset="0"/>
            </a:endParaRPr>
          </a:p>
        </p:txBody>
      </p:sp>
    </p:spTree>
    <p:extLst>
      <p:ext uri="{BB962C8B-B14F-4D97-AF65-F5344CB8AC3E}">
        <p14:creationId xmlns:p14="http://schemas.microsoft.com/office/powerpoint/2010/main" val="388293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2776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inancialtribune.com/sites/default/files/field/image/17january/15_global_0.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784"/>
          <a:stretch/>
        </p:blipFill>
        <p:spPr bwMode="auto">
          <a:xfrm>
            <a:off x="-1" y="885085"/>
            <a:ext cx="12192001" cy="597291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 xmlns:a16="http://schemas.microsoft.com/office/drawing/2014/main" id="{F46710E3-51DC-4779-9D53-E293A715D795}"/>
              </a:ext>
            </a:extLst>
          </p:cNvPr>
          <p:cNvSpPr>
            <a:spLocks noGrp="1"/>
          </p:cNvSpPr>
          <p:nvPr>
            <p:ph type="ctrTitle"/>
          </p:nvPr>
        </p:nvSpPr>
        <p:spPr>
          <a:xfrm>
            <a:off x="439504" y="1040989"/>
            <a:ext cx="11752496" cy="1960033"/>
          </a:xfrm>
          <a:effectLst/>
        </p:spPr>
        <p:txBody>
          <a:bodyPr/>
          <a:lstStyle/>
          <a:p>
            <a:pPr algn="l"/>
            <a:r>
              <a:rPr lang="en-US" dirty="0">
                <a:solidFill>
                  <a:schemeClr val="bg1"/>
                </a:solidFill>
                <a:effectLst>
                  <a:outerShdw blurRad="38100" dist="38100" dir="2700000" algn="tl">
                    <a:srgbClr val="000000">
                      <a:alpha val="43137"/>
                    </a:srgbClr>
                  </a:outerShdw>
                </a:effectLst>
              </a:rPr>
              <a:t>Global Maritime Trade to </a:t>
            </a:r>
            <a:br>
              <a:rPr lang="en-US" dirty="0">
                <a:solidFill>
                  <a:schemeClr val="bg1"/>
                </a:solidFill>
                <a:effectLst>
                  <a:outerShdw blurRad="38100" dist="38100" dir="2700000" algn="tl">
                    <a:srgbClr val="000000">
                      <a:alpha val="43137"/>
                    </a:srgbClr>
                  </a:outerShdw>
                </a:effectLst>
              </a:rPr>
            </a:br>
            <a:r>
              <a:rPr lang="en-US" dirty="0">
                <a:solidFill>
                  <a:schemeClr val="bg1"/>
                </a:solidFill>
                <a:effectLst>
                  <a:outerShdw blurRad="38100" dist="38100" dir="2700000" algn="tl">
                    <a:srgbClr val="000000">
                      <a:alpha val="43137"/>
                    </a:srgbClr>
                  </a:outerShdw>
                </a:effectLst>
              </a:rPr>
              <a:t>Double by 2030</a:t>
            </a:r>
          </a:p>
        </p:txBody>
      </p:sp>
      <p:sp>
        <p:nvSpPr>
          <p:cNvPr id="3" name="Subtitle 2">
            <a:extLst>
              <a:ext uri="{FF2B5EF4-FFF2-40B4-BE49-F238E27FC236}">
                <a16:creationId xmlns="" xmlns:a16="http://schemas.microsoft.com/office/drawing/2014/main" id="{1EAC9F52-3140-4F63-8F3F-04C5FFE5021A}"/>
              </a:ext>
            </a:extLst>
          </p:cNvPr>
          <p:cNvSpPr>
            <a:spLocks noGrp="1"/>
          </p:cNvSpPr>
          <p:nvPr>
            <p:ph type="subTitle" idx="1"/>
          </p:nvPr>
        </p:nvSpPr>
        <p:spPr>
          <a:xfrm>
            <a:off x="832461" y="3001023"/>
            <a:ext cx="6482740" cy="2705512"/>
          </a:xfrm>
          <a:solidFill>
            <a:srgbClr val="003399">
              <a:alpha val="51000"/>
            </a:srgbClr>
          </a:solidFill>
          <a:effectLst>
            <a:softEdge rad="101600"/>
          </a:effectLst>
        </p:spPr>
        <p:txBody>
          <a:bodyPr vert="horz" wrap="square" lIns="0" tIns="45720" rIns="91440" bIns="45720" numCol="1" anchor="t" anchorCtr="0" compatLnSpc="1">
            <a:prstTxWarp prst="textNoShape">
              <a:avLst/>
            </a:prstTxWarp>
          </a:bodyPr>
          <a:lstStyle/>
          <a:p>
            <a:pPr marL="457189" indent="-457189" algn="l">
              <a:spcBef>
                <a:spcPts val="0"/>
              </a:spcBef>
              <a:spcAft>
                <a:spcPts val="1600"/>
              </a:spcAft>
              <a:buClr>
                <a:schemeClr val="bg1"/>
              </a:buClr>
              <a:buFont typeface="Arial" panose="020B0604020202020204" pitchFamily="34" charset="0"/>
              <a:buChar char="•"/>
            </a:pPr>
            <a:r>
              <a:rPr lang="en-US" sz="2667" dirty="0">
                <a:effectLst>
                  <a:outerShdw blurRad="38100" dist="38100" dir="2700000" algn="tl">
                    <a:srgbClr val="000000">
                      <a:alpha val="43137"/>
                    </a:srgbClr>
                  </a:outerShdw>
                </a:effectLst>
              </a:rPr>
              <a:t>Significant growth in world trade projected in next 10 years</a:t>
            </a:r>
          </a:p>
          <a:p>
            <a:pPr marL="457189" indent="-457189" algn="l">
              <a:spcBef>
                <a:spcPts val="0"/>
              </a:spcBef>
              <a:spcAft>
                <a:spcPts val="1600"/>
              </a:spcAft>
              <a:buClr>
                <a:schemeClr val="bg1"/>
              </a:buClr>
              <a:buFont typeface="Arial" panose="020B0604020202020204" pitchFamily="34" charset="0"/>
              <a:buChar char="•"/>
            </a:pPr>
            <a:r>
              <a:rPr lang="en-US" sz="2667" dirty="0">
                <a:effectLst>
                  <a:outerShdw blurRad="38100" dist="38100" dir="2700000" algn="tl">
                    <a:srgbClr val="000000">
                      <a:alpha val="43137"/>
                    </a:srgbClr>
                  </a:outerShdw>
                </a:effectLst>
              </a:rPr>
              <a:t>Doubling of seaborne trade volumes</a:t>
            </a:r>
          </a:p>
          <a:p>
            <a:pPr marL="457189" indent="-457189" algn="l">
              <a:spcBef>
                <a:spcPts val="0"/>
              </a:spcBef>
              <a:spcAft>
                <a:spcPts val="1600"/>
              </a:spcAft>
              <a:buClr>
                <a:schemeClr val="bg1"/>
              </a:buClr>
              <a:buFont typeface="Arial" panose="020B0604020202020204" pitchFamily="34" charset="0"/>
              <a:buChar char="•"/>
            </a:pPr>
            <a:r>
              <a:rPr lang="en-US" sz="2667" dirty="0">
                <a:effectLst>
                  <a:outerShdw blurRad="38100" dist="38100" dir="2700000" algn="tl">
                    <a:srgbClr val="000000">
                      <a:alpha val="43137"/>
                    </a:srgbClr>
                  </a:outerShdw>
                </a:effectLst>
              </a:rPr>
              <a:t>Trade to grow from 10 Billion Tons to 20 Billion Tons by 2030 </a:t>
            </a:r>
          </a:p>
        </p:txBody>
      </p:sp>
      <p:sp>
        <p:nvSpPr>
          <p:cNvPr id="5" name="Rectangle 4">
            <a:extLst>
              <a:ext uri="{FF2B5EF4-FFF2-40B4-BE49-F238E27FC236}">
                <a16:creationId xmlns="" xmlns:a16="http://schemas.microsoft.com/office/drawing/2014/main" id="{281D91D3-92C8-4E29-BB03-10094D11CD66}"/>
              </a:ext>
            </a:extLst>
          </p:cNvPr>
          <p:cNvSpPr/>
          <p:nvPr/>
        </p:nvSpPr>
        <p:spPr>
          <a:xfrm>
            <a:off x="388581" y="6379294"/>
            <a:ext cx="5080237" cy="338554"/>
          </a:xfrm>
          <a:prstGeom prst="rect">
            <a:avLst/>
          </a:prstGeom>
          <a:effectLst/>
        </p:spPr>
        <p:txBody>
          <a:bodyPr wrap="none">
            <a:spAutoFit/>
          </a:bodyPr>
          <a:lstStyle/>
          <a:p>
            <a:pPr fontAlgn="base">
              <a:spcBef>
                <a:spcPct val="0"/>
              </a:spcBef>
              <a:spcAft>
                <a:spcPct val="0"/>
              </a:spcAft>
            </a:pPr>
            <a:r>
              <a:rPr lang="en-US" sz="1600" dirty="0">
                <a:solidFill>
                  <a:prstClr val="white"/>
                </a:solidFill>
                <a:effectLst>
                  <a:outerShdw blurRad="38100" dist="38100" dir="2700000" algn="tl">
                    <a:srgbClr val="000000">
                      <a:alpha val="43137"/>
                    </a:srgbClr>
                  </a:outerShdw>
                </a:effectLst>
                <a:cs typeface="Arial" panose="020B0604020202020204" pitchFamily="34" charset="0"/>
              </a:rPr>
              <a:t>Source: Danish Maritime Forum, 24-28 October 2016 </a:t>
            </a:r>
          </a:p>
        </p:txBody>
      </p:sp>
      <p:pic>
        <p:nvPicPr>
          <p:cNvPr id="6" name="Picture 5"/>
          <p:cNvPicPr>
            <a:picLocks noChangeAspect="1"/>
          </p:cNvPicPr>
          <p:nvPr/>
        </p:nvPicPr>
        <p:blipFill>
          <a:blip r:embed="rId4"/>
          <a:stretch>
            <a:fillRect/>
          </a:stretch>
        </p:blipFill>
        <p:spPr>
          <a:xfrm>
            <a:off x="8874788" y="885086"/>
            <a:ext cx="685800" cy="2679700"/>
          </a:xfrm>
          <a:prstGeom prst="rect">
            <a:avLst/>
          </a:prstGeom>
        </p:spPr>
      </p:pic>
      <p:pic>
        <p:nvPicPr>
          <p:cNvPr id="7" name="Picture 6"/>
          <p:cNvPicPr>
            <a:picLocks noChangeAspect="1"/>
          </p:cNvPicPr>
          <p:nvPr/>
        </p:nvPicPr>
        <p:blipFill>
          <a:blip r:embed="rId4"/>
          <a:stretch>
            <a:fillRect/>
          </a:stretch>
        </p:blipFill>
        <p:spPr>
          <a:xfrm>
            <a:off x="9410700" y="885085"/>
            <a:ext cx="685800" cy="2679700"/>
          </a:xfrm>
          <a:prstGeom prst="rect">
            <a:avLst/>
          </a:prstGeom>
        </p:spPr>
      </p:pic>
      <p:pic>
        <p:nvPicPr>
          <p:cNvPr id="8" name="Picture 7"/>
          <p:cNvPicPr>
            <a:picLocks noChangeAspect="1"/>
          </p:cNvPicPr>
          <p:nvPr/>
        </p:nvPicPr>
        <p:blipFill>
          <a:blip r:embed="rId4"/>
          <a:stretch>
            <a:fillRect/>
          </a:stretch>
        </p:blipFill>
        <p:spPr>
          <a:xfrm>
            <a:off x="9946612" y="885083"/>
            <a:ext cx="685800" cy="2679700"/>
          </a:xfrm>
          <a:prstGeom prst="rect">
            <a:avLst/>
          </a:prstGeom>
        </p:spPr>
      </p:pic>
      <p:pic>
        <p:nvPicPr>
          <p:cNvPr id="9" name="Picture 8"/>
          <p:cNvPicPr>
            <a:picLocks noChangeAspect="1"/>
          </p:cNvPicPr>
          <p:nvPr/>
        </p:nvPicPr>
        <p:blipFill>
          <a:blip r:embed="rId4"/>
          <a:stretch>
            <a:fillRect/>
          </a:stretch>
        </p:blipFill>
        <p:spPr>
          <a:xfrm>
            <a:off x="10533393" y="885083"/>
            <a:ext cx="685800" cy="2679700"/>
          </a:xfrm>
          <a:prstGeom prst="rect">
            <a:avLst/>
          </a:prstGeom>
        </p:spPr>
      </p:pic>
      <p:pic>
        <p:nvPicPr>
          <p:cNvPr id="10" name="Picture 9"/>
          <p:cNvPicPr>
            <a:picLocks noChangeAspect="1"/>
          </p:cNvPicPr>
          <p:nvPr/>
        </p:nvPicPr>
        <p:blipFill>
          <a:blip r:embed="rId4"/>
          <a:stretch>
            <a:fillRect/>
          </a:stretch>
        </p:blipFill>
        <p:spPr>
          <a:xfrm>
            <a:off x="10632412" y="1040989"/>
            <a:ext cx="685800" cy="2679700"/>
          </a:xfrm>
          <a:prstGeom prst="rect">
            <a:avLst/>
          </a:prstGeom>
        </p:spPr>
      </p:pic>
      <p:pic>
        <p:nvPicPr>
          <p:cNvPr id="11" name="Picture 10"/>
          <p:cNvPicPr>
            <a:picLocks noChangeAspect="1"/>
          </p:cNvPicPr>
          <p:nvPr/>
        </p:nvPicPr>
        <p:blipFill>
          <a:blip r:embed="rId4"/>
          <a:stretch>
            <a:fillRect/>
          </a:stretch>
        </p:blipFill>
        <p:spPr>
          <a:xfrm>
            <a:off x="10970287" y="1040986"/>
            <a:ext cx="685800" cy="2679700"/>
          </a:xfrm>
          <a:prstGeom prst="rect">
            <a:avLst/>
          </a:prstGeom>
        </p:spPr>
      </p:pic>
      <p:pic>
        <p:nvPicPr>
          <p:cNvPr id="12" name="Picture 11"/>
          <p:cNvPicPr>
            <a:picLocks noChangeAspect="1"/>
          </p:cNvPicPr>
          <p:nvPr/>
        </p:nvPicPr>
        <p:blipFill>
          <a:blip r:embed="rId4"/>
          <a:stretch>
            <a:fillRect/>
          </a:stretch>
        </p:blipFill>
        <p:spPr>
          <a:xfrm>
            <a:off x="11441932" y="1038919"/>
            <a:ext cx="685800" cy="2679700"/>
          </a:xfrm>
          <a:prstGeom prst="rect">
            <a:avLst/>
          </a:prstGeom>
        </p:spPr>
      </p:pic>
      <p:pic>
        <p:nvPicPr>
          <p:cNvPr id="13" name="Picture 12"/>
          <p:cNvPicPr>
            <a:picLocks noChangeAspect="1"/>
          </p:cNvPicPr>
          <p:nvPr/>
        </p:nvPicPr>
        <p:blipFill>
          <a:blip r:embed="rId4"/>
          <a:stretch>
            <a:fillRect/>
          </a:stretch>
        </p:blipFill>
        <p:spPr>
          <a:xfrm>
            <a:off x="11503269" y="885082"/>
            <a:ext cx="685800" cy="2679700"/>
          </a:xfrm>
          <a:prstGeom prst="rect">
            <a:avLst/>
          </a:prstGeom>
        </p:spPr>
      </p:pic>
      <p:pic>
        <p:nvPicPr>
          <p:cNvPr id="14" name="Picture 13"/>
          <p:cNvPicPr>
            <a:picLocks noChangeAspect="1"/>
          </p:cNvPicPr>
          <p:nvPr/>
        </p:nvPicPr>
        <p:blipFill>
          <a:blip r:embed="rId4"/>
          <a:stretch>
            <a:fillRect/>
          </a:stretch>
        </p:blipFill>
        <p:spPr>
          <a:xfrm>
            <a:off x="10214569" y="1026417"/>
            <a:ext cx="685800" cy="2679700"/>
          </a:xfrm>
          <a:prstGeom prst="rect">
            <a:avLst/>
          </a:prstGeom>
        </p:spPr>
      </p:pic>
      <p:pic>
        <p:nvPicPr>
          <p:cNvPr id="15" name="Picture 14"/>
          <p:cNvPicPr>
            <a:picLocks noChangeAspect="1"/>
          </p:cNvPicPr>
          <p:nvPr/>
        </p:nvPicPr>
        <p:blipFill>
          <a:blip r:embed="rId4"/>
          <a:stretch>
            <a:fillRect/>
          </a:stretch>
        </p:blipFill>
        <p:spPr>
          <a:xfrm>
            <a:off x="11514572" y="1113889"/>
            <a:ext cx="685800" cy="2679700"/>
          </a:xfrm>
          <a:prstGeom prst="rect">
            <a:avLst/>
          </a:prstGeom>
        </p:spPr>
      </p:pic>
      <p:pic>
        <p:nvPicPr>
          <p:cNvPr id="16" name="Picture 15"/>
          <p:cNvPicPr>
            <a:picLocks noChangeAspect="1"/>
          </p:cNvPicPr>
          <p:nvPr/>
        </p:nvPicPr>
        <p:blipFill>
          <a:blip r:embed="rId4"/>
          <a:stretch>
            <a:fillRect/>
          </a:stretch>
        </p:blipFill>
        <p:spPr>
          <a:xfrm>
            <a:off x="8818687" y="1001561"/>
            <a:ext cx="685800" cy="2679700"/>
          </a:xfrm>
          <a:prstGeom prst="rect">
            <a:avLst/>
          </a:prstGeom>
        </p:spPr>
      </p:pic>
      <p:pic>
        <p:nvPicPr>
          <p:cNvPr id="17" name="Picture 16"/>
          <p:cNvPicPr>
            <a:picLocks noChangeAspect="1"/>
          </p:cNvPicPr>
          <p:nvPr/>
        </p:nvPicPr>
        <p:blipFill>
          <a:blip r:embed="rId4"/>
          <a:stretch>
            <a:fillRect/>
          </a:stretch>
        </p:blipFill>
        <p:spPr>
          <a:xfrm>
            <a:off x="9475177" y="943321"/>
            <a:ext cx="685800" cy="2679700"/>
          </a:xfrm>
          <a:prstGeom prst="rect">
            <a:avLst/>
          </a:prstGeom>
        </p:spPr>
      </p:pic>
      <p:pic>
        <p:nvPicPr>
          <p:cNvPr id="18" name="Picture 17"/>
          <p:cNvPicPr>
            <a:picLocks noChangeAspect="1"/>
          </p:cNvPicPr>
          <p:nvPr/>
        </p:nvPicPr>
        <p:blipFill>
          <a:blip r:embed="rId4"/>
          <a:stretch>
            <a:fillRect/>
          </a:stretch>
        </p:blipFill>
        <p:spPr>
          <a:xfrm>
            <a:off x="9528768" y="1059795"/>
            <a:ext cx="685800" cy="2679700"/>
          </a:xfrm>
          <a:prstGeom prst="rect">
            <a:avLst/>
          </a:prstGeom>
        </p:spPr>
      </p:pic>
      <p:pic>
        <p:nvPicPr>
          <p:cNvPr id="19" name="Picture 18"/>
          <p:cNvPicPr>
            <a:picLocks noChangeAspect="1"/>
          </p:cNvPicPr>
          <p:nvPr/>
        </p:nvPicPr>
        <p:blipFill>
          <a:blip r:embed="rId4"/>
          <a:stretch>
            <a:fillRect/>
          </a:stretch>
        </p:blipFill>
        <p:spPr>
          <a:xfrm>
            <a:off x="9244484" y="1038919"/>
            <a:ext cx="685800" cy="2679700"/>
          </a:xfrm>
          <a:prstGeom prst="rect">
            <a:avLst/>
          </a:prstGeom>
        </p:spPr>
      </p:pic>
    </p:spTree>
    <p:extLst>
      <p:ext uri="{BB962C8B-B14F-4D97-AF65-F5344CB8AC3E}">
        <p14:creationId xmlns:p14="http://schemas.microsoft.com/office/powerpoint/2010/main" val="902663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029" y="999583"/>
            <a:ext cx="12191999" cy="1524000"/>
          </a:xfrm>
          <a:effectLst/>
        </p:spPr>
        <p:txBody>
          <a:bodyPr/>
          <a:lstStyle/>
          <a:p>
            <a:pPr algn="l"/>
            <a:r>
              <a:rPr lang="en-US" sz="4267" dirty="0">
                <a:solidFill>
                  <a:schemeClr val="bg1"/>
                </a:solidFill>
                <a:effectLst>
                  <a:outerShdw blurRad="38100" dist="38100" dir="2700000" algn="tl">
                    <a:srgbClr val="000000">
                      <a:alpha val="43137"/>
                    </a:srgbClr>
                  </a:outerShdw>
                </a:effectLst>
              </a:rPr>
              <a:t>2025 World Container Port Market Demand</a:t>
            </a:r>
            <a:r>
              <a:rPr lang="en-US" sz="4267" dirty="0">
                <a:solidFill>
                  <a:schemeClr val="bg1"/>
                </a:solidFill>
              </a:rPr>
              <a:t/>
            </a:r>
            <a:br>
              <a:rPr lang="en-US" sz="4267" dirty="0">
                <a:solidFill>
                  <a:schemeClr val="bg1"/>
                </a:solidFill>
              </a:rPr>
            </a:br>
            <a:endParaRPr lang="en-US" sz="4267" b="0" dirty="0">
              <a:solidFill>
                <a:schemeClr val="tx1"/>
              </a:solidFill>
            </a:endParaRPr>
          </a:p>
        </p:txBody>
      </p:sp>
      <p:sp>
        <p:nvSpPr>
          <p:cNvPr id="4" name="Rectangle 3"/>
          <p:cNvSpPr/>
          <p:nvPr/>
        </p:nvSpPr>
        <p:spPr>
          <a:xfrm>
            <a:off x="8381873" y="6443802"/>
            <a:ext cx="3706464" cy="338554"/>
          </a:xfrm>
          <a:prstGeom prst="rect">
            <a:avLst/>
          </a:prstGeom>
          <a:effectLst/>
        </p:spPr>
        <p:txBody>
          <a:bodyPr wrap="none">
            <a:spAutoFit/>
          </a:bodyPr>
          <a:lstStyle/>
          <a:p>
            <a:pPr fontAlgn="base">
              <a:spcBef>
                <a:spcPct val="0"/>
              </a:spcBef>
              <a:spcAft>
                <a:spcPct val="0"/>
              </a:spcAft>
            </a:pPr>
            <a:r>
              <a:rPr lang="en-US" sz="1600" dirty="0">
                <a:solidFill>
                  <a:prstClr val="black"/>
                </a:solidFill>
                <a:effectLst>
                  <a:outerShdw blurRad="38100" dist="38100" dir="2700000" algn="tl">
                    <a:srgbClr val="000000">
                      <a:alpha val="43137"/>
                    </a:srgbClr>
                  </a:outerShdw>
                </a:effectLst>
                <a:cs typeface="Arial" charset="0"/>
              </a:rPr>
              <a:t>Source:  Drewry Shipping Consultants </a:t>
            </a:r>
          </a:p>
        </p:txBody>
      </p:sp>
      <p:pic>
        <p:nvPicPr>
          <p:cNvPr id="370690" name="Picture 2"/>
          <p:cNvPicPr>
            <a:picLocks noChangeAspect="1" noChangeArrowheads="1"/>
          </p:cNvPicPr>
          <p:nvPr/>
        </p:nvPicPr>
        <p:blipFill>
          <a:blip r:embed="rId2" cstate="screen"/>
          <a:srcRect/>
          <a:stretch>
            <a:fillRect/>
          </a:stretch>
        </p:blipFill>
        <p:spPr bwMode="auto">
          <a:xfrm>
            <a:off x="989341" y="1932513"/>
            <a:ext cx="7661560" cy="4467575"/>
          </a:xfrm>
          <a:prstGeom prst="rect">
            <a:avLst/>
          </a:prstGeom>
          <a:noFill/>
          <a:ln w="9525">
            <a:noFill/>
            <a:miter lim="800000"/>
            <a:headEnd/>
            <a:tailEnd/>
          </a:ln>
          <a:effectLst/>
        </p:spPr>
      </p:pic>
      <p:pic>
        <p:nvPicPr>
          <p:cNvPr id="370691" name="Picture 3"/>
          <p:cNvPicPr>
            <a:picLocks noChangeAspect="1" noChangeArrowheads="1"/>
          </p:cNvPicPr>
          <p:nvPr/>
        </p:nvPicPr>
        <p:blipFill>
          <a:blip r:embed="rId3" cstate="screen"/>
          <a:srcRect/>
          <a:stretch>
            <a:fillRect/>
          </a:stretch>
        </p:blipFill>
        <p:spPr bwMode="auto">
          <a:xfrm>
            <a:off x="1966305" y="2317693"/>
            <a:ext cx="4022372" cy="1239639"/>
          </a:xfrm>
          <a:prstGeom prst="rect">
            <a:avLst/>
          </a:prstGeom>
          <a:noFill/>
          <a:ln w="9525">
            <a:noFill/>
            <a:miter lim="800000"/>
            <a:headEnd/>
            <a:tailEnd/>
          </a:ln>
        </p:spPr>
      </p:pic>
      <p:sp>
        <p:nvSpPr>
          <p:cNvPr id="7" name="Right Brace 6"/>
          <p:cNvSpPr/>
          <p:nvPr/>
        </p:nvSpPr>
        <p:spPr bwMode="auto">
          <a:xfrm rot="10800000">
            <a:off x="7893947" y="2702518"/>
            <a:ext cx="487927" cy="1883093"/>
          </a:xfrm>
          <a:prstGeom prst="rightBrace">
            <a:avLst>
              <a:gd name="adj1" fmla="val 14682"/>
              <a:gd name="adj2" fmla="val 89020"/>
            </a:avLst>
          </a:prstGeom>
          <a:noFill/>
          <a:ln w="285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2667" dirty="0">
              <a:solidFill>
                <a:prstClr val="black"/>
              </a:solidFill>
              <a:latin typeface="Impact" pitchFamily="34" charset="0"/>
              <a:cs typeface="Arial" charset="0"/>
            </a:endParaRPr>
          </a:p>
        </p:txBody>
      </p:sp>
      <p:sp>
        <p:nvSpPr>
          <p:cNvPr id="8" name="TextBox 7"/>
          <p:cNvSpPr txBox="1"/>
          <p:nvPr/>
        </p:nvSpPr>
        <p:spPr>
          <a:xfrm>
            <a:off x="6814722" y="2564763"/>
            <a:ext cx="1103187" cy="625877"/>
          </a:xfrm>
          <a:prstGeom prst="rect">
            <a:avLst/>
          </a:prstGeom>
          <a:noFill/>
        </p:spPr>
        <p:txBody>
          <a:bodyPr wrap="none" rtlCol="0">
            <a:spAutoFit/>
          </a:bodyPr>
          <a:lstStyle/>
          <a:p>
            <a:pPr algn="r" fontAlgn="base">
              <a:spcBef>
                <a:spcPct val="0"/>
              </a:spcBef>
              <a:spcAft>
                <a:spcPct val="0"/>
              </a:spcAft>
            </a:pPr>
            <a:r>
              <a:rPr lang="en-US" sz="1600" b="1" dirty="0">
                <a:solidFill>
                  <a:prstClr val="black"/>
                </a:solidFill>
                <a:cs typeface="Arial" charset="0"/>
              </a:rPr>
              <a:t>260%</a:t>
            </a:r>
            <a:r>
              <a:rPr lang="en-US" sz="1600" dirty="0">
                <a:solidFill>
                  <a:prstClr val="black"/>
                </a:solidFill>
                <a:cs typeface="Arial" charset="0"/>
              </a:rPr>
              <a:t> </a:t>
            </a:r>
          </a:p>
          <a:p>
            <a:pPr algn="r" fontAlgn="base">
              <a:spcBef>
                <a:spcPct val="0"/>
              </a:spcBef>
              <a:spcAft>
                <a:spcPct val="0"/>
              </a:spcAft>
            </a:pPr>
            <a:r>
              <a:rPr lang="en-US" sz="1867" dirty="0">
                <a:solidFill>
                  <a:prstClr val="black"/>
                </a:solidFill>
                <a:cs typeface="Arial" charset="0"/>
              </a:rPr>
              <a:t>Increase</a:t>
            </a:r>
          </a:p>
        </p:txBody>
      </p:sp>
      <p:sp>
        <p:nvSpPr>
          <p:cNvPr id="11" name="Rounded Rectangular Callout 10"/>
          <p:cNvSpPr/>
          <p:nvPr/>
        </p:nvSpPr>
        <p:spPr bwMode="auto">
          <a:xfrm>
            <a:off x="5507685" y="3413719"/>
            <a:ext cx="1273183" cy="708837"/>
          </a:xfrm>
          <a:prstGeom prst="wedgeRoundRectCallout">
            <a:avLst>
              <a:gd name="adj1" fmla="val 28507"/>
              <a:gd name="adj2" fmla="val 130842"/>
              <a:gd name="adj3" fmla="val 16667"/>
            </a:avLst>
          </a:prstGeom>
          <a:solidFill>
            <a:schemeClr val="accent5">
              <a:lumMod val="75000"/>
            </a:schemeClr>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eaLnBrk="0" fontAlgn="base" hangingPunct="0">
              <a:spcBef>
                <a:spcPct val="0"/>
              </a:spcBef>
              <a:spcAft>
                <a:spcPct val="0"/>
              </a:spcAft>
            </a:pPr>
            <a:r>
              <a:rPr lang="en-US" sz="1400" b="1" dirty="0">
                <a:solidFill>
                  <a:prstClr val="white"/>
                </a:solidFill>
                <a:cs typeface="Arial" charset="0"/>
              </a:rPr>
              <a:t>2009 Recession</a:t>
            </a:r>
          </a:p>
        </p:txBody>
      </p:sp>
      <p:sp>
        <p:nvSpPr>
          <p:cNvPr id="12" name="Rectangle 11"/>
          <p:cNvSpPr/>
          <p:nvPr/>
        </p:nvSpPr>
        <p:spPr>
          <a:xfrm rot="16200000">
            <a:off x="-479790" y="3718282"/>
            <a:ext cx="2307042" cy="420564"/>
          </a:xfrm>
          <a:prstGeom prst="rect">
            <a:avLst/>
          </a:prstGeom>
          <a:effectLst/>
        </p:spPr>
        <p:txBody>
          <a:bodyPr wrap="none">
            <a:spAutoFit/>
          </a:bodyPr>
          <a:lstStyle/>
          <a:p>
            <a:pPr fontAlgn="base">
              <a:spcBef>
                <a:spcPct val="0"/>
              </a:spcBef>
              <a:spcAft>
                <a:spcPct val="0"/>
              </a:spcAft>
            </a:pPr>
            <a:r>
              <a:rPr lang="en-US" sz="2133" b="1" dirty="0">
                <a:solidFill>
                  <a:prstClr val="black"/>
                </a:solidFill>
                <a:cs typeface="Arial" charset="0"/>
              </a:rPr>
              <a:t>Millions of TEUs</a:t>
            </a:r>
          </a:p>
        </p:txBody>
      </p:sp>
    </p:spTree>
    <p:extLst>
      <p:ext uri="{BB962C8B-B14F-4D97-AF65-F5344CB8AC3E}">
        <p14:creationId xmlns:p14="http://schemas.microsoft.com/office/powerpoint/2010/main" val="324615527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4735"/>
          <a:stretch/>
        </p:blipFill>
        <p:spPr>
          <a:xfrm>
            <a:off x="0" y="880533"/>
            <a:ext cx="12192000" cy="5977467"/>
          </a:xfrm>
          <a:prstGeom prst="rect">
            <a:avLst/>
          </a:prstGeom>
        </p:spPr>
      </p:pic>
      <p:sp>
        <p:nvSpPr>
          <p:cNvPr id="4" name="Text Box 5"/>
          <p:cNvSpPr txBox="1">
            <a:spLocks noChangeArrowheads="1"/>
          </p:cNvSpPr>
          <p:nvPr/>
        </p:nvSpPr>
        <p:spPr bwMode="auto">
          <a:xfrm>
            <a:off x="301985" y="6346991"/>
            <a:ext cx="9894828" cy="318100"/>
          </a:xfrm>
          <a:prstGeom prst="rect">
            <a:avLst/>
          </a:prstGeom>
          <a:noFill/>
          <a:ln w="9525" algn="ctr">
            <a:noFill/>
            <a:miter lim="800000"/>
            <a:headEnd/>
            <a:tailEnd/>
          </a:ln>
          <a:effectLst/>
        </p:spPr>
        <p:txBody>
          <a:bodyPr wrap="square">
            <a:spAutoFit/>
          </a:bodyPr>
          <a:lstStyle/>
          <a:p>
            <a:pPr marL="457189" indent="-457189" fontAlgn="base">
              <a:spcBef>
                <a:spcPct val="50000"/>
              </a:spcBef>
              <a:spcAft>
                <a:spcPct val="0"/>
              </a:spcAft>
              <a:defRPr/>
            </a:pPr>
            <a:r>
              <a:rPr lang="en-US" sz="1467" dirty="0">
                <a:solidFill>
                  <a:prstClr val="white"/>
                </a:solidFill>
                <a:effectLst>
                  <a:outerShdw blurRad="38100" dist="38100" dir="2700000" algn="tl">
                    <a:srgbClr val="000000">
                      <a:alpha val="43137"/>
                    </a:srgbClr>
                  </a:outerShdw>
                </a:effectLst>
                <a:cs typeface="Arial" charset="0"/>
              </a:rPr>
              <a:t>Source:  Allianz Global Corporate &amp; Specialty  - Data: Container-Transportation.com</a:t>
            </a:r>
          </a:p>
        </p:txBody>
      </p:sp>
      <p:pic>
        <p:nvPicPr>
          <p:cNvPr id="5" name="Picture 6" descr="Credits: polb.co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172" b="8518"/>
          <a:stretch/>
        </p:blipFill>
        <p:spPr bwMode="auto">
          <a:xfrm>
            <a:off x="6873353" y="4709837"/>
            <a:ext cx="3489252" cy="1521631"/>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288947" y="952285"/>
            <a:ext cx="11932728" cy="666786"/>
          </a:xfrm>
          <a:prstGeom prst="rect">
            <a:avLst/>
          </a:prstGeom>
        </p:spPr>
        <p:txBody>
          <a:bodyPr wrap="square">
            <a:spAutoFit/>
          </a:bodyPr>
          <a:lstStyle/>
          <a:p>
            <a:pPr fontAlgn="base">
              <a:spcBef>
                <a:spcPct val="0"/>
              </a:spcBef>
              <a:spcAft>
                <a:spcPct val="0"/>
              </a:spcAft>
            </a:pPr>
            <a:r>
              <a:rPr lang="fr-FR" sz="3733" b="1" dirty="0">
                <a:solidFill>
                  <a:srgbClr val="0033CC"/>
                </a:solidFill>
                <a:effectLst>
                  <a:outerShdw blurRad="38100" dist="38100" dir="2700000" algn="tl">
                    <a:srgbClr val="000000">
                      <a:alpha val="43137"/>
                    </a:srgbClr>
                  </a:outerShdw>
                </a:effectLst>
                <a:cs typeface="Arial" charset="0"/>
              </a:rPr>
              <a:t>50 Years of Container Vessel </a:t>
            </a:r>
            <a:r>
              <a:rPr lang="en-US" sz="3733" b="1" dirty="0">
                <a:solidFill>
                  <a:srgbClr val="0033CC"/>
                </a:solidFill>
                <a:effectLst>
                  <a:outerShdw blurRad="38100" dist="38100" dir="2700000" algn="tl">
                    <a:srgbClr val="000000">
                      <a:alpha val="43137"/>
                    </a:srgbClr>
                  </a:outerShdw>
                </a:effectLst>
                <a:cs typeface="Arial" charset="0"/>
              </a:rPr>
              <a:t>Evolutionary</a:t>
            </a:r>
            <a:r>
              <a:rPr lang="fr-FR" sz="3733" b="1" dirty="0">
                <a:solidFill>
                  <a:srgbClr val="0033CC"/>
                </a:solidFill>
                <a:effectLst>
                  <a:outerShdw blurRad="38100" dist="38100" dir="2700000" algn="tl">
                    <a:srgbClr val="000000">
                      <a:alpha val="43137"/>
                    </a:srgbClr>
                  </a:outerShdw>
                </a:effectLst>
                <a:cs typeface="Arial" charset="0"/>
              </a:rPr>
              <a:t> Growth </a:t>
            </a:r>
          </a:p>
        </p:txBody>
      </p:sp>
      <p:pic>
        <p:nvPicPr>
          <p:cNvPr id="8194" name="Picture 2" descr="http://www.agcs.allianz.com/assets/ContentImages471x160/GRD/1-2015/ShipGrowth_lar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27" t="4045" r="1880" b="7706"/>
          <a:stretch/>
        </p:blipFill>
        <p:spPr bwMode="auto">
          <a:xfrm>
            <a:off x="2246869" y="1625601"/>
            <a:ext cx="4102924" cy="4547052"/>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2" name="Rectangle 1"/>
          <p:cNvSpPr/>
          <p:nvPr/>
        </p:nvSpPr>
        <p:spPr bwMode="auto">
          <a:xfrm>
            <a:off x="118451" y="5286034"/>
            <a:ext cx="6123500" cy="945433"/>
          </a:xfrm>
          <a:prstGeom prst="rect">
            <a:avLst/>
          </a:prstGeom>
          <a:noFill/>
          <a:ln w="41275"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2667" dirty="0">
              <a:solidFill>
                <a:prstClr val="black"/>
              </a:solidFill>
              <a:latin typeface="Impact" pitchFamily="34" charset="0"/>
              <a:cs typeface="Arial" charset="0"/>
            </a:endParaRPr>
          </a:p>
        </p:txBody>
      </p:sp>
      <p:cxnSp>
        <p:nvCxnSpPr>
          <p:cNvPr id="9" name="Straight Connector 8"/>
          <p:cNvCxnSpPr/>
          <p:nvPr/>
        </p:nvCxnSpPr>
        <p:spPr bwMode="auto">
          <a:xfrm flipV="1">
            <a:off x="2325952" y="4412570"/>
            <a:ext cx="3916001" cy="26025"/>
          </a:xfrm>
          <a:prstGeom prst="line">
            <a:avLst/>
          </a:prstGeom>
          <a:solidFill>
            <a:schemeClr val="accent1"/>
          </a:solidFill>
          <a:ln w="31750" cap="flat" cmpd="sng" algn="ctr">
            <a:solidFill>
              <a:srgbClr val="0033CC"/>
            </a:solidFill>
            <a:prstDash val="sysDash"/>
            <a:round/>
            <a:headEnd type="none" w="med" len="med"/>
            <a:tailEnd type="none" w="med" len="med"/>
          </a:ln>
          <a:effectLst/>
        </p:spPr>
      </p:cxnSp>
      <p:cxnSp>
        <p:nvCxnSpPr>
          <p:cNvPr id="15" name="Straight Connector 14"/>
          <p:cNvCxnSpPr/>
          <p:nvPr/>
        </p:nvCxnSpPr>
        <p:spPr bwMode="auto">
          <a:xfrm flipV="1">
            <a:off x="2325952" y="2593672"/>
            <a:ext cx="3916001" cy="26025"/>
          </a:xfrm>
          <a:prstGeom prst="line">
            <a:avLst/>
          </a:prstGeom>
          <a:solidFill>
            <a:schemeClr val="accent1"/>
          </a:solidFill>
          <a:ln w="31750" cap="flat" cmpd="sng" algn="ctr">
            <a:solidFill>
              <a:srgbClr val="0033CC"/>
            </a:solidFill>
            <a:prstDash val="sysDash"/>
            <a:round/>
            <a:headEnd type="none" w="med" len="med"/>
            <a:tailEnd type="none" w="med" len="med"/>
          </a:ln>
          <a:effectLst/>
        </p:spPr>
      </p:cxnSp>
      <p:sp>
        <p:nvSpPr>
          <p:cNvPr id="16" name="Rectangle 2"/>
          <p:cNvSpPr txBox="1">
            <a:spLocks noChangeArrowheads="1"/>
          </p:cNvSpPr>
          <p:nvPr/>
        </p:nvSpPr>
        <p:spPr bwMode="auto">
          <a:xfrm>
            <a:off x="152317" y="4423957"/>
            <a:ext cx="1920056" cy="583409"/>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lvl1pPr algn="ctr" rtl="0" eaLnBrk="0" fontAlgn="base" hangingPunct="0">
              <a:spcBef>
                <a:spcPct val="0"/>
              </a:spcBef>
              <a:spcAft>
                <a:spcPct val="0"/>
              </a:spcAft>
              <a:defRPr sz="3600" b="1">
                <a:solidFill>
                  <a:srgbClr val="FFFF00"/>
                </a:solidFill>
                <a:latin typeface="+mj-lt"/>
                <a:ea typeface="+mj-ea"/>
                <a:cs typeface="+mj-cs"/>
              </a:defRPr>
            </a:lvl1pPr>
            <a:lvl2pPr algn="ctr" rtl="0" eaLnBrk="0" fontAlgn="base" hangingPunct="0">
              <a:spcBef>
                <a:spcPct val="0"/>
              </a:spcBef>
              <a:spcAft>
                <a:spcPct val="0"/>
              </a:spcAft>
              <a:defRPr sz="3600" b="1">
                <a:solidFill>
                  <a:srgbClr val="FFFF00"/>
                </a:solidFill>
                <a:latin typeface="Arial" charset="0"/>
              </a:defRPr>
            </a:lvl2pPr>
            <a:lvl3pPr algn="ctr" rtl="0" eaLnBrk="0" fontAlgn="base" hangingPunct="0">
              <a:spcBef>
                <a:spcPct val="0"/>
              </a:spcBef>
              <a:spcAft>
                <a:spcPct val="0"/>
              </a:spcAft>
              <a:defRPr sz="3600" b="1">
                <a:solidFill>
                  <a:srgbClr val="FFFF00"/>
                </a:solidFill>
                <a:latin typeface="Arial" charset="0"/>
              </a:defRPr>
            </a:lvl3pPr>
            <a:lvl4pPr algn="ctr" rtl="0" eaLnBrk="0" fontAlgn="base" hangingPunct="0">
              <a:spcBef>
                <a:spcPct val="0"/>
              </a:spcBef>
              <a:spcAft>
                <a:spcPct val="0"/>
              </a:spcAft>
              <a:defRPr sz="3600" b="1">
                <a:solidFill>
                  <a:srgbClr val="FFFF00"/>
                </a:solidFill>
                <a:latin typeface="Arial" charset="0"/>
              </a:defRPr>
            </a:lvl4pPr>
            <a:lvl5pPr algn="ctr" rtl="0" eaLnBrk="0" fontAlgn="base" hangingPunct="0">
              <a:spcBef>
                <a:spcPct val="0"/>
              </a:spcBef>
              <a:spcAft>
                <a:spcPct val="0"/>
              </a:spcAft>
              <a:defRPr sz="3600" b="1">
                <a:solidFill>
                  <a:srgbClr val="FFFF00"/>
                </a:solidFill>
                <a:latin typeface="Arial" charset="0"/>
              </a:defRPr>
            </a:lvl5pPr>
            <a:lvl6pPr marL="457200" algn="ctr" rtl="0" eaLnBrk="0" fontAlgn="base" hangingPunct="0">
              <a:spcBef>
                <a:spcPct val="0"/>
              </a:spcBef>
              <a:spcAft>
                <a:spcPct val="0"/>
              </a:spcAft>
              <a:defRPr sz="3600" b="1">
                <a:solidFill>
                  <a:srgbClr val="FFFF00"/>
                </a:solidFill>
                <a:latin typeface="Arial" charset="0"/>
              </a:defRPr>
            </a:lvl6pPr>
            <a:lvl7pPr marL="914400" algn="ctr" rtl="0" eaLnBrk="0" fontAlgn="base" hangingPunct="0">
              <a:spcBef>
                <a:spcPct val="0"/>
              </a:spcBef>
              <a:spcAft>
                <a:spcPct val="0"/>
              </a:spcAft>
              <a:defRPr sz="3600" b="1">
                <a:solidFill>
                  <a:srgbClr val="FFFF00"/>
                </a:solidFill>
                <a:latin typeface="Arial" charset="0"/>
              </a:defRPr>
            </a:lvl7pPr>
            <a:lvl8pPr marL="1371600" algn="ctr" rtl="0" eaLnBrk="0" fontAlgn="base" hangingPunct="0">
              <a:spcBef>
                <a:spcPct val="0"/>
              </a:spcBef>
              <a:spcAft>
                <a:spcPct val="0"/>
              </a:spcAft>
              <a:defRPr sz="3600" b="1">
                <a:solidFill>
                  <a:srgbClr val="FFFF00"/>
                </a:solidFill>
                <a:latin typeface="Arial" charset="0"/>
              </a:defRPr>
            </a:lvl8pPr>
            <a:lvl9pPr marL="1828800" algn="ctr" rtl="0" eaLnBrk="0" fontAlgn="base" hangingPunct="0">
              <a:spcBef>
                <a:spcPct val="0"/>
              </a:spcBef>
              <a:spcAft>
                <a:spcPct val="0"/>
              </a:spcAft>
              <a:defRPr sz="3600" b="1">
                <a:solidFill>
                  <a:srgbClr val="FFFF00"/>
                </a:solidFill>
                <a:latin typeface="Arial" charset="0"/>
              </a:defRPr>
            </a:lvl9pPr>
          </a:lstStyle>
          <a:p>
            <a:pPr algn="r" eaLnBrk="1" hangingPunct="1">
              <a:defRPr/>
            </a:pPr>
            <a:r>
              <a:rPr lang="en-US" sz="1867" kern="0" dirty="0">
                <a:solidFill>
                  <a:prstClr val="white"/>
                </a:solidFill>
                <a:effectLst>
                  <a:outerShdw blurRad="38100" dist="38100" dir="2700000" algn="tl">
                    <a:srgbClr val="000000">
                      <a:alpha val="43137"/>
                    </a:srgbClr>
                  </a:outerShdw>
                </a:effectLst>
              </a:rPr>
              <a:t>Neo-Panamax:  </a:t>
            </a:r>
          </a:p>
          <a:p>
            <a:pPr algn="r" eaLnBrk="1" hangingPunct="1">
              <a:defRPr/>
            </a:pPr>
            <a:r>
              <a:rPr lang="en-US" sz="1867" kern="0" dirty="0">
                <a:solidFill>
                  <a:prstClr val="white"/>
                </a:solidFill>
                <a:effectLst>
                  <a:outerShdw blurRad="38100" dist="38100" dir="2700000" algn="tl">
                    <a:srgbClr val="000000">
                      <a:alpha val="43137"/>
                    </a:srgbClr>
                  </a:outerShdw>
                </a:effectLst>
              </a:rPr>
              <a:t>14,800 TEUs</a:t>
            </a:r>
          </a:p>
        </p:txBody>
      </p:sp>
      <p:sp>
        <p:nvSpPr>
          <p:cNvPr id="17" name="Rectangle 2"/>
          <p:cNvSpPr txBox="1">
            <a:spLocks noChangeArrowheads="1"/>
          </p:cNvSpPr>
          <p:nvPr/>
        </p:nvSpPr>
        <p:spPr bwMode="auto">
          <a:xfrm>
            <a:off x="118451" y="3337805"/>
            <a:ext cx="1981283" cy="583409"/>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lvl1pPr algn="ctr" rtl="0" eaLnBrk="0" fontAlgn="base" hangingPunct="0">
              <a:spcBef>
                <a:spcPct val="0"/>
              </a:spcBef>
              <a:spcAft>
                <a:spcPct val="0"/>
              </a:spcAft>
              <a:defRPr sz="3600" b="1">
                <a:solidFill>
                  <a:srgbClr val="FFFF00"/>
                </a:solidFill>
                <a:latin typeface="+mj-lt"/>
                <a:ea typeface="+mj-ea"/>
                <a:cs typeface="+mj-cs"/>
              </a:defRPr>
            </a:lvl1pPr>
            <a:lvl2pPr algn="ctr" rtl="0" eaLnBrk="0" fontAlgn="base" hangingPunct="0">
              <a:spcBef>
                <a:spcPct val="0"/>
              </a:spcBef>
              <a:spcAft>
                <a:spcPct val="0"/>
              </a:spcAft>
              <a:defRPr sz="3600" b="1">
                <a:solidFill>
                  <a:srgbClr val="FFFF00"/>
                </a:solidFill>
                <a:latin typeface="Arial" charset="0"/>
              </a:defRPr>
            </a:lvl2pPr>
            <a:lvl3pPr algn="ctr" rtl="0" eaLnBrk="0" fontAlgn="base" hangingPunct="0">
              <a:spcBef>
                <a:spcPct val="0"/>
              </a:spcBef>
              <a:spcAft>
                <a:spcPct val="0"/>
              </a:spcAft>
              <a:defRPr sz="3600" b="1">
                <a:solidFill>
                  <a:srgbClr val="FFFF00"/>
                </a:solidFill>
                <a:latin typeface="Arial" charset="0"/>
              </a:defRPr>
            </a:lvl3pPr>
            <a:lvl4pPr algn="ctr" rtl="0" eaLnBrk="0" fontAlgn="base" hangingPunct="0">
              <a:spcBef>
                <a:spcPct val="0"/>
              </a:spcBef>
              <a:spcAft>
                <a:spcPct val="0"/>
              </a:spcAft>
              <a:defRPr sz="3600" b="1">
                <a:solidFill>
                  <a:srgbClr val="FFFF00"/>
                </a:solidFill>
                <a:latin typeface="Arial" charset="0"/>
              </a:defRPr>
            </a:lvl4pPr>
            <a:lvl5pPr algn="ctr" rtl="0" eaLnBrk="0" fontAlgn="base" hangingPunct="0">
              <a:spcBef>
                <a:spcPct val="0"/>
              </a:spcBef>
              <a:spcAft>
                <a:spcPct val="0"/>
              </a:spcAft>
              <a:defRPr sz="3600" b="1">
                <a:solidFill>
                  <a:srgbClr val="FFFF00"/>
                </a:solidFill>
                <a:latin typeface="Arial" charset="0"/>
              </a:defRPr>
            </a:lvl5pPr>
            <a:lvl6pPr marL="457200" algn="ctr" rtl="0" eaLnBrk="0" fontAlgn="base" hangingPunct="0">
              <a:spcBef>
                <a:spcPct val="0"/>
              </a:spcBef>
              <a:spcAft>
                <a:spcPct val="0"/>
              </a:spcAft>
              <a:defRPr sz="3600" b="1">
                <a:solidFill>
                  <a:srgbClr val="FFFF00"/>
                </a:solidFill>
                <a:latin typeface="Arial" charset="0"/>
              </a:defRPr>
            </a:lvl6pPr>
            <a:lvl7pPr marL="914400" algn="ctr" rtl="0" eaLnBrk="0" fontAlgn="base" hangingPunct="0">
              <a:spcBef>
                <a:spcPct val="0"/>
              </a:spcBef>
              <a:spcAft>
                <a:spcPct val="0"/>
              </a:spcAft>
              <a:defRPr sz="3600" b="1">
                <a:solidFill>
                  <a:srgbClr val="FFFF00"/>
                </a:solidFill>
                <a:latin typeface="Arial" charset="0"/>
              </a:defRPr>
            </a:lvl7pPr>
            <a:lvl8pPr marL="1371600" algn="ctr" rtl="0" eaLnBrk="0" fontAlgn="base" hangingPunct="0">
              <a:spcBef>
                <a:spcPct val="0"/>
              </a:spcBef>
              <a:spcAft>
                <a:spcPct val="0"/>
              </a:spcAft>
              <a:defRPr sz="3600" b="1">
                <a:solidFill>
                  <a:srgbClr val="FFFF00"/>
                </a:solidFill>
                <a:latin typeface="Arial" charset="0"/>
              </a:defRPr>
            </a:lvl8pPr>
            <a:lvl9pPr marL="1828800" algn="ctr" rtl="0" eaLnBrk="0" fontAlgn="base" hangingPunct="0">
              <a:spcBef>
                <a:spcPct val="0"/>
              </a:spcBef>
              <a:spcAft>
                <a:spcPct val="0"/>
              </a:spcAft>
              <a:defRPr sz="3600" b="1">
                <a:solidFill>
                  <a:srgbClr val="FFFF00"/>
                </a:solidFill>
                <a:latin typeface="Arial" charset="0"/>
              </a:defRPr>
            </a:lvl9pPr>
          </a:lstStyle>
          <a:p>
            <a:pPr algn="r" eaLnBrk="1" hangingPunct="1">
              <a:defRPr/>
            </a:pPr>
            <a:r>
              <a:rPr lang="en-US" sz="1867" kern="0" dirty="0">
                <a:solidFill>
                  <a:prstClr val="white"/>
                </a:solidFill>
                <a:effectLst>
                  <a:outerShdw blurRad="38100" dist="38100" dir="2700000" algn="tl">
                    <a:srgbClr val="000000">
                      <a:alpha val="43137"/>
                    </a:srgbClr>
                  </a:outerShdw>
                </a:effectLst>
              </a:rPr>
              <a:t>Old Panamax:</a:t>
            </a:r>
          </a:p>
          <a:p>
            <a:pPr algn="r" eaLnBrk="1" hangingPunct="1">
              <a:defRPr/>
            </a:pPr>
            <a:r>
              <a:rPr lang="en-US" sz="1867" kern="0" dirty="0">
                <a:solidFill>
                  <a:prstClr val="white"/>
                </a:solidFill>
                <a:effectLst>
                  <a:outerShdw blurRad="38100" dist="38100" dir="2700000" algn="tl">
                    <a:srgbClr val="000000">
                      <a:alpha val="43137"/>
                    </a:srgbClr>
                  </a:outerShdw>
                </a:effectLst>
              </a:rPr>
              <a:t>4,800 TEUs</a:t>
            </a:r>
          </a:p>
        </p:txBody>
      </p:sp>
      <p:sp>
        <p:nvSpPr>
          <p:cNvPr id="18" name="Rectangle 2"/>
          <p:cNvSpPr txBox="1">
            <a:spLocks noChangeArrowheads="1"/>
          </p:cNvSpPr>
          <p:nvPr/>
        </p:nvSpPr>
        <p:spPr bwMode="auto">
          <a:xfrm>
            <a:off x="101517" y="5272637"/>
            <a:ext cx="1953923" cy="936279"/>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lvl1pPr algn="ctr" rtl="0" eaLnBrk="0" fontAlgn="base" hangingPunct="0">
              <a:spcBef>
                <a:spcPct val="0"/>
              </a:spcBef>
              <a:spcAft>
                <a:spcPct val="0"/>
              </a:spcAft>
              <a:defRPr sz="3600" b="1">
                <a:solidFill>
                  <a:srgbClr val="FFFF00"/>
                </a:solidFill>
                <a:latin typeface="+mj-lt"/>
                <a:ea typeface="+mj-ea"/>
                <a:cs typeface="+mj-cs"/>
              </a:defRPr>
            </a:lvl1pPr>
            <a:lvl2pPr algn="ctr" rtl="0" eaLnBrk="0" fontAlgn="base" hangingPunct="0">
              <a:spcBef>
                <a:spcPct val="0"/>
              </a:spcBef>
              <a:spcAft>
                <a:spcPct val="0"/>
              </a:spcAft>
              <a:defRPr sz="3600" b="1">
                <a:solidFill>
                  <a:srgbClr val="FFFF00"/>
                </a:solidFill>
                <a:latin typeface="Arial" charset="0"/>
              </a:defRPr>
            </a:lvl2pPr>
            <a:lvl3pPr algn="ctr" rtl="0" eaLnBrk="0" fontAlgn="base" hangingPunct="0">
              <a:spcBef>
                <a:spcPct val="0"/>
              </a:spcBef>
              <a:spcAft>
                <a:spcPct val="0"/>
              </a:spcAft>
              <a:defRPr sz="3600" b="1">
                <a:solidFill>
                  <a:srgbClr val="FFFF00"/>
                </a:solidFill>
                <a:latin typeface="Arial" charset="0"/>
              </a:defRPr>
            </a:lvl3pPr>
            <a:lvl4pPr algn="ctr" rtl="0" eaLnBrk="0" fontAlgn="base" hangingPunct="0">
              <a:spcBef>
                <a:spcPct val="0"/>
              </a:spcBef>
              <a:spcAft>
                <a:spcPct val="0"/>
              </a:spcAft>
              <a:defRPr sz="3600" b="1">
                <a:solidFill>
                  <a:srgbClr val="FFFF00"/>
                </a:solidFill>
                <a:latin typeface="Arial" charset="0"/>
              </a:defRPr>
            </a:lvl4pPr>
            <a:lvl5pPr algn="ctr" rtl="0" eaLnBrk="0" fontAlgn="base" hangingPunct="0">
              <a:spcBef>
                <a:spcPct val="0"/>
              </a:spcBef>
              <a:spcAft>
                <a:spcPct val="0"/>
              </a:spcAft>
              <a:defRPr sz="3600" b="1">
                <a:solidFill>
                  <a:srgbClr val="FFFF00"/>
                </a:solidFill>
                <a:latin typeface="Arial" charset="0"/>
              </a:defRPr>
            </a:lvl5pPr>
            <a:lvl6pPr marL="457200" algn="ctr" rtl="0" eaLnBrk="0" fontAlgn="base" hangingPunct="0">
              <a:spcBef>
                <a:spcPct val="0"/>
              </a:spcBef>
              <a:spcAft>
                <a:spcPct val="0"/>
              </a:spcAft>
              <a:defRPr sz="3600" b="1">
                <a:solidFill>
                  <a:srgbClr val="FFFF00"/>
                </a:solidFill>
                <a:latin typeface="Arial" charset="0"/>
              </a:defRPr>
            </a:lvl6pPr>
            <a:lvl7pPr marL="914400" algn="ctr" rtl="0" eaLnBrk="0" fontAlgn="base" hangingPunct="0">
              <a:spcBef>
                <a:spcPct val="0"/>
              </a:spcBef>
              <a:spcAft>
                <a:spcPct val="0"/>
              </a:spcAft>
              <a:defRPr sz="3600" b="1">
                <a:solidFill>
                  <a:srgbClr val="FFFF00"/>
                </a:solidFill>
                <a:latin typeface="Arial" charset="0"/>
              </a:defRPr>
            </a:lvl7pPr>
            <a:lvl8pPr marL="1371600" algn="ctr" rtl="0" eaLnBrk="0" fontAlgn="base" hangingPunct="0">
              <a:spcBef>
                <a:spcPct val="0"/>
              </a:spcBef>
              <a:spcAft>
                <a:spcPct val="0"/>
              </a:spcAft>
              <a:defRPr sz="3600" b="1">
                <a:solidFill>
                  <a:srgbClr val="FFFF00"/>
                </a:solidFill>
                <a:latin typeface="Arial" charset="0"/>
              </a:defRPr>
            </a:lvl8pPr>
            <a:lvl9pPr marL="1828800" algn="ctr" rtl="0" eaLnBrk="0" fontAlgn="base" hangingPunct="0">
              <a:spcBef>
                <a:spcPct val="0"/>
              </a:spcBef>
              <a:spcAft>
                <a:spcPct val="0"/>
              </a:spcAft>
              <a:defRPr sz="3600" b="1">
                <a:solidFill>
                  <a:srgbClr val="FFFF00"/>
                </a:solidFill>
                <a:latin typeface="Arial" charset="0"/>
              </a:defRPr>
            </a:lvl9pPr>
          </a:lstStyle>
          <a:p>
            <a:pPr algn="r" eaLnBrk="1" hangingPunct="1">
              <a:defRPr/>
            </a:pPr>
            <a:r>
              <a:rPr lang="en-US" sz="1867" kern="0" dirty="0">
                <a:solidFill>
                  <a:prstClr val="white"/>
                </a:solidFill>
                <a:effectLst>
                  <a:outerShdw blurRad="38100" dist="38100" dir="2700000" algn="tl">
                    <a:srgbClr val="000000">
                      <a:alpha val="43137"/>
                    </a:srgbClr>
                  </a:outerShdw>
                </a:effectLst>
              </a:rPr>
              <a:t>Near Term </a:t>
            </a:r>
            <a:br>
              <a:rPr lang="en-US" sz="1867" kern="0" dirty="0">
                <a:solidFill>
                  <a:prstClr val="white"/>
                </a:solidFill>
                <a:effectLst>
                  <a:outerShdw blurRad="38100" dist="38100" dir="2700000" algn="tl">
                    <a:srgbClr val="000000">
                      <a:alpha val="43137"/>
                    </a:srgbClr>
                  </a:outerShdw>
                </a:effectLst>
              </a:rPr>
            </a:br>
            <a:r>
              <a:rPr lang="en-US" sz="1867" kern="0" dirty="0">
                <a:solidFill>
                  <a:prstClr val="white"/>
                </a:solidFill>
                <a:effectLst>
                  <a:outerShdw blurRad="38100" dist="38100" dir="2700000" algn="tl">
                    <a:srgbClr val="000000">
                      <a:alpha val="43137"/>
                    </a:srgbClr>
                  </a:outerShdw>
                </a:effectLst>
              </a:rPr>
              <a:t>Mega Vessel:  </a:t>
            </a:r>
            <a:br>
              <a:rPr lang="en-US" sz="1867" kern="0" dirty="0">
                <a:solidFill>
                  <a:prstClr val="white"/>
                </a:solidFill>
                <a:effectLst>
                  <a:outerShdw blurRad="38100" dist="38100" dir="2700000" algn="tl">
                    <a:srgbClr val="000000">
                      <a:alpha val="43137"/>
                    </a:srgbClr>
                  </a:outerShdw>
                </a:effectLst>
              </a:rPr>
            </a:br>
            <a:r>
              <a:rPr lang="en-US" sz="1867" kern="0" dirty="0">
                <a:solidFill>
                  <a:prstClr val="white"/>
                </a:solidFill>
                <a:effectLst>
                  <a:outerShdw blurRad="38100" dist="38100" dir="2700000" algn="tl">
                    <a:srgbClr val="000000">
                      <a:alpha val="43137"/>
                    </a:srgbClr>
                  </a:outerShdw>
                </a:effectLst>
              </a:rPr>
              <a:t>24,000 TEUs</a:t>
            </a:r>
          </a:p>
        </p:txBody>
      </p:sp>
      <p:sp>
        <p:nvSpPr>
          <p:cNvPr id="19" name="Right Triangle 18"/>
          <p:cNvSpPr/>
          <p:nvPr/>
        </p:nvSpPr>
        <p:spPr bwMode="auto">
          <a:xfrm flipH="1">
            <a:off x="10470445" y="4899378"/>
            <a:ext cx="1721555" cy="1958623"/>
          </a:xfrm>
          <a:prstGeom prst="rtTriangle">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2667" dirty="0">
              <a:solidFill>
                <a:prstClr val="black"/>
              </a:solidFill>
              <a:latin typeface="Impact" pitchFamily="34" charset="0"/>
              <a:cs typeface="Arial" charset="0"/>
            </a:endParaRPr>
          </a:p>
        </p:txBody>
      </p:sp>
    </p:spTree>
    <p:extLst>
      <p:ext uri="{BB962C8B-B14F-4D97-AF65-F5344CB8AC3E}">
        <p14:creationId xmlns:p14="http://schemas.microsoft.com/office/powerpoint/2010/main" val="86764175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F9463ACC-22CE-462B-9F89-96DD1FD24EAE}"/>
              </a:ext>
            </a:extLst>
          </p:cNvPr>
          <p:cNvSpPr>
            <a:spLocks noGrp="1"/>
          </p:cNvSpPr>
          <p:nvPr>
            <p:ph idx="1"/>
          </p:nvPr>
        </p:nvSpPr>
        <p:spPr>
          <a:xfrm>
            <a:off x="587020" y="1895912"/>
            <a:ext cx="7769401" cy="4842157"/>
          </a:xfrm>
          <a:effectLst/>
        </p:spPr>
        <p:txBody>
          <a:bodyPr vert="horz" wrap="square" lIns="0" tIns="0" rIns="0" bIns="0" numCol="1" anchor="t" anchorCtr="0" compatLnSpc="1">
            <a:prstTxWarp prst="textNoShape">
              <a:avLst/>
            </a:prstTxWarp>
          </a:bodyPr>
          <a:lstStyle/>
          <a:p>
            <a:pPr marL="365751" indent="-365751">
              <a:spcBef>
                <a:spcPts val="576"/>
              </a:spcBef>
              <a:buClr>
                <a:schemeClr val="tx1"/>
              </a:buClr>
              <a:buSzPct val="100000"/>
            </a:pPr>
            <a:r>
              <a:rPr lang="en-US" sz="2133" dirty="0">
                <a:latin typeface="+mn-lt"/>
              </a:rPr>
              <a:t>Pre-Panama Canal Expansion</a:t>
            </a:r>
          </a:p>
          <a:p>
            <a:pPr marL="899138" lvl="2" indent="-365751">
              <a:spcBef>
                <a:spcPts val="576"/>
              </a:spcBef>
              <a:buClr>
                <a:schemeClr val="tx1"/>
              </a:buClr>
              <a:buSzPct val="100000"/>
              <a:buFont typeface="Wingdings" panose="05000000000000000000" pitchFamily="2" charset="2"/>
              <a:buChar char="Ø"/>
            </a:pPr>
            <a:r>
              <a:rPr lang="en-US" sz="2133" dirty="0">
                <a:solidFill>
                  <a:schemeClr val="tx1"/>
                </a:solidFill>
                <a:latin typeface="+mn-lt"/>
              </a:rPr>
              <a:t>Gulf Coast Ports handled 6.4% of total U.S. container volume</a:t>
            </a:r>
          </a:p>
          <a:p>
            <a:pPr marL="365751" lvl="1" indent="-365751">
              <a:spcBef>
                <a:spcPts val="576"/>
              </a:spcBef>
              <a:buClr>
                <a:schemeClr val="tx1"/>
              </a:buClr>
              <a:buSzPct val="100000"/>
              <a:buFont typeface="Wingdings" panose="05000000000000000000" pitchFamily="2" charset="2"/>
              <a:buChar char="Ø"/>
            </a:pPr>
            <a:endParaRPr lang="en-US" sz="133" dirty="0">
              <a:solidFill>
                <a:schemeClr val="tx1"/>
              </a:solidFill>
              <a:latin typeface="+mn-lt"/>
            </a:endParaRPr>
          </a:p>
          <a:p>
            <a:pPr marL="365751" indent="-365751">
              <a:spcBef>
                <a:spcPts val="576"/>
              </a:spcBef>
              <a:buClr>
                <a:schemeClr val="tx1"/>
              </a:buClr>
              <a:buSzPct val="100000"/>
            </a:pPr>
            <a:r>
              <a:rPr lang="en-US" sz="2133" dirty="0">
                <a:latin typeface="+mn-lt"/>
              </a:rPr>
              <a:t>Mid-West Represents 40% of U.S. Land Area</a:t>
            </a:r>
          </a:p>
          <a:p>
            <a:pPr marL="899138" lvl="2" indent="-365751">
              <a:spcBef>
                <a:spcPts val="576"/>
              </a:spcBef>
              <a:buClr>
                <a:schemeClr val="tx1"/>
              </a:buClr>
              <a:buSzPct val="100000"/>
              <a:buFont typeface="Wingdings" panose="05000000000000000000" pitchFamily="2" charset="2"/>
              <a:buChar char="Ø"/>
            </a:pPr>
            <a:r>
              <a:rPr lang="en-US" sz="2133" dirty="0">
                <a:solidFill>
                  <a:schemeClr val="tx1"/>
                </a:solidFill>
                <a:latin typeface="+mn-lt"/>
              </a:rPr>
              <a:t>15% of U.S. GDP</a:t>
            </a:r>
          </a:p>
          <a:p>
            <a:pPr marL="899138" lvl="2" indent="-365751">
              <a:spcBef>
                <a:spcPts val="576"/>
              </a:spcBef>
              <a:buClr>
                <a:schemeClr val="tx1"/>
              </a:buClr>
              <a:buSzPct val="100000"/>
              <a:buFont typeface="Wingdings" panose="05000000000000000000" pitchFamily="2" charset="2"/>
              <a:buChar char="Ø"/>
            </a:pPr>
            <a:r>
              <a:rPr lang="en-US" sz="2133" dirty="0">
                <a:solidFill>
                  <a:schemeClr val="tx1"/>
                </a:solidFill>
                <a:latin typeface="+mn-lt"/>
              </a:rPr>
              <a:t>92% of the U.S. agricultural exports</a:t>
            </a:r>
          </a:p>
          <a:p>
            <a:pPr marL="899138" lvl="2" indent="-365751">
              <a:spcBef>
                <a:spcPts val="576"/>
              </a:spcBef>
              <a:buClr>
                <a:schemeClr val="tx1"/>
              </a:buClr>
              <a:buSzPct val="100000"/>
              <a:buFont typeface="Wingdings" panose="05000000000000000000" pitchFamily="2" charset="2"/>
              <a:buChar char="Ø"/>
            </a:pPr>
            <a:r>
              <a:rPr lang="en-US" sz="2133" dirty="0">
                <a:solidFill>
                  <a:schemeClr val="tx1"/>
                </a:solidFill>
                <a:latin typeface="+mn-lt"/>
              </a:rPr>
              <a:t>60% of U.S. grain exports</a:t>
            </a:r>
          </a:p>
          <a:p>
            <a:pPr marL="899138" lvl="2" indent="-365751">
              <a:spcBef>
                <a:spcPts val="576"/>
              </a:spcBef>
              <a:buClr>
                <a:schemeClr val="tx1"/>
              </a:buClr>
              <a:buSzPct val="100000"/>
              <a:buFont typeface="Wingdings" panose="05000000000000000000" pitchFamily="2" charset="2"/>
              <a:buChar char="Ø"/>
            </a:pPr>
            <a:r>
              <a:rPr lang="en-US" sz="2133" dirty="0">
                <a:solidFill>
                  <a:schemeClr val="tx1"/>
                </a:solidFill>
                <a:latin typeface="+mn-lt"/>
              </a:rPr>
              <a:t>Approximately 200 million metric tons of exports</a:t>
            </a:r>
          </a:p>
          <a:p>
            <a:pPr marL="899138" lvl="2" indent="-365751">
              <a:spcBef>
                <a:spcPts val="576"/>
              </a:spcBef>
              <a:buClr>
                <a:schemeClr val="tx1"/>
              </a:buClr>
              <a:buSzPct val="100000"/>
              <a:buFont typeface="Wingdings" panose="05000000000000000000" pitchFamily="2" charset="2"/>
              <a:buChar char="Ø"/>
            </a:pPr>
            <a:endParaRPr lang="en-US" sz="133" dirty="0">
              <a:solidFill>
                <a:schemeClr val="tx1"/>
              </a:solidFill>
              <a:latin typeface="+mn-lt"/>
            </a:endParaRPr>
          </a:p>
          <a:p>
            <a:pPr marL="365751" indent="-365751">
              <a:spcBef>
                <a:spcPts val="576"/>
              </a:spcBef>
              <a:buClr>
                <a:schemeClr val="tx1"/>
              </a:buClr>
              <a:buSzPct val="100000"/>
            </a:pPr>
            <a:r>
              <a:rPr lang="en-US" sz="2133" dirty="0">
                <a:latin typeface="+mn-lt"/>
              </a:rPr>
              <a:t>Pre-Panama / Suez Canal Expansions – Mississippi Watershed Trade</a:t>
            </a:r>
          </a:p>
          <a:p>
            <a:pPr marL="899138" lvl="2" indent="-365751">
              <a:spcBef>
                <a:spcPts val="576"/>
              </a:spcBef>
              <a:buClr>
                <a:schemeClr val="tx1"/>
              </a:buClr>
              <a:buSzPct val="100000"/>
              <a:buFont typeface="Wingdings" panose="05000000000000000000" pitchFamily="2" charset="2"/>
              <a:buChar char="Ø"/>
            </a:pPr>
            <a:r>
              <a:rPr lang="en-US" sz="2133" dirty="0">
                <a:solidFill>
                  <a:schemeClr val="tx1"/>
                </a:solidFill>
                <a:latin typeface="+mn-lt"/>
              </a:rPr>
              <a:t>Majority shipped through West Coast Ports</a:t>
            </a:r>
          </a:p>
        </p:txBody>
      </p:sp>
      <p:sp>
        <p:nvSpPr>
          <p:cNvPr id="3" name="Title 2">
            <a:extLst>
              <a:ext uri="{FF2B5EF4-FFF2-40B4-BE49-F238E27FC236}">
                <a16:creationId xmlns="" xmlns:a16="http://schemas.microsoft.com/office/drawing/2014/main" id="{21524E5B-AFA5-4717-93C8-31B25A91C216}"/>
              </a:ext>
            </a:extLst>
          </p:cNvPr>
          <p:cNvSpPr>
            <a:spLocks noGrp="1"/>
          </p:cNvSpPr>
          <p:nvPr>
            <p:ph type="title"/>
          </p:nvPr>
        </p:nvSpPr>
        <p:spPr>
          <a:xfrm>
            <a:off x="444244" y="946504"/>
            <a:ext cx="12192000" cy="801875"/>
          </a:xfrm>
          <a:effectLst/>
        </p:spPr>
        <p:txBody>
          <a:bodyPr/>
          <a:lstStyle/>
          <a:p>
            <a:pPr algn="l"/>
            <a:r>
              <a:rPr lang="en-US" sz="4267" cap="none" dirty="0">
                <a:solidFill>
                  <a:schemeClr val="bg1"/>
                </a:solidFill>
                <a:effectLst>
                  <a:outerShdw blurRad="38100" dist="38100" dir="2700000" algn="tl">
                    <a:srgbClr val="000000">
                      <a:alpha val="43137"/>
                    </a:srgbClr>
                  </a:outerShdw>
                </a:effectLst>
                <a:latin typeface="Arial" panose="020B0604020202020204" pitchFamily="34" charset="0"/>
              </a:rPr>
              <a:t>    Historical Trade Patterns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2128" t="741" r="30306" b="1"/>
          <a:stretch/>
        </p:blipFill>
        <p:spPr>
          <a:xfrm>
            <a:off x="8800663" y="889023"/>
            <a:ext cx="3391339" cy="5973884"/>
          </a:xfrm>
          <a:prstGeom prst="rect">
            <a:avLst/>
          </a:prstGeom>
        </p:spPr>
      </p:pic>
    </p:spTree>
    <p:extLst>
      <p:ext uri="{BB962C8B-B14F-4D97-AF65-F5344CB8AC3E}">
        <p14:creationId xmlns:p14="http://schemas.microsoft.com/office/powerpoint/2010/main" val="620976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6B9CABCC-5ECF-4EFD-B0DB-116EF7FF85E3}"/>
              </a:ext>
            </a:extLst>
          </p:cNvPr>
          <p:cNvSpPr>
            <a:spLocks noGrp="1"/>
          </p:cNvSpPr>
          <p:nvPr>
            <p:ph idx="1"/>
          </p:nvPr>
        </p:nvSpPr>
        <p:spPr>
          <a:xfrm>
            <a:off x="538476" y="1912690"/>
            <a:ext cx="11021348" cy="7567610"/>
          </a:xfrm>
          <a:effectLst/>
        </p:spPr>
        <p:txBody>
          <a:bodyPr/>
          <a:lstStyle/>
          <a:p>
            <a:pPr indent="-365751">
              <a:spcAft>
                <a:spcPts val="800"/>
              </a:spcAft>
              <a:buClr>
                <a:schemeClr val="tx1"/>
              </a:buClr>
              <a:buSzPct val="101000"/>
            </a:pPr>
            <a:r>
              <a:rPr lang="en-US" sz="2133" dirty="0">
                <a:latin typeface="+mn-lt"/>
              </a:rPr>
              <a:t>Canals Handling Larger Vessels </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latin typeface="+mn-lt"/>
              </a:rPr>
              <a:t>Panama Canal now handing up to 18,000 TEU vessels</a:t>
            </a:r>
          </a:p>
          <a:p>
            <a:pPr lvl="2" indent="-365751">
              <a:spcAft>
                <a:spcPts val="800"/>
              </a:spcAft>
              <a:buClr>
                <a:schemeClr val="tx1"/>
              </a:buClr>
              <a:buSzPct val="101000"/>
              <a:buFont typeface="Wingdings" panose="05000000000000000000" pitchFamily="2" charset="2"/>
              <a:buChar char="§"/>
            </a:pPr>
            <a:r>
              <a:rPr lang="en-US" sz="1800" dirty="0">
                <a:solidFill>
                  <a:schemeClr val="tx1"/>
                </a:solidFill>
                <a:latin typeface="+mn-lt"/>
              </a:rPr>
              <a:t>Beam limit 51.25 Meters as of June 1, 2018 </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latin typeface="+mn-lt"/>
              </a:rPr>
              <a:t>Suez Canal has no existing limits on vessel size</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latin typeface="+mn-lt"/>
              </a:rPr>
              <a:t>Larger vessels have inherent cost efficiencies</a:t>
            </a:r>
          </a:p>
          <a:p>
            <a:pPr lvl="1" indent="-365751">
              <a:spcAft>
                <a:spcPts val="800"/>
              </a:spcAft>
              <a:buClr>
                <a:schemeClr val="tx1"/>
              </a:buClr>
              <a:buSzPct val="101000"/>
              <a:buFont typeface="Wingdings" panose="05000000000000000000" pitchFamily="2" charset="2"/>
              <a:buChar char="Ø"/>
            </a:pPr>
            <a:endParaRPr lang="en-US" sz="1800" dirty="0">
              <a:solidFill>
                <a:schemeClr val="tx1"/>
              </a:solidFill>
              <a:latin typeface="+mn-lt"/>
            </a:endParaRPr>
          </a:p>
          <a:p>
            <a:pPr indent="-365751">
              <a:spcAft>
                <a:spcPts val="800"/>
              </a:spcAft>
              <a:buClr>
                <a:schemeClr val="tx1"/>
              </a:buClr>
              <a:buSzPct val="101000"/>
            </a:pPr>
            <a:r>
              <a:rPr lang="en-US" sz="2133" dirty="0">
                <a:latin typeface="+mn-lt"/>
              </a:rPr>
              <a:t>Additional Sailing Time to Gulf Coast Offset by Growing West Coast Delays</a:t>
            </a:r>
          </a:p>
          <a:p>
            <a:pPr indent="-365751">
              <a:spcAft>
                <a:spcPts val="800"/>
              </a:spcAft>
              <a:buClr>
                <a:schemeClr val="tx1"/>
              </a:buClr>
              <a:buSzPct val="101000"/>
            </a:pPr>
            <a:endParaRPr lang="en-US" sz="2133" dirty="0">
              <a:latin typeface="+mn-lt"/>
            </a:endParaRPr>
          </a:p>
          <a:p>
            <a:pPr indent="-365751">
              <a:spcAft>
                <a:spcPts val="800"/>
              </a:spcAft>
              <a:buClr>
                <a:schemeClr val="tx1"/>
              </a:buClr>
              <a:buSzPct val="101000"/>
            </a:pPr>
            <a:r>
              <a:rPr lang="en-US" sz="2133" dirty="0">
                <a:latin typeface="+mn-lt"/>
              </a:rPr>
              <a:t>Gulf Coast Ports “Market Share” of U.S. Container Trade Up to 8.48% in 2017</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latin typeface="+mn-lt"/>
              </a:rPr>
              <a:t>U.S. Container market share increased from 9.5% to 11.9%</a:t>
            </a:r>
          </a:p>
        </p:txBody>
      </p:sp>
      <p:sp>
        <p:nvSpPr>
          <p:cNvPr id="3" name="Title 2">
            <a:extLst>
              <a:ext uri="{FF2B5EF4-FFF2-40B4-BE49-F238E27FC236}">
                <a16:creationId xmlns="" xmlns:a16="http://schemas.microsoft.com/office/drawing/2014/main" id="{4D2F6548-BFFD-435F-A7A6-579489E0AEA7}"/>
              </a:ext>
            </a:extLst>
          </p:cNvPr>
          <p:cNvSpPr>
            <a:spLocks noGrp="1"/>
          </p:cNvSpPr>
          <p:nvPr>
            <p:ph type="title"/>
          </p:nvPr>
        </p:nvSpPr>
        <p:spPr>
          <a:xfrm>
            <a:off x="538475" y="1131153"/>
            <a:ext cx="11910647" cy="855784"/>
          </a:xfrm>
          <a:effectLst/>
        </p:spPr>
        <p:txBody>
          <a:bodyPr/>
          <a:lstStyle/>
          <a:p>
            <a:pPr algn="l"/>
            <a:r>
              <a:rPr lang="en-US" sz="4267" cap="none" dirty="0">
                <a:solidFill>
                  <a:schemeClr val="bg1"/>
                </a:solidFill>
                <a:effectLst>
                  <a:outerShdw blurRad="38100" dist="38100" dir="2700000" algn="tl">
                    <a:srgbClr val="000000">
                      <a:alpha val="43137"/>
                    </a:srgbClr>
                  </a:outerShdw>
                </a:effectLst>
                <a:latin typeface="Arial (Headings)"/>
              </a:rPr>
              <a:t>Post Panama / Suez Canal Expansions</a:t>
            </a:r>
          </a:p>
        </p:txBody>
      </p:sp>
    </p:spTree>
    <p:extLst>
      <p:ext uri="{BB962C8B-B14F-4D97-AF65-F5344CB8AC3E}">
        <p14:creationId xmlns:p14="http://schemas.microsoft.com/office/powerpoint/2010/main" val="733199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7DB14777-089D-454B-8661-404832FC76D0}"/>
              </a:ext>
            </a:extLst>
          </p:cNvPr>
          <p:cNvSpPr>
            <a:spLocks noGrp="1"/>
          </p:cNvSpPr>
          <p:nvPr>
            <p:ph idx="1"/>
          </p:nvPr>
        </p:nvSpPr>
        <p:spPr>
          <a:xfrm>
            <a:off x="478690" y="1381258"/>
            <a:ext cx="8053430" cy="5041784"/>
          </a:xfrm>
          <a:effectLst/>
        </p:spPr>
        <p:txBody>
          <a:bodyPr/>
          <a:lstStyle/>
          <a:p>
            <a:pPr>
              <a:spcAft>
                <a:spcPts val="800"/>
              </a:spcAft>
              <a:buClr>
                <a:schemeClr val="tx1"/>
              </a:buClr>
              <a:buSzPct val="101000"/>
            </a:pPr>
            <a:endParaRPr lang="en-US" sz="2133" dirty="0">
              <a:solidFill>
                <a:schemeClr val="tx1"/>
              </a:solidFill>
              <a:latin typeface="+mn-lt"/>
            </a:endParaRPr>
          </a:p>
          <a:p>
            <a:pPr>
              <a:spcAft>
                <a:spcPts val="800"/>
              </a:spcAft>
              <a:buClr>
                <a:schemeClr val="tx1"/>
              </a:buClr>
              <a:buSzPct val="101000"/>
            </a:pPr>
            <a:endParaRPr lang="en-US" sz="2133" dirty="0">
              <a:solidFill>
                <a:schemeClr val="tx1"/>
              </a:solidFill>
              <a:latin typeface="+mn-lt"/>
            </a:endParaRPr>
          </a:p>
          <a:p>
            <a:pPr>
              <a:spcAft>
                <a:spcPts val="800"/>
              </a:spcAft>
              <a:buClr>
                <a:schemeClr val="tx1"/>
              </a:buClr>
              <a:buSzPct val="101000"/>
            </a:pPr>
            <a:r>
              <a:rPr lang="en-US" sz="2133" dirty="0">
                <a:latin typeface="+mn-lt"/>
              </a:rPr>
              <a:t>Ocean Carrier Alliances = Fewer / Larger Vessels</a:t>
            </a:r>
          </a:p>
          <a:p>
            <a:pPr lvl="1">
              <a:spcAft>
                <a:spcPts val="800"/>
              </a:spcAft>
              <a:buClr>
                <a:schemeClr val="tx1"/>
              </a:buClr>
              <a:buSzPct val="101000"/>
              <a:buFont typeface="Wingdings" panose="05000000000000000000" pitchFamily="2" charset="2"/>
              <a:buChar char="Ø"/>
            </a:pPr>
            <a:r>
              <a:rPr lang="en-US" sz="2133" dirty="0">
                <a:solidFill>
                  <a:schemeClr val="tx1"/>
                </a:solidFill>
                <a:latin typeface="+mn-lt"/>
              </a:rPr>
              <a:t> </a:t>
            </a:r>
            <a:r>
              <a:rPr lang="en-US" sz="2000" dirty="0">
                <a:solidFill>
                  <a:schemeClr val="tx1"/>
                </a:solidFill>
                <a:latin typeface="+mn-lt"/>
              </a:rPr>
              <a:t>Pooling assets / slots to improve vessel utilization</a:t>
            </a:r>
          </a:p>
          <a:p>
            <a:pPr lvl="1">
              <a:spcAft>
                <a:spcPts val="800"/>
              </a:spcAft>
              <a:buClr>
                <a:schemeClr val="tx1"/>
              </a:buClr>
              <a:buSzPct val="101000"/>
              <a:buFont typeface="Wingdings" panose="05000000000000000000" pitchFamily="2" charset="2"/>
              <a:buChar char="Ø"/>
            </a:pPr>
            <a:r>
              <a:rPr lang="en-US" sz="2000" dirty="0">
                <a:solidFill>
                  <a:schemeClr val="tx1"/>
                </a:solidFill>
                <a:latin typeface="+mn-lt"/>
              </a:rPr>
              <a:t> Expectation - terminals will improve productivity</a:t>
            </a:r>
          </a:p>
          <a:p>
            <a:pPr lvl="1">
              <a:spcAft>
                <a:spcPts val="800"/>
              </a:spcAft>
              <a:buClr>
                <a:schemeClr val="tx1"/>
              </a:buClr>
              <a:buSzPct val="101000"/>
              <a:buFont typeface="Wingdings" panose="05000000000000000000" pitchFamily="2" charset="2"/>
              <a:buChar char="Ø"/>
            </a:pPr>
            <a:endParaRPr lang="en-US" sz="2000" dirty="0">
              <a:solidFill>
                <a:schemeClr val="tx1"/>
              </a:solidFill>
              <a:latin typeface="+mn-lt"/>
            </a:endParaRPr>
          </a:p>
          <a:p>
            <a:pPr>
              <a:spcAft>
                <a:spcPts val="800"/>
              </a:spcAft>
              <a:buClr>
                <a:schemeClr val="tx1"/>
              </a:buClr>
              <a:buSzPct val="101000"/>
            </a:pPr>
            <a:r>
              <a:rPr lang="en-US" sz="2133" dirty="0">
                <a:latin typeface="+mn-lt"/>
              </a:rPr>
              <a:t>Existing Gulf Coast Ports Have Inherent Inefficiencies:</a:t>
            </a:r>
          </a:p>
          <a:p>
            <a:pPr lvl="1">
              <a:spcAft>
                <a:spcPts val="800"/>
              </a:spcAft>
              <a:buClr>
                <a:schemeClr val="tx1"/>
              </a:buClr>
              <a:buSzPct val="101000"/>
              <a:buFont typeface="Wingdings" panose="05000000000000000000" pitchFamily="2" charset="2"/>
              <a:buChar char="Ø"/>
            </a:pPr>
            <a:r>
              <a:rPr lang="en-US" sz="2000" dirty="0">
                <a:solidFill>
                  <a:schemeClr val="tx1"/>
                </a:solidFill>
                <a:latin typeface="+mn-lt"/>
              </a:rPr>
              <a:t>Originally built for smaller vessels</a:t>
            </a:r>
          </a:p>
          <a:p>
            <a:pPr lvl="1">
              <a:spcAft>
                <a:spcPts val="800"/>
              </a:spcAft>
              <a:buClr>
                <a:schemeClr val="tx1"/>
              </a:buClr>
              <a:buSzPct val="101000"/>
              <a:buFont typeface="Wingdings" panose="05000000000000000000" pitchFamily="2" charset="2"/>
              <a:buChar char="Ø"/>
            </a:pPr>
            <a:r>
              <a:rPr lang="en-US" sz="2000" dirty="0">
                <a:solidFill>
                  <a:schemeClr val="tx1"/>
                </a:solidFill>
                <a:latin typeface="+mn-lt"/>
              </a:rPr>
              <a:t>Have limited expansion capability</a:t>
            </a:r>
          </a:p>
          <a:p>
            <a:pPr lvl="1">
              <a:spcAft>
                <a:spcPts val="800"/>
              </a:spcAft>
              <a:buClr>
                <a:schemeClr val="tx1"/>
              </a:buClr>
              <a:buSzPct val="101000"/>
              <a:buFont typeface="Wingdings" panose="05000000000000000000" pitchFamily="2" charset="2"/>
              <a:buChar char="Ø"/>
            </a:pPr>
            <a:r>
              <a:rPr lang="en-US" sz="2000" dirty="0">
                <a:solidFill>
                  <a:schemeClr val="tx1"/>
                </a:solidFill>
                <a:latin typeface="+mn-lt"/>
              </a:rPr>
              <a:t>Growing dwell times and intermodal delays</a:t>
            </a:r>
          </a:p>
          <a:p>
            <a:pPr>
              <a:spcAft>
                <a:spcPts val="800"/>
              </a:spcAft>
              <a:buClr>
                <a:schemeClr val="tx1"/>
              </a:buClr>
              <a:buSzPct val="101000"/>
            </a:pPr>
            <a:endParaRPr lang="en-US" sz="2133" dirty="0">
              <a:solidFill>
                <a:schemeClr val="tx1"/>
              </a:solidFill>
            </a:endParaRPr>
          </a:p>
        </p:txBody>
      </p:sp>
      <p:sp>
        <p:nvSpPr>
          <p:cNvPr id="3" name="Title 2">
            <a:extLst>
              <a:ext uri="{FF2B5EF4-FFF2-40B4-BE49-F238E27FC236}">
                <a16:creationId xmlns="" xmlns:a16="http://schemas.microsoft.com/office/drawing/2014/main" id="{CE3BDF8C-7BB6-4011-84FF-334FB7C6FDB7}"/>
              </a:ext>
            </a:extLst>
          </p:cNvPr>
          <p:cNvSpPr>
            <a:spLocks noGrp="1"/>
          </p:cNvSpPr>
          <p:nvPr>
            <p:ph type="title"/>
          </p:nvPr>
        </p:nvSpPr>
        <p:spPr>
          <a:xfrm>
            <a:off x="187569" y="1090569"/>
            <a:ext cx="12004431" cy="864067"/>
          </a:xfrm>
          <a:effectLst/>
        </p:spPr>
        <p:txBody>
          <a:bodyPr/>
          <a:lstStyle/>
          <a:p>
            <a:pPr algn="l"/>
            <a:r>
              <a:rPr lang="en-US" sz="4267" cap="none" dirty="0">
                <a:solidFill>
                  <a:schemeClr val="bg1"/>
                </a:solidFill>
                <a:effectLst>
                  <a:outerShdw blurRad="38100" dist="38100" dir="2700000" algn="tl">
                    <a:srgbClr val="000000">
                      <a:alpha val="43137"/>
                    </a:srgbClr>
                  </a:outerShdw>
                </a:effectLst>
                <a:latin typeface="+mj-lt"/>
              </a:rPr>
              <a:t> Recent Shifts in Trade Patterns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307" t="12110" r="50000"/>
          <a:stretch/>
        </p:blipFill>
        <p:spPr>
          <a:xfrm>
            <a:off x="8823241" y="888385"/>
            <a:ext cx="3391337" cy="6027531"/>
          </a:xfrm>
          <a:prstGeom prst="rect">
            <a:avLst/>
          </a:prstGeom>
        </p:spPr>
      </p:pic>
    </p:spTree>
    <p:extLst>
      <p:ext uri="{BB962C8B-B14F-4D97-AF65-F5344CB8AC3E}">
        <p14:creationId xmlns:p14="http://schemas.microsoft.com/office/powerpoint/2010/main" val="3131833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6B9CABCC-5ECF-4EFD-B0DB-116EF7FF85E3}"/>
              </a:ext>
            </a:extLst>
          </p:cNvPr>
          <p:cNvSpPr>
            <a:spLocks noGrp="1"/>
          </p:cNvSpPr>
          <p:nvPr>
            <p:ph idx="1"/>
          </p:nvPr>
        </p:nvSpPr>
        <p:spPr>
          <a:xfrm>
            <a:off x="585326" y="1895912"/>
            <a:ext cx="11021348" cy="4962087"/>
          </a:xfrm>
          <a:effectLst/>
        </p:spPr>
        <p:txBody>
          <a:bodyPr/>
          <a:lstStyle/>
          <a:p>
            <a:pPr indent="-365751">
              <a:spcAft>
                <a:spcPts val="800"/>
              </a:spcAft>
              <a:buClr>
                <a:schemeClr val="tx1"/>
              </a:buClr>
              <a:buSzPct val="101000"/>
            </a:pPr>
            <a:r>
              <a:rPr lang="en-US" sz="2000" dirty="0">
                <a:latin typeface="+mn-lt"/>
              </a:rPr>
              <a:t>Mid-America Lacks a Fundamental and Efficient Supply Logistic System</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latin typeface="+mn-lt"/>
              </a:rPr>
              <a:t>Freight volumes to and from Mid-America are increasing</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latin typeface="+mn-lt"/>
              </a:rPr>
              <a:t>There is no true or efficient Mid-America gateway port</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latin typeface="+mn-lt"/>
              </a:rPr>
              <a:t>There is a growing demand for increased commodity containerization</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latin typeface="+mn-lt"/>
              </a:rPr>
              <a:t>There is a growing demand for containerized AG product export</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latin typeface="+mn-lt"/>
              </a:rPr>
              <a:t>The imbalance of trade results in a high demand for efficient repositioning of empties</a:t>
            </a:r>
          </a:p>
          <a:p>
            <a:pPr indent="-365751">
              <a:spcAft>
                <a:spcPts val="800"/>
              </a:spcAft>
              <a:buClr>
                <a:schemeClr val="tx1"/>
              </a:buClr>
              <a:buSzPct val="101000"/>
            </a:pPr>
            <a:r>
              <a:rPr lang="en-US" sz="2000" dirty="0">
                <a:latin typeface="+mn-lt"/>
              </a:rPr>
              <a:t>Larger Ocean Carrier Deployments to U.S. Result in Fewer Port Calls with Higher Volumes</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latin typeface="+mn-lt"/>
              </a:rPr>
              <a:t> Significant impacts to terminal production</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latin typeface="+mn-lt"/>
              </a:rPr>
              <a:t> Increased import / export dwell times</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latin typeface="+mn-lt"/>
              </a:rPr>
              <a:t> Increased time allocations for dray gate movements</a:t>
            </a:r>
          </a:p>
          <a:p>
            <a:pPr marL="91438" indent="0">
              <a:spcAft>
                <a:spcPts val="800"/>
              </a:spcAft>
              <a:buClr>
                <a:schemeClr val="tx1"/>
              </a:buClr>
              <a:buSzPct val="101000"/>
              <a:buNone/>
            </a:pPr>
            <a:endParaRPr lang="en-US" sz="1800" dirty="0">
              <a:solidFill>
                <a:schemeClr val="tx1"/>
              </a:solidFill>
              <a:latin typeface="+mn-lt"/>
            </a:endParaRPr>
          </a:p>
        </p:txBody>
      </p:sp>
      <p:sp>
        <p:nvSpPr>
          <p:cNvPr id="3" name="Title 2">
            <a:extLst>
              <a:ext uri="{FF2B5EF4-FFF2-40B4-BE49-F238E27FC236}">
                <a16:creationId xmlns="" xmlns:a16="http://schemas.microsoft.com/office/drawing/2014/main" id="{4D2F6548-BFFD-435F-A7A6-579489E0AEA7}"/>
              </a:ext>
            </a:extLst>
          </p:cNvPr>
          <p:cNvSpPr>
            <a:spLocks noGrp="1"/>
          </p:cNvSpPr>
          <p:nvPr>
            <p:ph type="title"/>
          </p:nvPr>
        </p:nvSpPr>
        <p:spPr>
          <a:xfrm>
            <a:off x="538475" y="1131153"/>
            <a:ext cx="11910647" cy="855784"/>
          </a:xfrm>
          <a:effectLst/>
        </p:spPr>
        <p:txBody>
          <a:bodyPr/>
          <a:lstStyle/>
          <a:p>
            <a:pPr algn="l"/>
            <a:r>
              <a:rPr lang="en-US" sz="3200" cap="none" dirty="0">
                <a:solidFill>
                  <a:schemeClr val="bg1"/>
                </a:solidFill>
                <a:effectLst>
                  <a:outerShdw blurRad="38100" dist="38100" dir="2700000" algn="tl">
                    <a:srgbClr val="000000">
                      <a:alpha val="43137"/>
                    </a:srgbClr>
                  </a:outerShdw>
                </a:effectLst>
                <a:latin typeface="Arial (Headings)"/>
              </a:rPr>
              <a:t>Why a New Mid-America Logistic System is Required</a:t>
            </a:r>
          </a:p>
        </p:txBody>
      </p:sp>
    </p:spTree>
    <p:extLst>
      <p:ext uri="{BB962C8B-B14F-4D97-AF65-F5344CB8AC3E}">
        <p14:creationId xmlns:p14="http://schemas.microsoft.com/office/powerpoint/2010/main" val="1455831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6B9CABCC-5ECF-4EFD-B0DB-116EF7FF85E3}"/>
              </a:ext>
            </a:extLst>
          </p:cNvPr>
          <p:cNvSpPr>
            <a:spLocks noGrp="1"/>
          </p:cNvSpPr>
          <p:nvPr>
            <p:ph idx="1"/>
          </p:nvPr>
        </p:nvSpPr>
        <p:spPr>
          <a:xfrm>
            <a:off x="538476" y="1732548"/>
            <a:ext cx="11021348" cy="5062536"/>
          </a:xfrm>
          <a:effectLst/>
        </p:spPr>
        <p:txBody>
          <a:bodyPr/>
          <a:lstStyle/>
          <a:p>
            <a:pPr indent="-365751">
              <a:spcAft>
                <a:spcPts val="800"/>
              </a:spcAft>
              <a:buClr>
                <a:schemeClr val="tx1"/>
              </a:buClr>
              <a:buSzPct val="101000"/>
            </a:pPr>
            <a:r>
              <a:rPr lang="en-US" sz="1800" dirty="0">
                <a:latin typeface="Arial" panose="020B0604020202020204" pitchFamily="34" charset="0"/>
                <a:cs typeface="Arial" panose="020B0604020202020204" pitchFamily="34" charset="0"/>
              </a:rPr>
              <a:t>Impacts of Changing Logistic Systems on Existing Gateway Terminals are Negatively Impacting Shippers</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rPr>
              <a:t>Increasing terminal handling costs and surcharges</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rPr>
              <a:t>Reliability issues </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rPr>
              <a:t>Tracking and transparency issues</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rPr>
              <a:t>Growing congestion of public roadways and negative public reaction</a:t>
            </a:r>
          </a:p>
          <a:p>
            <a:pPr indent="-365751">
              <a:spcAft>
                <a:spcPts val="800"/>
              </a:spcAft>
              <a:buClr>
                <a:schemeClr val="tx1"/>
              </a:buClr>
              <a:buSzPct val="101000"/>
            </a:pPr>
            <a:r>
              <a:rPr lang="en-US" sz="1800" dirty="0">
                <a:latin typeface="Arial" panose="020B0604020202020204" pitchFamily="34" charset="0"/>
                <a:cs typeface="Arial" panose="020B0604020202020204" pitchFamily="34" charset="0"/>
              </a:rPr>
              <a:t>Intermodal / Drayage Impacts with Growing Container Volumes</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latin typeface="Arial" panose="020B0604020202020204" pitchFamily="34" charset="0"/>
                <a:cs typeface="Arial" panose="020B0604020202020204" pitchFamily="34" charset="0"/>
              </a:rPr>
              <a:t>Slower intermodal times</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latin typeface="Arial" panose="020B0604020202020204" pitchFamily="34" charset="0"/>
                <a:cs typeface="Arial" panose="020B0604020202020204" pitchFamily="34" charset="0"/>
              </a:rPr>
              <a:t>Chassis capacity problems</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latin typeface="Arial" panose="020B0604020202020204" pitchFamily="34" charset="0"/>
                <a:cs typeface="Arial" panose="020B0604020202020204" pitchFamily="34" charset="0"/>
              </a:rPr>
              <a:t>Truck drivers timing out (EDL)</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latin typeface="Arial" panose="020B0604020202020204" pitchFamily="34" charset="0"/>
                <a:cs typeface="Arial" panose="020B0604020202020204" pitchFamily="34" charset="0"/>
              </a:rPr>
              <a:t>Difficulty in hiring qualified new Truck/Rail employees</a:t>
            </a:r>
          </a:p>
          <a:p>
            <a:pPr lvl="1" indent="-365751">
              <a:spcAft>
                <a:spcPts val="800"/>
              </a:spcAft>
              <a:buClr>
                <a:schemeClr val="tx1"/>
              </a:buClr>
              <a:buSzPct val="101000"/>
              <a:buFont typeface="Wingdings" panose="05000000000000000000" pitchFamily="2" charset="2"/>
              <a:buChar char="Ø"/>
            </a:pPr>
            <a:r>
              <a:rPr lang="en-US" sz="1800" dirty="0">
                <a:solidFill>
                  <a:schemeClr val="tx1"/>
                </a:solidFill>
                <a:latin typeface="Arial" panose="020B0604020202020204" pitchFamily="34" charset="0"/>
                <a:cs typeface="Arial" panose="020B0604020202020204" pitchFamily="34" charset="0"/>
              </a:rPr>
              <a:t>Last mile emphasis </a:t>
            </a:r>
          </a:p>
          <a:p>
            <a:pPr indent="-365751">
              <a:spcAft>
                <a:spcPts val="800"/>
              </a:spcAft>
              <a:buClr>
                <a:schemeClr val="tx1"/>
              </a:buClr>
              <a:buSzPct val="101000"/>
            </a:pPr>
            <a:endParaRPr lang="en-US" sz="1800" dirty="0">
              <a:solidFill>
                <a:schemeClr val="tx1"/>
              </a:solidFill>
              <a:latin typeface="+mn-lt"/>
            </a:endParaRPr>
          </a:p>
        </p:txBody>
      </p:sp>
      <p:sp>
        <p:nvSpPr>
          <p:cNvPr id="3" name="Title 2">
            <a:extLst>
              <a:ext uri="{FF2B5EF4-FFF2-40B4-BE49-F238E27FC236}">
                <a16:creationId xmlns="" xmlns:a16="http://schemas.microsoft.com/office/drawing/2014/main" id="{4D2F6548-BFFD-435F-A7A6-579489E0AEA7}"/>
              </a:ext>
            </a:extLst>
          </p:cNvPr>
          <p:cNvSpPr>
            <a:spLocks noGrp="1"/>
          </p:cNvSpPr>
          <p:nvPr>
            <p:ph type="title"/>
          </p:nvPr>
        </p:nvSpPr>
        <p:spPr>
          <a:xfrm>
            <a:off x="538475" y="1131153"/>
            <a:ext cx="11910647" cy="855784"/>
          </a:xfrm>
          <a:effectLst/>
        </p:spPr>
        <p:txBody>
          <a:bodyPr/>
          <a:lstStyle/>
          <a:p>
            <a:pPr algn="l"/>
            <a:r>
              <a:rPr lang="en-US" sz="3200" cap="none" dirty="0">
                <a:solidFill>
                  <a:schemeClr val="bg1"/>
                </a:solidFill>
                <a:effectLst>
                  <a:outerShdw blurRad="38100" dist="38100" dir="2700000" algn="tl">
                    <a:srgbClr val="000000">
                      <a:alpha val="43137"/>
                    </a:srgbClr>
                  </a:outerShdw>
                </a:effectLst>
                <a:latin typeface="Arial (Headings)"/>
              </a:rPr>
              <a:t>Why a New Mid-America Logistic System is Required</a:t>
            </a:r>
          </a:p>
        </p:txBody>
      </p:sp>
    </p:spTree>
    <p:extLst>
      <p:ext uri="{BB962C8B-B14F-4D97-AF65-F5344CB8AC3E}">
        <p14:creationId xmlns:p14="http://schemas.microsoft.com/office/powerpoint/2010/main" val="4028572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6B9CABCC-5ECF-4EFD-B0DB-116EF7FF85E3}"/>
              </a:ext>
            </a:extLst>
          </p:cNvPr>
          <p:cNvSpPr>
            <a:spLocks noGrp="1"/>
          </p:cNvSpPr>
          <p:nvPr>
            <p:ph idx="1"/>
          </p:nvPr>
        </p:nvSpPr>
        <p:spPr>
          <a:xfrm>
            <a:off x="538476" y="1912690"/>
            <a:ext cx="11021348" cy="7567610"/>
          </a:xfrm>
          <a:effectLst/>
        </p:spPr>
        <p:txBody>
          <a:bodyPr/>
          <a:lstStyle/>
          <a:p>
            <a:pPr marL="91438" indent="0">
              <a:spcAft>
                <a:spcPts val="800"/>
              </a:spcAft>
              <a:buClr>
                <a:schemeClr val="tx1"/>
              </a:buClr>
              <a:buSzPct val="101000"/>
              <a:buNone/>
            </a:pPr>
            <a:endParaRPr lang="en-US" sz="3600" dirty="0">
              <a:latin typeface="+mn-lt"/>
            </a:endParaRPr>
          </a:p>
          <a:p>
            <a:pPr marL="91438" indent="0">
              <a:spcAft>
                <a:spcPts val="800"/>
              </a:spcAft>
              <a:buClr>
                <a:schemeClr val="tx1"/>
              </a:buClr>
              <a:buSzPct val="101000"/>
              <a:buNone/>
            </a:pPr>
            <a:endParaRPr lang="en-US" sz="3600" dirty="0">
              <a:latin typeface="+mn-lt"/>
            </a:endParaRPr>
          </a:p>
          <a:p>
            <a:pPr marL="91438" indent="0">
              <a:spcAft>
                <a:spcPts val="800"/>
              </a:spcAft>
              <a:buClr>
                <a:schemeClr val="tx1"/>
              </a:buClr>
              <a:buSzPct val="101000"/>
              <a:buNone/>
            </a:pPr>
            <a:r>
              <a:rPr lang="en-US" sz="4000" dirty="0">
                <a:latin typeface="+mn-lt"/>
              </a:rPr>
              <a:t> APH / PPHTD Transportation Alternative</a:t>
            </a:r>
          </a:p>
        </p:txBody>
      </p:sp>
    </p:spTree>
    <p:extLst>
      <p:ext uri="{BB962C8B-B14F-4D97-AF65-F5344CB8AC3E}">
        <p14:creationId xmlns:p14="http://schemas.microsoft.com/office/powerpoint/2010/main" val="1908807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8D067241-5E17-4757-9CB3-0BDCFA808E7C}"/>
              </a:ext>
            </a:extLst>
          </p:cNvPr>
          <p:cNvSpPr>
            <a:spLocks noGrp="1"/>
          </p:cNvSpPr>
          <p:nvPr>
            <p:ph idx="1"/>
          </p:nvPr>
        </p:nvSpPr>
        <p:spPr>
          <a:xfrm>
            <a:off x="388166" y="2187191"/>
            <a:ext cx="6511703" cy="7226835"/>
          </a:xfrm>
          <a:effectLst/>
        </p:spPr>
        <p:txBody>
          <a:bodyPr/>
          <a:lstStyle/>
          <a:p>
            <a:pPr marL="45719" lvl="1" indent="0">
              <a:spcBef>
                <a:spcPts val="533"/>
              </a:spcBef>
              <a:spcAft>
                <a:spcPts val="400"/>
              </a:spcAft>
              <a:buClr>
                <a:schemeClr val="tx1"/>
              </a:buClr>
              <a:buSzPct val="150000"/>
              <a:buNone/>
            </a:pPr>
            <a:r>
              <a:rPr lang="en-US" sz="2133" dirty="0">
                <a:latin typeface="Arial" panose="020B0604020202020204" pitchFamily="34" charset="0"/>
                <a:cs typeface="Arial" panose="020B0604020202020204" pitchFamily="34" charset="0"/>
              </a:rPr>
              <a:t>New Gulf Coast Gateway Port: Plaquemines Port Harbor and Terminal District (PPHTD) at Mile 55</a:t>
            </a:r>
          </a:p>
          <a:p>
            <a:pPr marL="45719" lvl="1" indent="0">
              <a:spcBef>
                <a:spcPts val="533"/>
              </a:spcBef>
              <a:spcAft>
                <a:spcPts val="400"/>
              </a:spcAft>
              <a:buClr>
                <a:schemeClr val="tx1"/>
              </a:buClr>
              <a:buSzPct val="150000"/>
              <a:buNone/>
            </a:pPr>
            <a:endParaRPr lang="en-US" sz="2133" dirty="0">
              <a:latin typeface="Arial" panose="020B0604020202020204" pitchFamily="34" charset="0"/>
              <a:cs typeface="Arial" panose="020B0604020202020204" pitchFamily="34" charset="0"/>
            </a:endParaRPr>
          </a:p>
          <a:p>
            <a:pPr marL="769609" lvl="3" indent="-342900">
              <a:spcBef>
                <a:spcPts val="533"/>
              </a:spcBef>
              <a:spcAft>
                <a:spcPts val="400"/>
              </a:spcAft>
              <a:buClr>
                <a:schemeClr val="tx1"/>
              </a:buClr>
              <a:buSzPct val="100000"/>
            </a:pPr>
            <a:r>
              <a:rPr lang="en-US" sz="2133" dirty="0">
                <a:solidFill>
                  <a:schemeClr val="tx1"/>
                </a:solidFill>
                <a:latin typeface="Arial" panose="020B0604020202020204" pitchFamily="34" charset="0"/>
                <a:cs typeface="Arial" panose="020B0604020202020204" pitchFamily="34" charset="0"/>
              </a:rPr>
              <a:t>PPHTD is southern most container terminal on Mississippi River</a:t>
            </a:r>
          </a:p>
          <a:p>
            <a:pPr marL="769609" lvl="3" indent="-342900">
              <a:spcBef>
                <a:spcPts val="533"/>
              </a:spcBef>
              <a:spcAft>
                <a:spcPts val="400"/>
              </a:spcAft>
              <a:buClr>
                <a:schemeClr val="tx1"/>
              </a:buClr>
              <a:buSzPct val="100000"/>
            </a:pPr>
            <a:r>
              <a:rPr lang="en-US" sz="2133" dirty="0">
                <a:solidFill>
                  <a:schemeClr val="tx1"/>
                </a:solidFill>
                <a:latin typeface="Arial" panose="020B0604020202020204" pitchFamily="34" charset="0"/>
                <a:cs typeface="Arial" panose="020B0604020202020204" pitchFamily="34" charset="0"/>
              </a:rPr>
              <a:t>Less marine traffic congestion </a:t>
            </a:r>
          </a:p>
          <a:p>
            <a:pPr marL="769609" lvl="3" indent="-342900">
              <a:spcBef>
                <a:spcPts val="533"/>
              </a:spcBef>
              <a:spcAft>
                <a:spcPts val="400"/>
              </a:spcAft>
              <a:buClr>
                <a:schemeClr val="tx1"/>
              </a:buClr>
              <a:buSzPct val="100000"/>
            </a:pPr>
            <a:r>
              <a:rPr lang="en-US" sz="2133" dirty="0">
                <a:solidFill>
                  <a:schemeClr val="tx1"/>
                </a:solidFill>
                <a:latin typeface="Arial" panose="020B0604020202020204" pitchFamily="34" charset="0"/>
                <a:cs typeface="Arial" panose="020B0604020202020204" pitchFamily="34" charset="0"/>
              </a:rPr>
              <a:t>50% less ocean carrier navigation time</a:t>
            </a:r>
          </a:p>
          <a:p>
            <a:pPr marL="769609" lvl="3" indent="-342900">
              <a:spcBef>
                <a:spcPts val="533"/>
              </a:spcBef>
              <a:spcAft>
                <a:spcPts val="400"/>
              </a:spcAft>
              <a:buClr>
                <a:schemeClr val="tx1"/>
              </a:buClr>
              <a:buSzPct val="100000"/>
            </a:pPr>
            <a:r>
              <a:rPr lang="en-US" sz="2133" dirty="0">
                <a:solidFill>
                  <a:schemeClr val="tx1"/>
                </a:solidFill>
                <a:latin typeface="Arial" panose="020B0604020202020204" pitchFamily="34" charset="0"/>
                <a:cs typeface="Arial" panose="020B0604020202020204" pitchFamily="34" charset="0"/>
              </a:rPr>
              <a:t>No bridge impediments to terminal</a:t>
            </a:r>
          </a:p>
          <a:p>
            <a:pPr marL="769609" lvl="3" indent="-342900">
              <a:spcBef>
                <a:spcPts val="533"/>
              </a:spcBef>
              <a:spcAft>
                <a:spcPts val="400"/>
              </a:spcAft>
              <a:buClr>
                <a:schemeClr val="tx1"/>
              </a:buClr>
              <a:buSzPct val="100000"/>
            </a:pPr>
            <a:r>
              <a:rPr lang="en-US" sz="2133" dirty="0">
                <a:solidFill>
                  <a:schemeClr val="tx1"/>
                </a:solidFill>
                <a:latin typeface="Arial" panose="020B0604020202020204" pitchFamily="34" charset="0"/>
                <a:cs typeface="Arial" panose="020B0604020202020204" pitchFamily="34" charset="0"/>
              </a:rPr>
              <a:t>Deepest water and widest part of the river</a:t>
            </a:r>
          </a:p>
          <a:p>
            <a:pPr>
              <a:spcBef>
                <a:spcPts val="533"/>
              </a:spcBef>
              <a:spcAft>
                <a:spcPts val="400"/>
              </a:spcAft>
              <a:buClr>
                <a:schemeClr val="tx1"/>
              </a:buClr>
            </a:pPr>
            <a:endParaRPr lang="en-US" sz="3733" dirty="0">
              <a:solidFill>
                <a:schemeClr val="tx1"/>
              </a:solidFill>
            </a:endParaRPr>
          </a:p>
        </p:txBody>
      </p:sp>
      <p:sp>
        <p:nvSpPr>
          <p:cNvPr id="3" name="Title 2">
            <a:extLst>
              <a:ext uri="{FF2B5EF4-FFF2-40B4-BE49-F238E27FC236}">
                <a16:creationId xmlns="" xmlns:a16="http://schemas.microsoft.com/office/drawing/2014/main" id="{50EF19FA-1FEA-4096-AD61-B7124798AF65}"/>
              </a:ext>
            </a:extLst>
          </p:cNvPr>
          <p:cNvSpPr>
            <a:spLocks noGrp="1"/>
          </p:cNvSpPr>
          <p:nvPr>
            <p:ph type="title"/>
          </p:nvPr>
        </p:nvSpPr>
        <p:spPr>
          <a:xfrm>
            <a:off x="956345" y="1184108"/>
            <a:ext cx="10659550" cy="820173"/>
          </a:xfrm>
          <a:effectLst/>
        </p:spPr>
        <p:txBody>
          <a:bodyPr/>
          <a:lstStyle/>
          <a:p>
            <a:pPr algn="l"/>
            <a:r>
              <a:rPr lang="en-US" sz="3733" cap="none" dirty="0">
                <a:solidFill>
                  <a:schemeClr val="bg1"/>
                </a:solidFill>
                <a:effectLst>
                  <a:outerShdw blurRad="38100" dist="38100" dir="2700000" algn="tl">
                    <a:srgbClr val="000000">
                      <a:alpha val="43137"/>
                    </a:srgbClr>
                  </a:outerShdw>
                </a:effectLst>
                <a:latin typeface="Arial" panose="020B0604020202020204" pitchFamily="34" charset="0"/>
              </a:rPr>
              <a:t>APH / PPHTD Transportation Alternative</a:t>
            </a:r>
            <a:endParaRPr lang="en-US" sz="3733" cap="none" dirty="0">
              <a:solidFill>
                <a:schemeClr val="bg1"/>
              </a:solidFill>
              <a:effectLst>
                <a:outerShdw blurRad="38100" dist="38100" dir="2700000" algn="tl">
                  <a:srgbClr val="000000">
                    <a:alpha val="43137"/>
                  </a:srgbClr>
                </a:outerShdw>
              </a:effectLst>
            </a:endParaRPr>
          </a:p>
        </p:txBody>
      </p:sp>
      <p:pic>
        <p:nvPicPr>
          <p:cNvPr id="5" name="Content Placeholder 7" descr="Screen Clipping"/>
          <p:cNvPicPr>
            <a:picLocks noChangeAspect="1"/>
          </p:cNvPicPr>
          <p:nvPr/>
        </p:nvPicPr>
        <p:blipFill rotWithShape="1">
          <a:blip r:embed="rId2" cstate="print">
            <a:extLst>
              <a:ext uri="{28A0092B-C50C-407E-A947-70E740481C1C}">
                <a14:useLocalDpi xmlns:a14="http://schemas.microsoft.com/office/drawing/2010/main" val="0"/>
              </a:ext>
            </a:extLst>
          </a:blip>
          <a:srcRect r="8519"/>
          <a:stretch/>
        </p:blipFill>
        <p:spPr bwMode="auto">
          <a:xfrm>
            <a:off x="7033846" y="2187192"/>
            <a:ext cx="4820681" cy="4078321"/>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6029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b="79639"/>
          <a:stretch/>
        </p:blipFill>
        <p:spPr>
          <a:xfrm>
            <a:off x="-1" y="1411"/>
            <a:ext cx="12196759" cy="1388056"/>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855" t="26580" r="10837" b="24380"/>
          <a:stretch/>
        </p:blipFill>
        <p:spPr>
          <a:xfrm>
            <a:off x="6357448" y="2126099"/>
            <a:ext cx="4914901" cy="908838"/>
          </a:xfrm>
          <a:prstGeom prst="rect">
            <a:avLst/>
          </a:prstGeom>
        </p:spPr>
      </p:pic>
      <p:pic>
        <p:nvPicPr>
          <p:cNvPr id="14" name="Picture 13" descr="Freightway_4c_outnotag.ai"/>
          <p:cNvPicPr>
            <a:picLocks noChangeAspect="1"/>
          </p:cNvPicPr>
          <p:nvPr/>
        </p:nvPicPr>
        <p:blipFill rotWithShape="1">
          <a:blip r:embed="rId4"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5" name="Straight Connector 14"/>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5"/>
          <a:stretch>
            <a:fillRect/>
          </a:stretch>
        </p:blipFill>
        <p:spPr>
          <a:xfrm>
            <a:off x="2662109" y="6359208"/>
            <a:ext cx="1830096" cy="191472"/>
          </a:xfrm>
          <a:prstGeom prst="rect">
            <a:avLst/>
          </a:prstGeom>
        </p:spPr>
      </p:pic>
      <p:cxnSp>
        <p:nvCxnSpPr>
          <p:cNvPr id="17" name="Straight Connector 16"/>
          <p:cNvCxnSpPr/>
          <p:nvPr/>
        </p:nvCxnSpPr>
        <p:spPr>
          <a:xfrm>
            <a:off x="609609" y="6126163"/>
            <a:ext cx="10997513" cy="0"/>
          </a:xfrm>
          <a:prstGeom prst="line">
            <a:avLst/>
          </a:prstGeom>
          <a:blipFill rotWithShape="1">
            <a:blip r:embed="rId6"/>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6291" t="16515" r="5771" b="12627"/>
          <a:stretch/>
        </p:blipFill>
        <p:spPr>
          <a:xfrm>
            <a:off x="609609" y="1828799"/>
            <a:ext cx="4494621" cy="156955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93013" y="3817432"/>
            <a:ext cx="4243769" cy="1841444"/>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0287" y="3817432"/>
            <a:ext cx="4683943" cy="1841444"/>
          </a:xfrm>
          <a:prstGeom prst="rect">
            <a:avLst/>
          </a:prstGeom>
        </p:spPr>
      </p:pic>
      <p:sp>
        <p:nvSpPr>
          <p:cNvPr id="13" name="TextBox 12"/>
          <p:cNvSpPr txBox="1"/>
          <p:nvPr/>
        </p:nvSpPr>
        <p:spPr>
          <a:xfrm>
            <a:off x="-1" y="264552"/>
            <a:ext cx="12192000" cy="861774"/>
          </a:xfrm>
          <a:prstGeom prst="rect">
            <a:avLst/>
          </a:prstGeom>
          <a:noFill/>
        </p:spPr>
        <p:txBody>
          <a:bodyPr wrap="square" rtlCol="0">
            <a:spAutoFit/>
          </a:bodyPr>
          <a:lstStyle/>
          <a:p>
            <a:pPr algn="ctr"/>
            <a:r>
              <a:rPr lang="en-US" sz="5000" b="1" dirty="0" smtClean="0">
                <a:solidFill>
                  <a:schemeClr val="bg1"/>
                </a:solidFill>
                <a:latin typeface="Myriad Pro"/>
              </a:rPr>
              <a:t>Presenting Sponsors</a:t>
            </a:r>
            <a:endParaRPr lang="en-US" sz="5000" b="1" dirty="0">
              <a:solidFill>
                <a:schemeClr val="bg1"/>
              </a:solidFill>
              <a:latin typeface="Myriad Pro"/>
            </a:endParaRPr>
          </a:p>
        </p:txBody>
      </p:sp>
    </p:spTree>
    <p:extLst>
      <p:ext uri="{BB962C8B-B14F-4D97-AF65-F5344CB8AC3E}">
        <p14:creationId xmlns:p14="http://schemas.microsoft.com/office/powerpoint/2010/main" val="31011522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8D067241-5E17-4757-9CB3-0BDCFA808E7C}"/>
              </a:ext>
            </a:extLst>
          </p:cNvPr>
          <p:cNvSpPr>
            <a:spLocks noGrp="1"/>
          </p:cNvSpPr>
          <p:nvPr>
            <p:ph idx="1"/>
          </p:nvPr>
        </p:nvSpPr>
        <p:spPr>
          <a:xfrm>
            <a:off x="575734" y="2184401"/>
            <a:ext cx="11718343" cy="7226835"/>
          </a:xfrm>
          <a:effectLst/>
        </p:spPr>
        <p:txBody>
          <a:bodyPr/>
          <a:lstStyle/>
          <a:p>
            <a:pPr marL="45719" lvl="1" indent="0">
              <a:spcBef>
                <a:spcPts val="533"/>
              </a:spcBef>
              <a:spcAft>
                <a:spcPts val="400"/>
              </a:spcAft>
              <a:buClr>
                <a:schemeClr val="tx1"/>
              </a:buClr>
              <a:buSzPct val="150000"/>
              <a:buNone/>
            </a:pPr>
            <a:r>
              <a:rPr lang="en-US" sz="2133" dirty="0">
                <a:latin typeface="Arial" panose="020B0604020202020204" pitchFamily="34" charset="0"/>
                <a:cs typeface="Arial" panose="020B0604020202020204" pitchFamily="34" charset="0"/>
              </a:rPr>
              <a:t>Terminal:</a:t>
            </a:r>
          </a:p>
          <a:p>
            <a:pPr marL="769609" lvl="3" indent="-342900">
              <a:spcBef>
                <a:spcPts val="533"/>
              </a:spcBef>
              <a:spcAft>
                <a:spcPts val="400"/>
              </a:spcAft>
              <a:buClr>
                <a:schemeClr val="tx1"/>
              </a:buClr>
              <a:buSzPct val="100000"/>
            </a:pPr>
            <a:r>
              <a:rPr lang="en-US" sz="2133" dirty="0">
                <a:solidFill>
                  <a:schemeClr val="tx1"/>
                </a:solidFill>
                <a:latin typeface="Arial" panose="020B0604020202020204" pitchFamily="34" charset="0"/>
                <a:cs typeface="Arial" panose="020B0604020202020204" pitchFamily="34" charset="0"/>
              </a:rPr>
              <a:t>Capable of servicing the largest ocean carriers (20,000+ TEU)</a:t>
            </a:r>
          </a:p>
          <a:p>
            <a:pPr marL="769609" lvl="3" indent="-342900">
              <a:spcBef>
                <a:spcPts val="533"/>
              </a:spcBef>
              <a:spcAft>
                <a:spcPts val="400"/>
              </a:spcAft>
              <a:buClr>
                <a:schemeClr val="tx1"/>
              </a:buClr>
              <a:buSzPct val="100000"/>
            </a:pPr>
            <a:r>
              <a:rPr lang="en-US" sz="2133" dirty="0">
                <a:solidFill>
                  <a:schemeClr val="tx1"/>
                </a:solidFill>
                <a:latin typeface="Arial" panose="020B0604020202020204" pitchFamily="34" charset="0"/>
                <a:cs typeface="Arial" panose="020B0604020202020204" pitchFamily="34" charset="0"/>
              </a:rPr>
              <a:t>Shippers option for all inter-modal transportation, including Marine</a:t>
            </a:r>
          </a:p>
          <a:p>
            <a:pPr marL="769609" lvl="3" indent="-342900">
              <a:spcBef>
                <a:spcPts val="533"/>
              </a:spcBef>
              <a:spcAft>
                <a:spcPts val="400"/>
              </a:spcAft>
              <a:buClr>
                <a:schemeClr val="tx1"/>
              </a:buClr>
              <a:buSzPct val="100000"/>
            </a:pPr>
            <a:r>
              <a:rPr lang="en-US" sz="2133" dirty="0">
                <a:solidFill>
                  <a:schemeClr val="tx1"/>
                </a:solidFill>
                <a:latin typeface="Arial" panose="020B0604020202020204" pitchFamily="34" charset="0"/>
                <a:cs typeface="Arial" panose="020B0604020202020204" pitchFamily="34" charset="0"/>
              </a:rPr>
              <a:t>Modern terminal technology expedites container throughput</a:t>
            </a:r>
          </a:p>
          <a:p>
            <a:pPr marL="426709" lvl="3" indent="0">
              <a:spcBef>
                <a:spcPts val="533"/>
              </a:spcBef>
              <a:spcAft>
                <a:spcPts val="400"/>
              </a:spcAft>
              <a:buClr>
                <a:schemeClr val="tx1"/>
              </a:buClr>
              <a:buSzPct val="100000"/>
              <a:buNone/>
            </a:pPr>
            <a:endParaRPr lang="en-US" sz="2133" dirty="0">
              <a:solidFill>
                <a:schemeClr val="tx1"/>
              </a:solidFill>
              <a:latin typeface="Arial" panose="020B0604020202020204" pitchFamily="34" charset="0"/>
              <a:cs typeface="Arial" panose="020B0604020202020204" pitchFamily="34" charset="0"/>
            </a:endParaRPr>
          </a:p>
          <a:p>
            <a:pPr marL="45719" lvl="1" indent="0">
              <a:spcBef>
                <a:spcPts val="533"/>
              </a:spcBef>
              <a:spcAft>
                <a:spcPts val="400"/>
              </a:spcAft>
              <a:buClr>
                <a:schemeClr val="tx1"/>
              </a:buClr>
              <a:buSzPct val="150000"/>
              <a:buNone/>
            </a:pPr>
            <a:r>
              <a:rPr lang="en-US" sz="2133" dirty="0">
                <a:latin typeface="Arial" panose="020B0604020202020204" pitchFamily="34" charset="0"/>
                <a:cs typeface="Arial" panose="020B0604020202020204" pitchFamily="34" charset="0"/>
              </a:rPr>
              <a:t>Combined Benefits </a:t>
            </a:r>
            <a:r>
              <a:rPr lang="mr-IN" sz="2133" dirty="0">
                <a:latin typeface="Arial" panose="020B0604020202020204" pitchFamily="34" charset="0"/>
                <a:cs typeface="Arial" panose="020B0604020202020204" pitchFamily="34" charset="0"/>
              </a:rPr>
              <a:t>–</a:t>
            </a:r>
            <a:r>
              <a:rPr lang="en-US" sz="2133" dirty="0">
                <a:latin typeface="Arial" panose="020B0604020202020204" pitchFamily="34" charset="0"/>
                <a:cs typeface="Arial" panose="020B0604020202020204" pitchFamily="34" charset="0"/>
              </a:rPr>
              <a:t> PPHTD and APH:</a:t>
            </a:r>
          </a:p>
          <a:p>
            <a:pPr marL="769609" lvl="3" indent="-342900">
              <a:spcBef>
                <a:spcPts val="533"/>
              </a:spcBef>
              <a:spcAft>
                <a:spcPts val="400"/>
              </a:spcAft>
              <a:buClr>
                <a:schemeClr val="tx1"/>
              </a:buClr>
              <a:buSzPct val="100000"/>
            </a:pPr>
            <a:r>
              <a:rPr lang="en-US" sz="2133" dirty="0">
                <a:solidFill>
                  <a:schemeClr val="tx1"/>
                </a:solidFill>
                <a:latin typeface="Arial" panose="020B0604020202020204" pitchFamily="34" charset="0"/>
                <a:cs typeface="Arial" panose="020B0604020202020204" pitchFamily="34" charset="0"/>
              </a:rPr>
              <a:t>Substantial “Landed Transportation Cost Savings” for Mid-America shippers</a:t>
            </a:r>
          </a:p>
          <a:p>
            <a:pPr marL="769609" lvl="3" indent="-342900">
              <a:spcBef>
                <a:spcPts val="533"/>
              </a:spcBef>
              <a:spcAft>
                <a:spcPts val="400"/>
              </a:spcAft>
              <a:buClr>
                <a:schemeClr val="tx1"/>
              </a:buClr>
              <a:buSzPct val="100000"/>
            </a:pPr>
            <a:r>
              <a:rPr lang="en-US" sz="2133" dirty="0">
                <a:solidFill>
                  <a:schemeClr val="tx1"/>
                </a:solidFill>
                <a:latin typeface="Arial" panose="020B0604020202020204" pitchFamily="34" charset="0"/>
                <a:cs typeface="Arial" panose="020B0604020202020204" pitchFamily="34" charset="0"/>
              </a:rPr>
              <a:t>Improved reliability</a:t>
            </a:r>
          </a:p>
          <a:p>
            <a:pPr marL="769609" lvl="3" indent="-342900">
              <a:spcBef>
                <a:spcPts val="533"/>
              </a:spcBef>
              <a:spcAft>
                <a:spcPts val="400"/>
              </a:spcAft>
              <a:buClr>
                <a:schemeClr val="tx1"/>
              </a:buClr>
              <a:buSzPct val="100000"/>
            </a:pPr>
            <a:r>
              <a:rPr lang="en-US" sz="2133" dirty="0">
                <a:solidFill>
                  <a:schemeClr val="tx1"/>
                </a:solidFill>
                <a:latin typeface="Arial" panose="020B0604020202020204" pitchFamily="34" charset="0"/>
                <a:cs typeface="Arial" panose="020B0604020202020204" pitchFamily="34" charset="0"/>
              </a:rPr>
              <a:t>Enhanced operational safety and reduced environmental impact</a:t>
            </a:r>
          </a:p>
          <a:p>
            <a:pPr>
              <a:spcBef>
                <a:spcPts val="533"/>
              </a:spcBef>
              <a:spcAft>
                <a:spcPts val="400"/>
              </a:spcAft>
              <a:buClr>
                <a:schemeClr val="tx1"/>
              </a:buClr>
            </a:pPr>
            <a:endParaRPr lang="en-US" sz="3733" dirty="0">
              <a:solidFill>
                <a:schemeClr val="tx1"/>
              </a:solidFill>
            </a:endParaRPr>
          </a:p>
        </p:txBody>
      </p:sp>
      <p:sp>
        <p:nvSpPr>
          <p:cNvPr id="3" name="Title 2">
            <a:extLst>
              <a:ext uri="{FF2B5EF4-FFF2-40B4-BE49-F238E27FC236}">
                <a16:creationId xmlns="" xmlns:a16="http://schemas.microsoft.com/office/drawing/2014/main" id="{50EF19FA-1FEA-4096-AD61-B7124798AF65}"/>
              </a:ext>
            </a:extLst>
          </p:cNvPr>
          <p:cNvSpPr>
            <a:spLocks noGrp="1"/>
          </p:cNvSpPr>
          <p:nvPr>
            <p:ph type="title"/>
          </p:nvPr>
        </p:nvSpPr>
        <p:spPr>
          <a:xfrm>
            <a:off x="1275127" y="1093295"/>
            <a:ext cx="11492606" cy="820173"/>
          </a:xfrm>
          <a:effectLst/>
        </p:spPr>
        <p:txBody>
          <a:bodyPr/>
          <a:lstStyle/>
          <a:p>
            <a:pPr algn="l"/>
            <a:r>
              <a:rPr lang="en-US" sz="3733" cap="none" dirty="0">
                <a:solidFill>
                  <a:schemeClr val="bg1"/>
                </a:solidFill>
                <a:effectLst>
                  <a:outerShdw blurRad="38100" dist="38100" dir="2700000" algn="tl">
                    <a:srgbClr val="000000">
                      <a:alpha val="43137"/>
                    </a:srgbClr>
                  </a:outerShdw>
                </a:effectLst>
                <a:latin typeface="Arial" panose="020B0604020202020204" pitchFamily="34" charset="0"/>
              </a:rPr>
              <a:t>APH / PPHTD Transportation Alternative</a:t>
            </a:r>
            <a:endParaRPr lang="en-US" sz="3733" cap="none"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74994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897467"/>
            <a:ext cx="12192000" cy="5960533"/>
          </a:xfrm>
          <a:prstGeom prst="rect">
            <a:avLst/>
          </a:prstGeom>
          <a:solidFill>
            <a:srgbClr val="EEB20D"/>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2667" dirty="0">
              <a:solidFill>
                <a:prstClr val="black"/>
              </a:solidFill>
              <a:latin typeface="Impact" pitchFamily="34" charset="0"/>
              <a:cs typeface="Arial" charset="0"/>
            </a:endParaRPr>
          </a:p>
        </p:txBody>
      </p:sp>
      <p:sp>
        <p:nvSpPr>
          <p:cNvPr id="3" name="Title 2">
            <a:extLst>
              <a:ext uri="{FF2B5EF4-FFF2-40B4-BE49-F238E27FC236}">
                <a16:creationId xmlns="" xmlns:a16="http://schemas.microsoft.com/office/drawing/2014/main" id="{FD47E1E2-4ACD-432E-96A1-08F8EA0943AF}"/>
              </a:ext>
            </a:extLst>
          </p:cNvPr>
          <p:cNvSpPr>
            <a:spLocks noGrp="1"/>
          </p:cNvSpPr>
          <p:nvPr>
            <p:ph type="title"/>
          </p:nvPr>
        </p:nvSpPr>
        <p:spPr>
          <a:xfrm>
            <a:off x="4704863" y="50801"/>
            <a:ext cx="7165404" cy="1091553"/>
          </a:xfrm>
          <a:effectLst/>
        </p:spPr>
        <p:txBody>
          <a:bodyPr/>
          <a:lstStyle/>
          <a:p>
            <a:pPr algn="r"/>
            <a:r>
              <a:rPr lang="en-US" sz="4267" cap="none" dirty="0">
                <a:solidFill>
                  <a:schemeClr val="tx1"/>
                </a:solidFill>
              </a:rPr>
              <a:t>Mid-West Battleground</a:t>
            </a:r>
          </a:p>
        </p:txBody>
      </p:sp>
      <p:pic>
        <p:nvPicPr>
          <p:cNvPr id="4" name="Content Placeholder 3">
            <a:extLst>
              <a:ext uri="{FF2B5EF4-FFF2-40B4-BE49-F238E27FC236}">
                <a16:creationId xmlns="" xmlns:a16="http://schemas.microsoft.com/office/drawing/2014/main" id="{9826D8FF-CBFD-4B8B-81E3-973A572ABB68}"/>
              </a:ext>
            </a:extLst>
          </p:cNvPr>
          <p:cNvPicPr>
            <a:picLocks noGrp="1" noChangeAspect="1"/>
          </p:cNvPicPr>
          <p:nvPr>
            <p:ph idx="4294967295"/>
          </p:nvPr>
        </p:nvPicPr>
        <p:blipFill rotWithShape="1">
          <a:blip r:embed="rId3" cstate="email">
            <a:extLst>
              <a:ext uri="{28A0092B-C50C-407E-A947-70E740481C1C}">
                <a14:useLocalDpi xmlns:a14="http://schemas.microsoft.com/office/drawing/2010/main"/>
              </a:ext>
            </a:extLst>
          </a:blip>
          <a:srcRect t="7765"/>
          <a:stretch/>
        </p:blipFill>
        <p:spPr>
          <a:xfrm>
            <a:off x="0" y="1"/>
            <a:ext cx="12192000" cy="6858001"/>
          </a:xfrm>
          <a:prstGeom prst="rect">
            <a:avLst/>
          </a:prstGeom>
          <a:effectLst/>
        </p:spPr>
      </p:pic>
      <p:pic>
        <p:nvPicPr>
          <p:cNvPr id="6" name="Picture 5">
            <a:extLst>
              <a:ext uri="{FF2B5EF4-FFF2-40B4-BE49-F238E27FC236}">
                <a16:creationId xmlns="" xmlns:a16="http://schemas.microsoft.com/office/drawing/2014/main" id="{2810264F-6C07-419A-B0E7-E1B4C965B4C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797" t="29506" b="23703"/>
          <a:stretch/>
        </p:blipFill>
        <p:spPr>
          <a:xfrm>
            <a:off x="6832660" y="4502915"/>
            <a:ext cx="2580821" cy="738157"/>
          </a:xfrm>
          <a:prstGeom prst="rect">
            <a:avLst/>
          </a:prstGeom>
          <a:effectLst/>
        </p:spPr>
      </p:pic>
      <p:sp>
        <p:nvSpPr>
          <p:cNvPr id="7" name="Striped Right Arrow 7">
            <a:extLst>
              <a:ext uri="{FF2B5EF4-FFF2-40B4-BE49-F238E27FC236}">
                <a16:creationId xmlns="" xmlns:a16="http://schemas.microsoft.com/office/drawing/2014/main" id="{CF1622C6-3A58-4422-83B9-CF842D6D69E6}"/>
              </a:ext>
            </a:extLst>
          </p:cNvPr>
          <p:cNvSpPr/>
          <p:nvPr/>
        </p:nvSpPr>
        <p:spPr bwMode="auto">
          <a:xfrm rot="15960649">
            <a:off x="6459096" y="3689244"/>
            <a:ext cx="916461" cy="572408"/>
          </a:xfrm>
          <a:prstGeom prst="stripedRightArrow">
            <a:avLst/>
          </a:prstGeom>
          <a:solidFill>
            <a:srgbClr val="FFFF00"/>
          </a:solidFill>
          <a:ln w="25400"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2667" dirty="0">
              <a:solidFill>
                <a:prstClr val="black"/>
              </a:solidFill>
              <a:latin typeface="Impact" pitchFamily="34" charset="0"/>
              <a:cs typeface="Arial" charset="0"/>
            </a:endParaRPr>
          </a:p>
        </p:txBody>
      </p:sp>
      <p:sp>
        <p:nvSpPr>
          <p:cNvPr id="8" name="Star: 5 Points 7">
            <a:extLst>
              <a:ext uri="{FF2B5EF4-FFF2-40B4-BE49-F238E27FC236}">
                <a16:creationId xmlns="" xmlns:a16="http://schemas.microsoft.com/office/drawing/2014/main" id="{29EDF614-A7EF-48D9-9600-5A69916057B8}"/>
              </a:ext>
            </a:extLst>
          </p:cNvPr>
          <p:cNvSpPr/>
          <p:nvPr/>
        </p:nvSpPr>
        <p:spPr bwMode="auto">
          <a:xfrm>
            <a:off x="6653885" y="4417837"/>
            <a:ext cx="569427" cy="439484"/>
          </a:xfrm>
          <a:prstGeom prst="star5">
            <a:avLst/>
          </a:prstGeom>
          <a:solidFill>
            <a:srgbClr val="FFFF00"/>
          </a:solidFill>
          <a:ln w="19050"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2667" dirty="0">
              <a:solidFill>
                <a:prstClr val="black"/>
              </a:solidFill>
              <a:latin typeface="Impact" pitchFamily="34" charset="0"/>
              <a:cs typeface="Arial" charset="0"/>
            </a:endParaRPr>
          </a:p>
        </p:txBody>
      </p:sp>
      <p:sp>
        <p:nvSpPr>
          <p:cNvPr id="10" name="Title 2">
            <a:extLst>
              <a:ext uri="{FF2B5EF4-FFF2-40B4-BE49-F238E27FC236}">
                <a16:creationId xmlns="" xmlns:a16="http://schemas.microsoft.com/office/drawing/2014/main" id="{FD47E1E2-4ACD-432E-96A1-08F8EA0943AF}"/>
              </a:ext>
            </a:extLst>
          </p:cNvPr>
          <p:cNvSpPr txBox="1">
            <a:spLocks/>
          </p:cNvSpPr>
          <p:nvPr/>
        </p:nvSpPr>
        <p:spPr bwMode="auto">
          <a:xfrm>
            <a:off x="4908063" y="254001"/>
            <a:ext cx="7165404" cy="1091553"/>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lvl1pPr algn="l" rtl="0" eaLnBrk="0" fontAlgn="base" hangingPunct="0">
              <a:spcBef>
                <a:spcPct val="0"/>
              </a:spcBef>
              <a:spcAft>
                <a:spcPct val="0"/>
              </a:spcAft>
              <a:defRPr sz="4000" b="1" cap="all">
                <a:solidFill>
                  <a:srgbClr val="FFFF00"/>
                </a:solidFill>
                <a:latin typeface="+mj-lt"/>
                <a:ea typeface="+mj-ea"/>
                <a:cs typeface="+mj-cs"/>
              </a:defRPr>
            </a:lvl1pPr>
            <a:lvl2pPr algn="ctr" rtl="0" eaLnBrk="0" fontAlgn="base" hangingPunct="0">
              <a:spcBef>
                <a:spcPct val="0"/>
              </a:spcBef>
              <a:spcAft>
                <a:spcPct val="0"/>
              </a:spcAft>
              <a:defRPr sz="3600" b="1">
                <a:solidFill>
                  <a:srgbClr val="FFFF00"/>
                </a:solidFill>
                <a:latin typeface="Arial" charset="0"/>
              </a:defRPr>
            </a:lvl2pPr>
            <a:lvl3pPr algn="ctr" rtl="0" eaLnBrk="0" fontAlgn="base" hangingPunct="0">
              <a:spcBef>
                <a:spcPct val="0"/>
              </a:spcBef>
              <a:spcAft>
                <a:spcPct val="0"/>
              </a:spcAft>
              <a:defRPr sz="3600" b="1">
                <a:solidFill>
                  <a:srgbClr val="FFFF00"/>
                </a:solidFill>
                <a:latin typeface="Arial" charset="0"/>
              </a:defRPr>
            </a:lvl3pPr>
            <a:lvl4pPr algn="ctr" rtl="0" eaLnBrk="0" fontAlgn="base" hangingPunct="0">
              <a:spcBef>
                <a:spcPct val="0"/>
              </a:spcBef>
              <a:spcAft>
                <a:spcPct val="0"/>
              </a:spcAft>
              <a:defRPr sz="3600" b="1">
                <a:solidFill>
                  <a:srgbClr val="FFFF00"/>
                </a:solidFill>
                <a:latin typeface="Arial" charset="0"/>
              </a:defRPr>
            </a:lvl4pPr>
            <a:lvl5pPr algn="ctr" rtl="0" eaLnBrk="0" fontAlgn="base" hangingPunct="0">
              <a:spcBef>
                <a:spcPct val="0"/>
              </a:spcBef>
              <a:spcAft>
                <a:spcPct val="0"/>
              </a:spcAft>
              <a:defRPr sz="3600" b="1">
                <a:solidFill>
                  <a:srgbClr val="FFFF00"/>
                </a:solidFill>
                <a:latin typeface="Arial" charset="0"/>
              </a:defRPr>
            </a:lvl5pPr>
            <a:lvl6pPr marL="457200" algn="ctr" rtl="0" eaLnBrk="0" fontAlgn="base" hangingPunct="0">
              <a:spcBef>
                <a:spcPct val="0"/>
              </a:spcBef>
              <a:spcAft>
                <a:spcPct val="0"/>
              </a:spcAft>
              <a:defRPr sz="3600" b="1">
                <a:solidFill>
                  <a:srgbClr val="FFFF00"/>
                </a:solidFill>
                <a:latin typeface="Arial" charset="0"/>
              </a:defRPr>
            </a:lvl6pPr>
            <a:lvl7pPr marL="914400" algn="ctr" rtl="0" eaLnBrk="0" fontAlgn="base" hangingPunct="0">
              <a:spcBef>
                <a:spcPct val="0"/>
              </a:spcBef>
              <a:spcAft>
                <a:spcPct val="0"/>
              </a:spcAft>
              <a:defRPr sz="3600" b="1">
                <a:solidFill>
                  <a:srgbClr val="FFFF00"/>
                </a:solidFill>
                <a:latin typeface="Arial" charset="0"/>
              </a:defRPr>
            </a:lvl7pPr>
            <a:lvl8pPr marL="1371600" algn="ctr" rtl="0" eaLnBrk="0" fontAlgn="base" hangingPunct="0">
              <a:spcBef>
                <a:spcPct val="0"/>
              </a:spcBef>
              <a:spcAft>
                <a:spcPct val="0"/>
              </a:spcAft>
              <a:defRPr sz="3600" b="1">
                <a:solidFill>
                  <a:srgbClr val="FFFF00"/>
                </a:solidFill>
                <a:latin typeface="Arial" charset="0"/>
              </a:defRPr>
            </a:lvl8pPr>
            <a:lvl9pPr marL="1828800" algn="ctr" rtl="0" eaLnBrk="0" fontAlgn="base" hangingPunct="0">
              <a:spcBef>
                <a:spcPct val="0"/>
              </a:spcBef>
              <a:spcAft>
                <a:spcPct val="0"/>
              </a:spcAft>
              <a:defRPr sz="3600" b="1">
                <a:solidFill>
                  <a:srgbClr val="FFFF00"/>
                </a:solidFill>
                <a:latin typeface="Arial" charset="0"/>
              </a:defRPr>
            </a:lvl9pPr>
          </a:lstStyle>
          <a:p>
            <a:pPr algn="r"/>
            <a:r>
              <a:rPr lang="en-US" sz="4267" kern="0" cap="none" dirty="0">
                <a:solidFill>
                  <a:prstClr val="black"/>
                </a:solidFill>
                <a:effectLst>
                  <a:outerShdw blurRad="38100" dist="38100" dir="2700000" algn="tl">
                    <a:srgbClr val="000000">
                      <a:alpha val="43137"/>
                    </a:srgbClr>
                  </a:outerShdw>
                </a:effectLst>
              </a:rPr>
              <a:t>Mid-West Battleground</a:t>
            </a:r>
          </a:p>
        </p:txBody>
      </p:sp>
      <p:sp>
        <p:nvSpPr>
          <p:cNvPr id="9" name="Text Placeholder 8">
            <a:extLst>
              <a:ext uri="{FF2B5EF4-FFF2-40B4-BE49-F238E27FC236}">
                <a16:creationId xmlns="" xmlns:a16="http://schemas.microsoft.com/office/drawing/2014/main" id="{5B2C5CB2-408A-455E-83C4-909926AD8707}"/>
              </a:ext>
            </a:extLst>
          </p:cNvPr>
          <p:cNvSpPr>
            <a:spLocks noGrp="1"/>
          </p:cNvSpPr>
          <p:nvPr>
            <p:ph type="body" idx="1"/>
          </p:nvPr>
        </p:nvSpPr>
        <p:spPr>
          <a:xfrm>
            <a:off x="9173958" y="5909736"/>
            <a:ext cx="2696309" cy="948265"/>
          </a:xfrm>
        </p:spPr>
        <p:txBody>
          <a:bodyPr/>
          <a:lstStyle/>
          <a:p>
            <a:r>
              <a:rPr lang="en-US" sz="1467" b="0" dirty="0"/>
              <a:t>Source: NW Seaport Alliance Strategic Business Plan, May 6,2015</a:t>
            </a:r>
          </a:p>
        </p:txBody>
      </p:sp>
    </p:spTree>
    <p:extLst>
      <p:ext uri="{BB962C8B-B14F-4D97-AF65-F5344CB8AC3E}">
        <p14:creationId xmlns:p14="http://schemas.microsoft.com/office/powerpoint/2010/main" val="168107851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897467"/>
            <a:ext cx="12192000" cy="5960533"/>
          </a:xfrm>
          <a:prstGeom prst="rect">
            <a:avLst/>
          </a:prstGeom>
          <a:solidFill>
            <a:srgbClr val="EEB20D"/>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2667" dirty="0">
              <a:solidFill>
                <a:prstClr val="black"/>
              </a:solidFill>
              <a:latin typeface="Impact" pitchFamily="34" charset="0"/>
              <a:cs typeface="Arial" charset="0"/>
            </a:endParaRPr>
          </a:p>
        </p:txBody>
      </p:sp>
      <p:grpSp>
        <p:nvGrpSpPr>
          <p:cNvPr id="2" name="Group 1"/>
          <p:cNvGrpSpPr/>
          <p:nvPr/>
        </p:nvGrpSpPr>
        <p:grpSpPr>
          <a:xfrm>
            <a:off x="1236133" y="1615973"/>
            <a:ext cx="9736668" cy="5242027"/>
            <a:chOff x="445268" y="592519"/>
            <a:chExt cx="8317523" cy="4721470"/>
          </a:xfrm>
        </p:grpSpPr>
        <p:pic>
          <p:nvPicPr>
            <p:cNvPr id="5" name="Picture 4">
              <a:extLst>
                <a:ext uri="{FF2B5EF4-FFF2-40B4-BE49-F238E27FC236}">
                  <a16:creationId xmlns="" xmlns:a16="http://schemas.microsoft.com/office/drawing/2014/main" id="{1A7C8F1A-CB69-4636-B565-51B2693E21BF}"/>
                </a:ext>
              </a:extLst>
            </p:cNvPr>
            <p:cNvPicPr>
              <a:picLocks noChangeAspect="1"/>
            </p:cNvPicPr>
            <p:nvPr/>
          </p:nvPicPr>
          <p:blipFill rotWithShape="1">
            <a:blip r:embed="rId3"/>
            <a:srcRect l="4958" t="3140" r="3147" b="4616"/>
            <a:stretch/>
          </p:blipFill>
          <p:spPr>
            <a:xfrm>
              <a:off x="445268" y="592519"/>
              <a:ext cx="8317523" cy="4721470"/>
            </a:xfrm>
            <a:prstGeom prst="rect">
              <a:avLst/>
            </a:prstGeom>
            <a:effectLst/>
          </p:spPr>
        </p:pic>
        <p:sp>
          <p:nvSpPr>
            <p:cNvPr id="6" name="Freeform 14">
              <a:extLst>
                <a:ext uri="{FF2B5EF4-FFF2-40B4-BE49-F238E27FC236}">
                  <a16:creationId xmlns="" xmlns:a16="http://schemas.microsoft.com/office/drawing/2014/main" id="{2FBB7D45-C4DE-4428-AD81-B98C8214E1CD}"/>
                </a:ext>
              </a:extLst>
            </p:cNvPr>
            <p:cNvSpPr/>
            <p:nvPr/>
          </p:nvSpPr>
          <p:spPr bwMode="auto">
            <a:xfrm>
              <a:off x="4046915" y="1231468"/>
              <a:ext cx="1445792" cy="3622909"/>
            </a:xfrm>
            <a:custGeom>
              <a:avLst/>
              <a:gdLst>
                <a:gd name="connsiteX0" fmla="*/ 1329338 w 1329338"/>
                <a:gd name="connsiteY0" fmla="*/ 0 h 3588444"/>
                <a:gd name="connsiteX1" fmla="*/ 1083449 w 1329338"/>
                <a:gd name="connsiteY1" fmla="*/ 261257 h 3588444"/>
                <a:gd name="connsiteX2" fmla="*/ 1083449 w 1329338"/>
                <a:gd name="connsiteY2" fmla="*/ 315046 h 3588444"/>
                <a:gd name="connsiteX3" fmla="*/ 1037345 w 1329338"/>
                <a:gd name="connsiteY3" fmla="*/ 437990 h 3588444"/>
                <a:gd name="connsiteX4" fmla="*/ 1006609 w 1329338"/>
                <a:gd name="connsiteY4" fmla="*/ 514831 h 3588444"/>
                <a:gd name="connsiteX5" fmla="*/ 991241 w 1329338"/>
                <a:gd name="connsiteY5" fmla="*/ 622407 h 3588444"/>
                <a:gd name="connsiteX6" fmla="*/ 968189 w 1329338"/>
                <a:gd name="connsiteY6" fmla="*/ 829876 h 3588444"/>
                <a:gd name="connsiteX7" fmla="*/ 929768 w 1329338"/>
                <a:gd name="connsiteY7" fmla="*/ 1075765 h 3588444"/>
                <a:gd name="connsiteX8" fmla="*/ 860612 w 1329338"/>
                <a:gd name="connsiteY8" fmla="*/ 1275550 h 3588444"/>
                <a:gd name="connsiteX9" fmla="*/ 783772 w 1329338"/>
                <a:gd name="connsiteY9" fmla="*/ 1506071 h 3588444"/>
                <a:gd name="connsiteX10" fmla="*/ 753036 w 1329338"/>
                <a:gd name="connsiteY10" fmla="*/ 1598279 h 3588444"/>
                <a:gd name="connsiteX11" fmla="*/ 699247 w 1329338"/>
                <a:gd name="connsiteY11" fmla="*/ 1990165 h 3588444"/>
                <a:gd name="connsiteX12" fmla="*/ 653143 w 1329338"/>
                <a:gd name="connsiteY12" fmla="*/ 2143846 h 3588444"/>
                <a:gd name="connsiteX13" fmla="*/ 607039 w 1329338"/>
                <a:gd name="connsiteY13" fmla="*/ 2389735 h 3588444"/>
                <a:gd name="connsiteX14" fmla="*/ 568619 w 1329338"/>
                <a:gd name="connsiteY14" fmla="*/ 2481943 h 3588444"/>
                <a:gd name="connsiteX15" fmla="*/ 560935 w 1329338"/>
                <a:gd name="connsiteY15" fmla="*/ 2789305 h 3588444"/>
                <a:gd name="connsiteX16" fmla="*/ 537883 w 1329338"/>
                <a:gd name="connsiteY16" fmla="*/ 2889197 h 3588444"/>
                <a:gd name="connsiteX17" fmla="*/ 453358 w 1329338"/>
                <a:gd name="connsiteY17" fmla="*/ 3042878 h 3588444"/>
                <a:gd name="connsiteX18" fmla="*/ 384202 w 1329338"/>
                <a:gd name="connsiteY18" fmla="*/ 3173506 h 3588444"/>
                <a:gd name="connsiteX19" fmla="*/ 291994 w 1329338"/>
                <a:gd name="connsiteY19" fmla="*/ 3319503 h 3588444"/>
                <a:gd name="connsiteX20" fmla="*/ 215153 w 1329338"/>
                <a:gd name="connsiteY20" fmla="*/ 3434763 h 3588444"/>
                <a:gd name="connsiteX21" fmla="*/ 107577 w 1329338"/>
                <a:gd name="connsiteY21" fmla="*/ 3496236 h 3588444"/>
                <a:gd name="connsiteX22" fmla="*/ 30736 w 1329338"/>
                <a:gd name="connsiteY22" fmla="*/ 3573076 h 3588444"/>
                <a:gd name="connsiteX23" fmla="*/ 0 w 1329338"/>
                <a:gd name="connsiteY23" fmla="*/ 3588444 h 3588444"/>
                <a:gd name="connsiteX24" fmla="*/ 1329338 w 1329338"/>
                <a:gd name="connsiteY24" fmla="*/ 0 h 3588444"/>
                <a:gd name="connsiteX0" fmla="*/ 1299614 w 1299614"/>
                <a:gd name="connsiteY0" fmla="*/ 0 h 3679884"/>
                <a:gd name="connsiteX1" fmla="*/ 1053725 w 1299614"/>
                <a:gd name="connsiteY1" fmla="*/ 261257 h 3679884"/>
                <a:gd name="connsiteX2" fmla="*/ 1053725 w 1299614"/>
                <a:gd name="connsiteY2" fmla="*/ 315046 h 3679884"/>
                <a:gd name="connsiteX3" fmla="*/ 1007621 w 1299614"/>
                <a:gd name="connsiteY3" fmla="*/ 437990 h 3679884"/>
                <a:gd name="connsiteX4" fmla="*/ 976885 w 1299614"/>
                <a:gd name="connsiteY4" fmla="*/ 514831 h 3679884"/>
                <a:gd name="connsiteX5" fmla="*/ 961517 w 1299614"/>
                <a:gd name="connsiteY5" fmla="*/ 622407 h 3679884"/>
                <a:gd name="connsiteX6" fmla="*/ 938465 w 1299614"/>
                <a:gd name="connsiteY6" fmla="*/ 829876 h 3679884"/>
                <a:gd name="connsiteX7" fmla="*/ 900044 w 1299614"/>
                <a:gd name="connsiteY7" fmla="*/ 1075765 h 3679884"/>
                <a:gd name="connsiteX8" fmla="*/ 830888 w 1299614"/>
                <a:gd name="connsiteY8" fmla="*/ 1275550 h 3679884"/>
                <a:gd name="connsiteX9" fmla="*/ 754048 w 1299614"/>
                <a:gd name="connsiteY9" fmla="*/ 1506071 h 3679884"/>
                <a:gd name="connsiteX10" fmla="*/ 723312 w 1299614"/>
                <a:gd name="connsiteY10" fmla="*/ 1598279 h 3679884"/>
                <a:gd name="connsiteX11" fmla="*/ 669523 w 1299614"/>
                <a:gd name="connsiteY11" fmla="*/ 1990165 h 3679884"/>
                <a:gd name="connsiteX12" fmla="*/ 623419 w 1299614"/>
                <a:gd name="connsiteY12" fmla="*/ 2143846 h 3679884"/>
                <a:gd name="connsiteX13" fmla="*/ 577315 w 1299614"/>
                <a:gd name="connsiteY13" fmla="*/ 2389735 h 3679884"/>
                <a:gd name="connsiteX14" fmla="*/ 538895 w 1299614"/>
                <a:gd name="connsiteY14" fmla="*/ 2481943 h 3679884"/>
                <a:gd name="connsiteX15" fmla="*/ 531211 w 1299614"/>
                <a:gd name="connsiteY15" fmla="*/ 2789305 h 3679884"/>
                <a:gd name="connsiteX16" fmla="*/ 508159 w 1299614"/>
                <a:gd name="connsiteY16" fmla="*/ 2889197 h 3679884"/>
                <a:gd name="connsiteX17" fmla="*/ 423634 w 1299614"/>
                <a:gd name="connsiteY17" fmla="*/ 3042878 h 3679884"/>
                <a:gd name="connsiteX18" fmla="*/ 354478 w 1299614"/>
                <a:gd name="connsiteY18" fmla="*/ 3173506 h 3679884"/>
                <a:gd name="connsiteX19" fmla="*/ 262270 w 1299614"/>
                <a:gd name="connsiteY19" fmla="*/ 3319503 h 3679884"/>
                <a:gd name="connsiteX20" fmla="*/ 185429 w 1299614"/>
                <a:gd name="connsiteY20" fmla="*/ 3434763 h 3679884"/>
                <a:gd name="connsiteX21" fmla="*/ 77853 w 1299614"/>
                <a:gd name="connsiteY21" fmla="*/ 3496236 h 3679884"/>
                <a:gd name="connsiteX22" fmla="*/ 1012 w 1299614"/>
                <a:gd name="connsiteY22" fmla="*/ 3573076 h 3679884"/>
                <a:gd name="connsiteX23" fmla="*/ 61716 w 1299614"/>
                <a:gd name="connsiteY23" fmla="*/ 3679884 h 3679884"/>
                <a:gd name="connsiteX0" fmla="*/ 1298602 w 1298602"/>
                <a:gd name="connsiteY0" fmla="*/ 0 h 3573076"/>
                <a:gd name="connsiteX1" fmla="*/ 1052713 w 1298602"/>
                <a:gd name="connsiteY1" fmla="*/ 261257 h 3573076"/>
                <a:gd name="connsiteX2" fmla="*/ 1052713 w 1298602"/>
                <a:gd name="connsiteY2" fmla="*/ 315046 h 3573076"/>
                <a:gd name="connsiteX3" fmla="*/ 1006609 w 1298602"/>
                <a:gd name="connsiteY3" fmla="*/ 437990 h 3573076"/>
                <a:gd name="connsiteX4" fmla="*/ 975873 w 1298602"/>
                <a:gd name="connsiteY4" fmla="*/ 514831 h 3573076"/>
                <a:gd name="connsiteX5" fmla="*/ 960505 w 1298602"/>
                <a:gd name="connsiteY5" fmla="*/ 622407 h 3573076"/>
                <a:gd name="connsiteX6" fmla="*/ 937453 w 1298602"/>
                <a:gd name="connsiteY6" fmla="*/ 829876 h 3573076"/>
                <a:gd name="connsiteX7" fmla="*/ 899032 w 1298602"/>
                <a:gd name="connsiteY7" fmla="*/ 1075765 h 3573076"/>
                <a:gd name="connsiteX8" fmla="*/ 829876 w 1298602"/>
                <a:gd name="connsiteY8" fmla="*/ 1275550 h 3573076"/>
                <a:gd name="connsiteX9" fmla="*/ 753036 w 1298602"/>
                <a:gd name="connsiteY9" fmla="*/ 1506071 h 3573076"/>
                <a:gd name="connsiteX10" fmla="*/ 722300 w 1298602"/>
                <a:gd name="connsiteY10" fmla="*/ 1598279 h 3573076"/>
                <a:gd name="connsiteX11" fmla="*/ 668511 w 1298602"/>
                <a:gd name="connsiteY11" fmla="*/ 1990165 h 3573076"/>
                <a:gd name="connsiteX12" fmla="*/ 622407 w 1298602"/>
                <a:gd name="connsiteY12" fmla="*/ 2143846 h 3573076"/>
                <a:gd name="connsiteX13" fmla="*/ 576303 w 1298602"/>
                <a:gd name="connsiteY13" fmla="*/ 2389735 h 3573076"/>
                <a:gd name="connsiteX14" fmla="*/ 537883 w 1298602"/>
                <a:gd name="connsiteY14" fmla="*/ 2481943 h 3573076"/>
                <a:gd name="connsiteX15" fmla="*/ 530199 w 1298602"/>
                <a:gd name="connsiteY15" fmla="*/ 2789305 h 3573076"/>
                <a:gd name="connsiteX16" fmla="*/ 507147 w 1298602"/>
                <a:gd name="connsiteY16" fmla="*/ 2889197 h 3573076"/>
                <a:gd name="connsiteX17" fmla="*/ 422622 w 1298602"/>
                <a:gd name="connsiteY17" fmla="*/ 3042878 h 3573076"/>
                <a:gd name="connsiteX18" fmla="*/ 353466 w 1298602"/>
                <a:gd name="connsiteY18" fmla="*/ 3173506 h 3573076"/>
                <a:gd name="connsiteX19" fmla="*/ 261258 w 1298602"/>
                <a:gd name="connsiteY19" fmla="*/ 3319503 h 3573076"/>
                <a:gd name="connsiteX20" fmla="*/ 184417 w 1298602"/>
                <a:gd name="connsiteY20" fmla="*/ 3434763 h 3573076"/>
                <a:gd name="connsiteX21" fmla="*/ 76841 w 1298602"/>
                <a:gd name="connsiteY21" fmla="*/ 3496236 h 3573076"/>
                <a:gd name="connsiteX22" fmla="*/ 0 w 1298602"/>
                <a:gd name="connsiteY22" fmla="*/ 3573076 h 357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98602" h="3573076">
                  <a:moveTo>
                    <a:pt x="1298602" y="0"/>
                  </a:moveTo>
                  <a:lnTo>
                    <a:pt x="1052713" y="261257"/>
                  </a:lnTo>
                  <a:lnTo>
                    <a:pt x="1052713" y="315046"/>
                  </a:lnTo>
                  <a:lnTo>
                    <a:pt x="1006609" y="437990"/>
                  </a:lnTo>
                  <a:lnTo>
                    <a:pt x="975873" y="514831"/>
                  </a:lnTo>
                  <a:lnTo>
                    <a:pt x="960505" y="622407"/>
                  </a:lnTo>
                  <a:lnTo>
                    <a:pt x="937453" y="829876"/>
                  </a:lnTo>
                  <a:lnTo>
                    <a:pt x="899032" y="1075765"/>
                  </a:lnTo>
                  <a:lnTo>
                    <a:pt x="829876" y="1275550"/>
                  </a:lnTo>
                  <a:lnTo>
                    <a:pt x="753036" y="1506071"/>
                  </a:lnTo>
                  <a:lnTo>
                    <a:pt x="722300" y="1598279"/>
                  </a:lnTo>
                  <a:lnTo>
                    <a:pt x="668511" y="1990165"/>
                  </a:lnTo>
                  <a:lnTo>
                    <a:pt x="622407" y="2143846"/>
                  </a:lnTo>
                  <a:lnTo>
                    <a:pt x="576303" y="2389735"/>
                  </a:lnTo>
                  <a:lnTo>
                    <a:pt x="537883" y="2481943"/>
                  </a:lnTo>
                  <a:lnTo>
                    <a:pt x="530199" y="2789305"/>
                  </a:lnTo>
                  <a:lnTo>
                    <a:pt x="507147" y="2889197"/>
                  </a:lnTo>
                  <a:lnTo>
                    <a:pt x="422622" y="3042878"/>
                  </a:lnTo>
                  <a:lnTo>
                    <a:pt x="353466" y="3173506"/>
                  </a:lnTo>
                  <a:lnTo>
                    <a:pt x="261258" y="3319503"/>
                  </a:lnTo>
                  <a:lnTo>
                    <a:pt x="184417" y="3434763"/>
                  </a:lnTo>
                  <a:lnTo>
                    <a:pt x="76841" y="3496236"/>
                  </a:lnTo>
                  <a:lnTo>
                    <a:pt x="0" y="3573076"/>
                  </a:lnTo>
                </a:path>
              </a:pathLst>
            </a:custGeom>
            <a:noFill/>
            <a:ln w="50800" cap="flat" cmpd="sng" algn="ctr">
              <a:solidFill>
                <a:srgbClr val="FF0000"/>
              </a:solidFill>
              <a:prstDash val="sysDash"/>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r>
                <a:rPr lang="en-US" sz="2667" dirty="0">
                  <a:solidFill>
                    <a:prstClr val="black"/>
                  </a:solidFill>
                  <a:latin typeface="Impact" pitchFamily="34" charset="0"/>
                  <a:cs typeface="Arial" charset="0"/>
                </a:rPr>
                <a:t> </a:t>
              </a:r>
            </a:p>
          </p:txBody>
        </p:sp>
        <p:sp>
          <p:nvSpPr>
            <p:cNvPr id="8" name="Striped Right Arrow 17">
              <a:extLst>
                <a:ext uri="{FF2B5EF4-FFF2-40B4-BE49-F238E27FC236}">
                  <a16:creationId xmlns="" xmlns:a16="http://schemas.microsoft.com/office/drawing/2014/main" id="{F711E2C7-F736-45EB-8E5E-311FFCC4F6D4}"/>
                </a:ext>
              </a:extLst>
            </p:cNvPr>
            <p:cNvSpPr/>
            <p:nvPr/>
          </p:nvSpPr>
          <p:spPr bwMode="auto">
            <a:xfrm>
              <a:off x="5063600" y="1614640"/>
              <a:ext cx="1364473" cy="1534048"/>
            </a:xfrm>
            <a:prstGeom prst="stripedRightArrow">
              <a:avLst/>
            </a:prstGeom>
            <a:gradFill>
              <a:gsLst>
                <a:gs pos="0">
                  <a:srgbClr val="FFF200"/>
                </a:gs>
                <a:gs pos="45000">
                  <a:srgbClr val="FF7A00"/>
                </a:gs>
                <a:gs pos="70000">
                  <a:srgbClr val="FF0300"/>
                </a:gs>
                <a:gs pos="100000">
                  <a:srgbClr val="4D0808"/>
                </a:gs>
              </a:gsLst>
              <a:lin ang="5400000" scaled="0"/>
            </a:gra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2667" dirty="0">
                <a:solidFill>
                  <a:prstClr val="black"/>
                </a:solidFill>
                <a:latin typeface="Impact" pitchFamily="34" charset="0"/>
                <a:cs typeface="Arial" charset="0"/>
              </a:endParaRPr>
            </a:p>
          </p:txBody>
        </p:sp>
        <p:sp>
          <p:nvSpPr>
            <p:cNvPr id="9" name="Striped Right Arrow 18">
              <a:extLst>
                <a:ext uri="{FF2B5EF4-FFF2-40B4-BE49-F238E27FC236}">
                  <a16:creationId xmlns="" xmlns:a16="http://schemas.microsoft.com/office/drawing/2014/main" id="{9018C193-8492-453A-B926-46FE91B7BF50}"/>
                </a:ext>
              </a:extLst>
            </p:cNvPr>
            <p:cNvSpPr/>
            <p:nvPr/>
          </p:nvSpPr>
          <p:spPr bwMode="auto">
            <a:xfrm rot="10800000">
              <a:off x="3412908" y="1578212"/>
              <a:ext cx="1420172" cy="1534048"/>
            </a:xfrm>
            <a:prstGeom prst="stripedRightArrow">
              <a:avLst/>
            </a:prstGeom>
            <a:gradFill>
              <a:gsLst>
                <a:gs pos="0">
                  <a:srgbClr val="FFF200"/>
                </a:gs>
                <a:gs pos="45000">
                  <a:srgbClr val="FF7A00"/>
                </a:gs>
                <a:gs pos="70000">
                  <a:srgbClr val="FF0300"/>
                </a:gs>
                <a:gs pos="100000">
                  <a:srgbClr val="4D0808"/>
                </a:gs>
              </a:gsLst>
              <a:lin ang="5400000" scaled="0"/>
            </a:gra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2667" dirty="0">
                <a:solidFill>
                  <a:prstClr val="black"/>
                </a:solidFill>
                <a:latin typeface="Impact" pitchFamily="34" charset="0"/>
                <a:cs typeface="Arial" charset="0"/>
              </a:endParaRPr>
            </a:p>
          </p:txBody>
        </p:sp>
        <p:sp>
          <p:nvSpPr>
            <p:cNvPr id="10" name="Rectangle 9">
              <a:extLst>
                <a:ext uri="{FF2B5EF4-FFF2-40B4-BE49-F238E27FC236}">
                  <a16:creationId xmlns="" xmlns:a16="http://schemas.microsoft.com/office/drawing/2014/main" id="{57260F83-33CC-498D-8752-232F34448129}"/>
                </a:ext>
              </a:extLst>
            </p:cNvPr>
            <p:cNvSpPr/>
            <p:nvPr/>
          </p:nvSpPr>
          <p:spPr>
            <a:xfrm>
              <a:off x="6253137" y="1426852"/>
              <a:ext cx="1735254" cy="600743"/>
            </a:xfrm>
            <a:prstGeom prst="rect">
              <a:avLst/>
            </a:prstGeom>
          </p:spPr>
          <p:txBody>
            <a:bodyPr wrap="none">
              <a:spAutoFit/>
            </a:bodyPr>
            <a:lstStyle/>
            <a:p>
              <a:pPr algn="ctr" fontAlgn="base">
                <a:spcBef>
                  <a:spcPct val="0"/>
                </a:spcBef>
                <a:spcAft>
                  <a:spcPct val="0"/>
                </a:spcAft>
              </a:pPr>
              <a:r>
                <a:rPr lang="en-US" sz="1867" b="1" dirty="0">
                  <a:solidFill>
                    <a:prstClr val="black"/>
                  </a:solidFill>
                  <a:effectLst>
                    <a:outerShdw blurRad="38100" dist="38100" dir="2700000" algn="tl">
                      <a:srgbClr val="000000">
                        <a:alpha val="43137"/>
                      </a:srgbClr>
                    </a:outerShdw>
                  </a:effectLst>
                  <a:cs typeface="Arial" charset="0"/>
                </a:rPr>
                <a:t>East/Gulf Coast </a:t>
              </a:r>
            </a:p>
            <a:p>
              <a:pPr algn="ctr" fontAlgn="base">
                <a:spcBef>
                  <a:spcPct val="0"/>
                </a:spcBef>
                <a:spcAft>
                  <a:spcPct val="0"/>
                </a:spcAft>
              </a:pPr>
              <a:r>
                <a:rPr lang="en-US" sz="1867" b="1" dirty="0">
                  <a:solidFill>
                    <a:prstClr val="black"/>
                  </a:solidFill>
                  <a:effectLst>
                    <a:outerShdw blurRad="38100" dist="38100" dir="2700000" algn="tl">
                      <a:srgbClr val="000000">
                        <a:alpha val="43137"/>
                      </a:srgbClr>
                    </a:outerShdw>
                  </a:effectLst>
                  <a:cs typeface="Arial" charset="0"/>
                </a:rPr>
                <a:t>Cost Advantage</a:t>
              </a:r>
            </a:p>
          </p:txBody>
        </p:sp>
        <p:sp>
          <p:nvSpPr>
            <p:cNvPr id="11" name="Rectangle 10">
              <a:extLst>
                <a:ext uri="{FF2B5EF4-FFF2-40B4-BE49-F238E27FC236}">
                  <a16:creationId xmlns="" xmlns:a16="http://schemas.microsoft.com/office/drawing/2014/main" id="{49952BC1-3003-4E8F-80E1-5E2D63F5907E}"/>
                </a:ext>
              </a:extLst>
            </p:cNvPr>
            <p:cNvSpPr/>
            <p:nvPr/>
          </p:nvSpPr>
          <p:spPr>
            <a:xfrm>
              <a:off x="1194122" y="1669861"/>
              <a:ext cx="1926527" cy="674436"/>
            </a:xfrm>
            <a:prstGeom prst="rect">
              <a:avLst/>
            </a:prstGeom>
          </p:spPr>
          <p:txBody>
            <a:bodyPr wrap="none">
              <a:spAutoFit/>
            </a:bodyPr>
            <a:lstStyle/>
            <a:p>
              <a:pPr algn="ctr" fontAlgn="base">
                <a:spcBef>
                  <a:spcPct val="0"/>
                </a:spcBef>
                <a:spcAft>
                  <a:spcPct val="0"/>
                </a:spcAft>
              </a:pPr>
              <a:r>
                <a:rPr lang="en-US" sz="2133" b="1" dirty="0">
                  <a:solidFill>
                    <a:prstClr val="black"/>
                  </a:solidFill>
                  <a:effectLst>
                    <a:outerShdw blurRad="38100" dist="38100" dir="2700000" algn="tl">
                      <a:srgbClr val="000000">
                        <a:alpha val="43137"/>
                      </a:srgbClr>
                    </a:outerShdw>
                  </a:effectLst>
                  <a:cs typeface="Arial" charset="0"/>
                </a:rPr>
                <a:t>West Coast </a:t>
              </a:r>
            </a:p>
            <a:p>
              <a:pPr algn="ctr" fontAlgn="base">
                <a:spcBef>
                  <a:spcPct val="0"/>
                </a:spcBef>
                <a:spcAft>
                  <a:spcPct val="0"/>
                </a:spcAft>
              </a:pPr>
              <a:r>
                <a:rPr lang="en-US" sz="2133" b="1" dirty="0">
                  <a:solidFill>
                    <a:prstClr val="black"/>
                  </a:solidFill>
                  <a:effectLst>
                    <a:outerShdw blurRad="38100" dist="38100" dir="2700000" algn="tl">
                      <a:srgbClr val="000000">
                        <a:alpha val="43137"/>
                      </a:srgbClr>
                    </a:outerShdw>
                  </a:effectLst>
                  <a:cs typeface="Arial" charset="0"/>
                </a:rPr>
                <a:t>Cost Advantage</a:t>
              </a:r>
            </a:p>
          </p:txBody>
        </p:sp>
        <p:grpSp>
          <p:nvGrpSpPr>
            <p:cNvPr id="12" name="Group 11">
              <a:extLst>
                <a:ext uri="{FF2B5EF4-FFF2-40B4-BE49-F238E27FC236}">
                  <a16:creationId xmlns="" xmlns:a16="http://schemas.microsoft.com/office/drawing/2014/main" id="{B6FCCA75-89E4-4890-AEE7-C0914EBBBF8C}"/>
                </a:ext>
              </a:extLst>
            </p:cNvPr>
            <p:cNvGrpSpPr/>
            <p:nvPr/>
          </p:nvGrpSpPr>
          <p:grpSpPr>
            <a:xfrm>
              <a:off x="1347635" y="1955212"/>
              <a:ext cx="4628141" cy="3358777"/>
              <a:chOff x="1810807" y="2812461"/>
              <a:chExt cx="3904227" cy="3358777"/>
            </a:xfrm>
          </p:grpSpPr>
          <p:sp>
            <p:nvSpPr>
              <p:cNvPr id="13" name="Freeform 22">
                <a:extLst>
                  <a:ext uri="{FF2B5EF4-FFF2-40B4-BE49-F238E27FC236}">
                    <a16:creationId xmlns="" xmlns:a16="http://schemas.microsoft.com/office/drawing/2014/main" id="{8CA431F4-5B08-4CAB-95C6-0A8068737DD5}"/>
                  </a:ext>
                </a:extLst>
              </p:cNvPr>
              <p:cNvSpPr/>
              <p:nvPr/>
            </p:nvSpPr>
            <p:spPr bwMode="auto">
              <a:xfrm>
                <a:off x="3999787" y="2812461"/>
                <a:ext cx="1715247" cy="3358777"/>
              </a:xfrm>
              <a:custGeom>
                <a:avLst/>
                <a:gdLst>
                  <a:gd name="connsiteX0" fmla="*/ 0 w 1715247"/>
                  <a:gd name="connsiteY0" fmla="*/ 2976283 h 3358777"/>
                  <a:gd name="connsiteX1" fmla="*/ 65741 w 1715247"/>
                  <a:gd name="connsiteY1" fmla="*/ 3059953 h 3358777"/>
                  <a:gd name="connsiteX2" fmla="*/ 65741 w 1715247"/>
                  <a:gd name="connsiteY2" fmla="*/ 3059953 h 3358777"/>
                  <a:gd name="connsiteX3" fmla="*/ 65741 w 1715247"/>
                  <a:gd name="connsiteY3" fmla="*/ 3149600 h 3358777"/>
                  <a:gd name="connsiteX4" fmla="*/ 107577 w 1715247"/>
                  <a:gd name="connsiteY4" fmla="*/ 3263153 h 3358777"/>
                  <a:gd name="connsiteX5" fmla="*/ 167341 w 1715247"/>
                  <a:gd name="connsiteY5" fmla="*/ 3281083 h 3358777"/>
                  <a:gd name="connsiteX6" fmla="*/ 268941 w 1715247"/>
                  <a:gd name="connsiteY6" fmla="*/ 3334871 h 3358777"/>
                  <a:gd name="connsiteX7" fmla="*/ 310777 w 1715247"/>
                  <a:gd name="connsiteY7" fmla="*/ 3328894 h 3358777"/>
                  <a:gd name="connsiteX8" fmla="*/ 394447 w 1715247"/>
                  <a:gd name="connsiteY8" fmla="*/ 3358777 h 3358777"/>
                  <a:gd name="connsiteX9" fmla="*/ 418353 w 1715247"/>
                  <a:gd name="connsiteY9" fmla="*/ 3334871 h 3358777"/>
                  <a:gd name="connsiteX10" fmla="*/ 376518 w 1715247"/>
                  <a:gd name="connsiteY10" fmla="*/ 3263153 h 3358777"/>
                  <a:gd name="connsiteX11" fmla="*/ 364565 w 1715247"/>
                  <a:gd name="connsiteY11" fmla="*/ 3173506 h 3358777"/>
                  <a:gd name="connsiteX12" fmla="*/ 364565 w 1715247"/>
                  <a:gd name="connsiteY12" fmla="*/ 3113741 h 3358777"/>
                  <a:gd name="connsiteX13" fmla="*/ 382494 w 1715247"/>
                  <a:gd name="connsiteY13" fmla="*/ 3059953 h 3358777"/>
                  <a:gd name="connsiteX14" fmla="*/ 400424 w 1715247"/>
                  <a:gd name="connsiteY14" fmla="*/ 3012141 h 3358777"/>
                  <a:gd name="connsiteX15" fmla="*/ 448235 w 1715247"/>
                  <a:gd name="connsiteY15" fmla="*/ 2970306 h 3358777"/>
                  <a:gd name="connsiteX16" fmla="*/ 513977 w 1715247"/>
                  <a:gd name="connsiteY16" fmla="*/ 2898588 h 3358777"/>
                  <a:gd name="connsiteX17" fmla="*/ 567765 w 1715247"/>
                  <a:gd name="connsiteY17" fmla="*/ 2856753 h 3358777"/>
                  <a:gd name="connsiteX18" fmla="*/ 687294 w 1715247"/>
                  <a:gd name="connsiteY18" fmla="*/ 2832847 h 3358777"/>
                  <a:gd name="connsiteX19" fmla="*/ 770965 w 1715247"/>
                  <a:gd name="connsiteY19" fmla="*/ 2749177 h 3358777"/>
                  <a:gd name="connsiteX20" fmla="*/ 776941 w 1715247"/>
                  <a:gd name="connsiteY20" fmla="*/ 2719294 h 3358777"/>
                  <a:gd name="connsiteX21" fmla="*/ 759012 w 1715247"/>
                  <a:gd name="connsiteY21" fmla="*/ 2677459 h 3358777"/>
                  <a:gd name="connsiteX22" fmla="*/ 776941 w 1715247"/>
                  <a:gd name="connsiteY22" fmla="*/ 2677459 h 3358777"/>
                  <a:gd name="connsiteX23" fmla="*/ 830730 w 1715247"/>
                  <a:gd name="connsiteY23" fmla="*/ 2707341 h 3358777"/>
                  <a:gd name="connsiteX24" fmla="*/ 944283 w 1715247"/>
                  <a:gd name="connsiteY24" fmla="*/ 2665506 h 3358777"/>
                  <a:gd name="connsiteX25" fmla="*/ 1045883 w 1715247"/>
                  <a:gd name="connsiteY25" fmla="*/ 2647577 h 3358777"/>
                  <a:gd name="connsiteX26" fmla="*/ 1207247 w 1715247"/>
                  <a:gd name="connsiteY26" fmla="*/ 2683436 h 3358777"/>
                  <a:gd name="connsiteX27" fmla="*/ 1231153 w 1715247"/>
                  <a:gd name="connsiteY27" fmla="*/ 2641600 h 3358777"/>
                  <a:gd name="connsiteX28" fmla="*/ 1314824 w 1715247"/>
                  <a:gd name="connsiteY28" fmla="*/ 2689412 h 3358777"/>
                  <a:gd name="connsiteX29" fmla="*/ 1374588 w 1715247"/>
                  <a:gd name="connsiteY29" fmla="*/ 2737224 h 3358777"/>
                  <a:gd name="connsiteX30" fmla="*/ 1416424 w 1715247"/>
                  <a:gd name="connsiteY30" fmla="*/ 2761130 h 3358777"/>
                  <a:gd name="connsiteX31" fmla="*/ 1428377 w 1715247"/>
                  <a:gd name="connsiteY31" fmla="*/ 2767106 h 3358777"/>
                  <a:gd name="connsiteX32" fmla="*/ 1458259 w 1715247"/>
                  <a:gd name="connsiteY32" fmla="*/ 2737224 h 3358777"/>
                  <a:gd name="connsiteX33" fmla="*/ 1458259 w 1715247"/>
                  <a:gd name="connsiteY33" fmla="*/ 2737224 h 3358777"/>
                  <a:gd name="connsiteX34" fmla="*/ 1518024 w 1715247"/>
                  <a:gd name="connsiteY34" fmla="*/ 2749177 h 3358777"/>
                  <a:gd name="connsiteX35" fmla="*/ 1541930 w 1715247"/>
                  <a:gd name="connsiteY35" fmla="*/ 2689412 h 3358777"/>
                  <a:gd name="connsiteX36" fmla="*/ 1601694 w 1715247"/>
                  <a:gd name="connsiteY36" fmla="*/ 2713318 h 3358777"/>
                  <a:gd name="connsiteX37" fmla="*/ 1625600 w 1715247"/>
                  <a:gd name="connsiteY37" fmla="*/ 2731247 h 3358777"/>
                  <a:gd name="connsiteX38" fmla="*/ 1655483 w 1715247"/>
                  <a:gd name="connsiteY38" fmla="*/ 2773083 h 3358777"/>
                  <a:gd name="connsiteX39" fmla="*/ 1691341 w 1715247"/>
                  <a:gd name="connsiteY39" fmla="*/ 2767106 h 3358777"/>
                  <a:gd name="connsiteX40" fmla="*/ 1715247 w 1715247"/>
                  <a:gd name="connsiteY40" fmla="*/ 2737224 h 3358777"/>
                  <a:gd name="connsiteX41" fmla="*/ 1637553 w 1715247"/>
                  <a:gd name="connsiteY41" fmla="*/ 2707341 h 3358777"/>
                  <a:gd name="connsiteX42" fmla="*/ 1607671 w 1715247"/>
                  <a:gd name="connsiteY42" fmla="*/ 2683436 h 3358777"/>
                  <a:gd name="connsiteX43" fmla="*/ 1613647 w 1715247"/>
                  <a:gd name="connsiteY43" fmla="*/ 2635624 h 3358777"/>
                  <a:gd name="connsiteX44" fmla="*/ 1649506 w 1715247"/>
                  <a:gd name="connsiteY44" fmla="*/ 2593788 h 3358777"/>
                  <a:gd name="connsiteX45" fmla="*/ 1637553 w 1715247"/>
                  <a:gd name="connsiteY45" fmla="*/ 2575859 h 3358777"/>
                  <a:gd name="connsiteX46" fmla="*/ 1619624 w 1715247"/>
                  <a:gd name="connsiteY46" fmla="*/ 2575859 h 3358777"/>
                  <a:gd name="connsiteX47" fmla="*/ 1619624 w 1715247"/>
                  <a:gd name="connsiteY47" fmla="*/ 2575859 h 3358777"/>
                  <a:gd name="connsiteX48" fmla="*/ 1547906 w 1715247"/>
                  <a:gd name="connsiteY48" fmla="*/ 2575859 h 3358777"/>
                  <a:gd name="connsiteX49" fmla="*/ 1476188 w 1715247"/>
                  <a:gd name="connsiteY49" fmla="*/ 2587812 h 3358777"/>
                  <a:gd name="connsiteX50" fmla="*/ 1380565 w 1715247"/>
                  <a:gd name="connsiteY50" fmla="*/ 2534024 h 3358777"/>
                  <a:gd name="connsiteX51" fmla="*/ 1326777 w 1715247"/>
                  <a:gd name="connsiteY51" fmla="*/ 2510118 h 3358777"/>
                  <a:gd name="connsiteX52" fmla="*/ 1302871 w 1715247"/>
                  <a:gd name="connsiteY52" fmla="*/ 2474259 h 3358777"/>
                  <a:gd name="connsiteX53" fmla="*/ 1261035 w 1715247"/>
                  <a:gd name="connsiteY53" fmla="*/ 2438400 h 3358777"/>
                  <a:gd name="connsiteX54" fmla="*/ 1296894 w 1715247"/>
                  <a:gd name="connsiteY54" fmla="*/ 2271059 h 3358777"/>
                  <a:gd name="connsiteX55" fmla="*/ 1350683 w 1715247"/>
                  <a:gd name="connsiteY55" fmla="*/ 2205318 h 3358777"/>
                  <a:gd name="connsiteX56" fmla="*/ 1332753 w 1715247"/>
                  <a:gd name="connsiteY56" fmla="*/ 2127624 h 3358777"/>
                  <a:gd name="connsiteX57" fmla="*/ 1338730 w 1715247"/>
                  <a:gd name="connsiteY57" fmla="*/ 2055906 h 3358777"/>
                  <a:gd name="connsiteX58" fmla="*/ 1326777 w 1715247"/>
                  <a:gd name="connsiteY58" fmla="*/ 2020047 h 3358777"/>
                  <a:gd name="connsiteX59" fmla="*/ 1314824 w 1715247"/>
                  <a:gd name="connsiteY59" fmla="*/ 1966259 h 3358777"/>
                  <a:gd name="connsiteX60" fmla="*/ 1338730 w 1715247"/>
                  <a:gd name="connsiteY60" fmla="*/ 1924424 h 3358777"/>
                  <a:gd name="connsiteX61" fmla="*/ 1338730 w 1715247"/>
                  <a:gd name="connsiteY61" fmla="*/ 1864659 h 3358777"/>
                  <a:gd name="connsiteX62" fmla="*/ 1374588 w 1715247"/>
                  <a:gd name="connsiteY62" fmla="*/ 1822824 h 3358777"/>
                  <a:gd name="connsiteX63" fmla="*/ 1392518 w 1715247"/>
                  <a:gd name="connsiteY63" fmla="*/ 1816847 h 3358777"/>
                  <a:gd name="connsiteX64" fmla="*/ 1398494 w 1715247"/>
                  <a:gd name="connsiteY64" fmla="*/ 1769036 h 3358777"/>
                  <a:gd name="connsiteX65" fmla="*/ 1446306 w 1715247"/>
                  <a:gd name="connsiteY65" fmla="*/ 1709271 h 3358777"/>
                  <a:gd name="connsiteX66" fmla="*/ 1476188 w 1715247"/>
                  <a:gd name="connsiteY66" fmla="*/ 1679388 h 3358777"/>
                  <a:gd name="connsiteX67" fmla="*/ 1458259 w 1715247"/>
                  <a:gd name="connsiteY67" fmla="*/ 1637553 h 3358777"/>
                  <a:gd name="connsiteX68" fmla="*/ 1494118 w 1715247"/>
                  <a:gd name="connsiteY68" fmla="*/ 1547906 h 3358777"/>
                  <a:gd name="connsiteX69" fmla="*/ 1512047 w 1715247"/>
                  <a:gd name="connsiteY69" fmla="*/ 1512047 h 3358777"/>
                  <a:gd name="connsiteX70" fmla="*/ 1518024 w 1715247"/>
                  <a:gd name="connsiteY70" fmla="*/ 1476188 h 3358777"/>
                  <a:gd name="connsiteX71" fmla="*/ 1524000 w 1715247"/>
                  <a:gd name="connsiteY71" fmla="*/ 1434353 h 3358777"/>
                  <a:gd name="connsiteX72" fmla="*/ 1535953 w 1715247"/>
                  <a:gd name="connsiteY72" fmla="*/ 1416424 h 3358777"/>
                  <a:gd name="connsiteX73" fmla="*/ 1571812 w 1715247"/>
                  <a:gd name="connsiteY73" fmla="*/ 1428377 h 3358777"/>
                  <a:gd name="connsiteX74" fmla="*/ 1577788 w 1715247"/>
                  <a:gd name="connsiteY74" fmla="*/ 1356659 h 3358777"/>
                  <a:gd name="connsiteX75" fmla="*/ 1553883 w 1715247"/>
                  <a:gd name="connsiteY75" fmla="*/ 1344706 h 3358777"/>
                  <a:gd name="connsiteX76" fmla="*/ 1524000 w 1715247"/>
                  <a:gd name="connsiteY76" fmla="*/ 1296894 h 3358777"/>
                  <a:gd name="connsiteX77" fmla="*/ 1529977 w 1715247"/>
                  <a:gd name="connsiteY77" fmla="*/ 1284941 h 3358777"/>
                  <a:gd name="connsiteX78" fmla="*/ 1518024 w 1715247"/>
                  <a:gd name="connsiteY78" fmla="*/ 1272988 h 3358777"/>
                  <a:gd name="connsiteX79" fmla="*/ 1506071 w 1715247"/>
                  <a:gd name="connsiteY79" fmla="*/ 1225177 h 3358777"/>
                  <a:gd name="connsiteX80" fmla="*/ 1434353 w 1715247"/>
                  <a:gd name="connsiteY80" fmla="*/ 1171388 h 3358777"/>
                  <a:gd name="connsiteX81" fmla="*/ 1380565 w 1715247"/>
                  <a:gd name="connsiteY81" fmla="*/ 1147483 h 3358777"/>
                  <a:gd name="connsiteX82" fmla="*/ 1380565 w 1715247"/>
                  <a:gd name="connsiteY82" fmla="*/ 1111624 h 3358777"/>
                  <a:gd name="connsiteX83" fmla="*/ 1386541 w 1715247"/>
                  <a:gd name="connsiteY83" fmla="*/ 1087718 h 3358777"/>
                  <a:gd name="connsiteX84" fmla="*/ 1410447 w 1715247"/>
                  <a:gd name="connsiteY84" fmla="*/ 1081741 h 3358777"/>
                  <a:gd name="connsiteX85" fmla="*/ 1410447 w 1715247"/>
                  <a:gd name="connsiteY85" fmla="*/ 1027953 h 3358777"/>
                  <a:gd name="connsiteX86" fmla="*/ 1410447 w 1715247"/>
                  <a:gd name="connsiteY86" fmla="*/ 1016000 h 3358777"/>
                  <a:gd name="connsiteX87" fmla="*/ 1374588 w 1715247"/>
                  <a:gd name="connsiteY87" fmla="*/ 998071 h 3358777"/>
                  <a:gd name="connsiteX88" fmla="*/ 1362635 w 1715247"/>
                  <a:gd name="connsiteY88" fmla="*/ 1010024 h 3358777"/>
                  <a:gd name="connsiteX89" fmla="*/ 1338730 w 1715247"/>
                  <a:gd name="connsiteY89" fmla="*/ 1004047 h 3358777"/>
                  <a:gd name="connsiteX90" fmla="*/ 1332753 w 1715247"/>
                  <a:gd name="connsiteY90" fmla="*/ 956236 h 3358777"/>
                  <a:gd name="connsiteX91" fmla="*/ 1296894 w 1715247"/>
                  <a:gd name="connsiteY91" fmla="*/ 914400 h 3358777"/>
                  <a:gd name="connsiteX92" fmla="*/ 1237130 w 1715247"/>
                  <a:gd name="connsiteY92" fmla="*/ 872565 h 3358777"/>
                  <a:gd name="connsiteX93" fmla="*/ 1201271 w 1715247"/>
                  <a:gd name="connsiteY93" fmla="*/ 824753 h 3358777"/>
                  <a:gd name="connsiteX94" fmla="*/ 1207247 w 1715247"/>
                  <a:gd name="connsiteY94" fmla="*/ 776941 h 3358777"/>
                  <a:gd name="connsiteX95" fmla="*/ 1207247 w 1715247"/>
                  <a:gd name="connsiteY95" fmla="*/ 776941 h 3358777"/>
                  <a:gd name="connsiteX96" fmla="*/ 1219200 w 1715247"/>
                  <a:gd name="connsiteY96" fmla="*/ 723153 h 3358777"/>
                  <a:gd name="connsiteX97" fmla="*/ 1267012 w 1715247"/>
                  <a:gd name="connsiteY97" fmla="*/ 675341 h 3358777"/>
                  <a:gd name="connsiteX98" fmla="*/ 1272988 w 1715247"/>
                  <a:gd name="connsiteY98" fmla="*/ 633506 h 3358777"/>
                  <a:gd name="connsiteX99" fmla="*/ 1255059 w 1715247"/>
                  <a:gd name="connsiteY99" fmla="*/ 603624 h 3358777"/>
                  <a:gd name="connsiteX100" fmla="*/ 1255059 w 1715247"/>
                  <a:gd name="connsiteY100" fmla="*/ 591671 h 3358777"/>
                  <a:gd name="connsiteX101" fmla="*/ 1255059 w 1715247"/>
                  <a:gd name="connsiteY101" fmla="*/ 555812 h 3358777"/>
                  <a:gd name="connsiteX102" fmla="*/ 1326777 w 1715247"/>
                  <a:gd name="connsiteY102" fmla="*/ 537883 h 3358777"/>
                  <a:gd name="connsiteX103" fmla="*/ 1350683 w 1715247"/>
                  <a:gd name="connsiteY103" fmla="*/ 513977 h 3358777"/>
                  <a:gd name="connsiteX104" fmla="*/ 1374588 w 1715247"/>
                  <a:gd name="connsiteY104" fmla="*/ 490071 h 3358777"/>
                  <a:gd name="connsiteX105" fmla="*/ 1380565 w 1715247"/>
                  <a:gd name="connsiteY105" fmla="*/ 436283 h 3358777"/>
                  <a:gd name="connsiteX106" fmla="*/ 1344706 w 1715247"/>
                  <a:gd name="connsiteY106" fmla="*/ 424330 h 3358777"/>
                  <a:gd name="connsiteX107" fmla="*/ 1326777 w 1715247"/>
                  <a:gd name="connsiteY107" fmla="*/ 394447 h 3358777"/>
                  <a:gd name="connsiteX108" fmla="*/ 1308847 w 1715247"/>
                  <a:gd name="connsiteY108" fmla="*/ 364565 h 3358777"/>
                  <a:gd name="connsiteX109" fmla="*/ 1302871 w 1715247"/>
                  <a:gd name="connsiteY109" fmla="*/ 340659 h 3358777"/>
                  <a:gd name="connsiteX110" fmla="*/ 1272988 w 1715247"/>
                  <a:gd name="connsiteY110" fmla="*/ 340659 h 3358777"/>
                  <a:gd name="connsiteX111" fmla="*/ 1237130 w 1715247"/>
                  <a:gd name="connsiteY111" fmla="*/ 328706 h 3358777"/>
                  <a:gd name="connsiteX112" fmla="*/ 1237130 w 1715247"/>
                  <a:gd name="connsiteY112" fmla="*/ 274918 h 3358777"/>
                  <a:gd name="connsiteX113" fmla="*/ 1237130 w 1715247"/>
                  <a:gd name="connsiteY113" fmla="*/ 274918 h 3358777"/>
                  <a:gd name="connsiteX114" fmla="*/ 1213224 w 1715247"/>
                  <a:gd name="connsiteY114" fmla="*/ 227106 h 3358777"/>
                  <a:gd name="connsiteX115" fmla="*/ 1213224 w 1715247"/>
                  <a:gd name="connsiteY115" fmla="*/ 161365 h 3358777"/>
                  <a:gd name="connsiteX116" fmla="*/ 1207247 w 1715247"/>
                  <a:gd name="connsiteY116" fmla="*/ 131483 h 3358777"/>
                  <a:gd name="connsiteX117" fmla="*/ 1153459 w 1715247"/>
                  <a:gd name="connsiteY117" fmla="*/ 95624 h 3358777"/>
                  <a:gd name="connsiteX118" fmla="*/ 1111624 w 1715247"/>
                  <a:gd name="connsiteY118" fmla="*/ 47812 h 3358777"/>
                  <a:gd name="connsiteX119" fmla="*/ 1069788 w 1715247"/>
                  <a:gd name="connsiteY119" fmla="*/ 29883 h 3358777"/>
                  <a:gd name="connsiteX120" fmla="*/ 998071 w 1715247"/>
                  <a:gd name="connsiteY120" fmla="*/ 0 h 3358777"/>
                  <a:gd name="connsiteX121" fmla="*/ 974165 w 1715247"/>
                  <a:gd name="connsiteY121" fmla="*/ 209177 h 3358777"/>
                  <a:gd name="connsiteX122" fmla="*/ 938306 w 1715247"/>
                  <a:gd name="connsiteY122" fmla="*/ 466165 h 3358777"/>
                  <a:gd name="connsiteX123" fmla="*/ 866588 w 1715247"/>
                  <a:gd name="connsiteY123" fmla="*/ 717177 h 3358777"/>
                  <a:gd name="connsiteX124" fmla="*/ 788894 w 1715247"/>
                  <a:gd name="connsiteY124" fmla="*/ 920377 h 3358777"/>
                  <a:gd name="connsiteX125" fmla="*/ 735106 w 1715247"/>
                  <a:gd name="connsiteY125" fmla="*/ 1129553 h 3358777"/>
                  <a:gd name="connsiteX126" fmla="*/ 699247 w 1715247"/>
                  <a:gd name="connsiteY126" fmla="*/ 1350683 h 3358777"/>
                  <a:gd name="connsiteX127" fmla="*/ 657412 w 1715247"/>
                  <a:gd name="connsiteY127" fmla="*/ 1529977 h 3358777"/>
                  <a:gd name="connsiteX128" fmla="*/ 615577 w 1715247"/>
                  <a:gd name="connsiteY128" fmla="*/ 1745130 h 3358777"/>
                  <a:gd name="connsiteX129" fmla="*/ 567765 w 1715247"/>
                  <a:gd name="connsiteY129" fmla="*/ 1864659 h 3358777"/>
                  <a:gd name="connsiteX130" fmla="*/ 573741 w 1715247"/>
                  <a:gd name="connsiteY130" fmla="*/ 2049930 h 3358777"/>
                  <a:gd name="connsiteX131" fmla="*/ 555812 w 1715247"/>
                  <a:gd name="connsiteY131" fmla="*/ 2157506 h 3358777"/>
                  <a:gd name="connsiteX132" fmla="*/ 555812 w 1715247"/>
                  <a:gd name="connsiteY132" fmla="*/ 2265083 h 3358777"/>
                  <a:gd name="connsiteX133" fmla="*/ 490071 w 1715247"/>
                  <a:gd name="connsiteY133" fmla="*/ 2378636 h 3358777"/>
                  <a:gd name="connsiteX134" fmla="*/ 424330 w 1715247"/>
                  <a:gd name="connsiteY134" fmla="*/ 2498165 h 3358777"/>
                  <a:gd name="connsiteX135" fmla="*/ 322730 w 1715247"/>
                  <a:gd name="connsiteY135" fmla="*/ 2665506 h 3358777"/>
                  <a:gd name="connsiteX136" fmla="*/ 245035 w 1715247"/>
                  <a:gd name="connsiteY136" fmla="*/ 2779059 h 3358777"/>
                  <a:gd name="connsiteX137" fmla="*/ 227106 w 1715247"/>
                  <a:gd name="connsiteY137" fmla="*/ 2826871 h 3358777"/>
                  <a:gd name="connsiteX138" fmla="*/ 143435 w 1715247"/>
                  <a:gd name="connsiteY138" fmla="*/ 2868706 h 3358777"/>
                  <a:gd name="connsiteX139" fmla="*/ 95624 w 1715247"/>
                  <a:gd name="connsiteY139" fmla="*/ 2898588 h 3358777"/>
                  <a:gd name="connsiteX140" fmla="*/ 41835 w 1715247"/>
                  <a:gd name="connsiteY140" fmla="*/ 2934447 h 3358777"/>
                  <a:gd name="connsiteX141" fmla="*/ 0 w 1715247"/>
                  <a:gd name="connsiteY141" fmla="*/ 2976283 h 3358777"/>
                  <a:gd name="connsiteX0" fmla="*/ 0 w 1715247"/>
                  <a:gd name="connsiteY0" fmla="*/ 2976283 h 3358777"/>
                  <a:gd name="connsiteX1" fmla="*/ 65741 w 1715247"/>
                  <a:gd name="connsiteY1" fmla="*/ 3059953 h 3358777"/>
                  <a:gd name="connsiteX2" fmla="*/ 65741 w 1715247"/>
                  <a:gd name="connsiteY2" fmla="*/ 3059953 h 3358777"/>
                  <a:gd name="connsiteX3" fmla="*/ 65741 w 1715247"/>
                  <a:gd name="connsiteY3" fmla="*/ 3149600 h 3358777"/>
                  <a:gd name="connsiteX4" fmla="*/ 107577 w 1715247"/>
                  <a:gd name="connsiteY4" fmla="*/ 3263153 h 3358777"/>
                  <a:gd name="connsiteX5" fmla="*/ 167341 w 1715247"/>
                  <a:gd name="connsiteY5" fmla="*/ 3281083 h 3358777"/>
                  <a:gd name="connsiteX6" fmla="*/ 268941 w 1715247"/>
                  <a:gd name="connsiteY6" fmla="*/ 3334871 h 3358777"/>
                  <a:gd name="connsiteX7" fmla="*/ 310777 w 1715247"/>
                  <a:gd name="connsiteY7" fmla="*/ 3328894 h 3358777"/>
                  <a:gd name="connsiteX8" fmla="*/ 394447 w 1715247"/>
                  <a:gd name="connsiteY8" fmla="*/ 3358777 h 3358777"/>
                  <a:gd name="connsiteX9" fmla="*/ 418353 w 1715247"/>
                  <a:gd name="connsiteY9" fmla="*/ 3334871 h 3358777"/>
                  <a:gd name="connsiteX10" fmla="*/ 376518 w 1715247"/>
                  <a:gd name="connsiteY10" fmla="*/ 3263153 h 3358777"/>
                  <a:gd name="connsiteX11" fmla="*/ 364565 w 1715247"/>
                  <a:gd name="connsiteY11" fmla="*/ 3173506 h 3358777"/>
                  <a:gd name="connsiteX12" fmla="*/ 364565 w 1715247"/>
                  <a:gd name="connsiteY12" fmla="*/ 3113741 h 3358777"/>
                  <a:gd name="connsiteX13" fmla="*/ 382494 w 1715247"/>
                  <a:gd name="connsiteY13" fmla="*/ 3059953 h 3358777"/>
                  <a:gd name="connsiteX14" fmla="*/ 400424 w 1715247"/>
                  <a:gd name="connsiteY14" fmla="*/ 3012141 h 3358777"/>
                  <a:gd name="connsiteX15" fmla="*/ 448235 w 1715247"/>
                  <a:gd name="connsiteY15" fmla="*/ 2970306 h 3358777"/>
                  <a:gd name="connsiteX16" fmla="*/ 513977 w 1715247"/>
                  <a:gd name="connsiteY16" fmla="*/ 2898588 h 3358777"/>
                  <a:gd name="connsiteX17" fmla="*/ 567765 w 1715247"/>
                  <a:gd name="connsiteY17" fmla="*/ 2856753 h 3358777"/>
                  <a:gd name="connsiteX18" fmla="*/ 687294 w 1715247"/>
                  <a:gd name="connsiteY18" fmla="*/ 2832847 h 3358777"/>
                  <a:gd name="connsiteX19" fmla="*/ 770965 w 1715247"/>
                  <a:gd name="connsiteY19" fmla="*/ 2749177 h 3358777"/>
                  <a:gd name="connsiteX20" fmla="*/ 776941 w 1715247"/>
                  <a:gd name="connsiteY20" fmla="*/ 2719294 h 3358777"/>
                  <a:gd name="connsiteX21" fmla="*/ 759012 w 1715247"/>
                  <a:gd name="connsiteY21" fmla="*/ 2677459 h 3358777"/>
                  <a:gd name="connsiteX22" fmla="*/ 776941 w 1715247"/>
                  <a:gd name="connsiteY22" fmla="*/ 2677459 h 3358777"/>
                  <a:gd name="connsiteX23" fmla="*/ 830730 w 1715247"/>
                  <a:gd name="connsiteY23" fmla="*/ 2707341 h 3358777"/>
                  <a:gd name="connsiteX24" fmla="*/ 944283 w 1715247"/>
                  <a:gd name="connsiteY24" fmla="*/ 2665506 h 3358777"/>
                  <a:gd name="connsiteX25" fmla="*/ 1045883 w 1715247"/>
                  <a:gd name="connsiteY25" fmla="*/ 2647577 h 3358777"/>
                  <a:gd name="connsiteX26" fmla="*/ 1207247 w 1715247"/>
                  <a:gd name="connsiteY26" fmla="*/ 2683436 h 3358777"/>
                  <a:gd name="connsiteX27" fmla="*/ 1231153 w 1715247"/>
                  <a:gd name="connsiteY27" fmla="*/ 2641600 h 3358777"/>
                  <a:gd name="connsiteX28" fmla="*/ 1314824 w 1715247"/>
                  <a:gd name="connsiteY28" fmla="*/ 2689412 h 3358777"/>
                  <a:gd name="connsiteX29" fmla="*/ 1374588 w 1715247"/>
                  <a:gd name="connsiteY29" fmla="*/ 2737224 h 3358777"/>
                  <a:gd name="connsiteX30" fmla="*/ 1416424 w 1715247"/>
                  <a:gd name="connsiteY30" fmla="*/ 2761130 h 3358777"/>
                  <a:gd name="connsiteX31" fmla="*/ 1428377 w 1715247"/>
                  <a:gd name="connsiteY31" fmla="*/ 2767106 h 3358777"/>
                  <a:gd name="connsiteX32" fmla="*/ 1458259 w 1715247"/>
                  <a:gd name="connsiteY32" fmla="*/ 2737224 h 3358777"/>
                  <a:gd name="connsiteX33" fmla="*/ 1458259 w 1715247"/>
                  <a:gd name="connsiteY33" fmla="*/ 2737224 h 3358777"/>
                  <a:gd name="connsiteX34" fmla="*/ 1518024 w 1715247"/>
                  <a:gd name="connsiteY34" fmla="*/ 2749177 h 3358777"/>
                  <a:gd name="connsiteX35" fmla="*/ 1541930 w 1715247"/>
                  <a:gd name="connsiteY35" fmla="*/ 2689412 h 3358777"/>
                  <a:gd name="connsiteX36" fmla="*/ 1601694 w 1715247"/>
                  <a:gd name="connsiteY36" fmla="*/ 2713318 h 3358777"/>
                  <a:gd name="connsiteX37" fmla="*/ 1625600 w 1715247"/>
                  <a:gd name="connsiteY37" fmla="*/ 2731247 h 3358777"/>
                  <a:gd name="connsiteX38" fmla="*/ 1655483 w 1715247"/>
                  <a:gd name="connsiteY38" fmla="*/ 2773083 h 3358777"/>
                  <a:gd name="connsiteX39" fmla="*/ 1691341 w 1715247"/>
                  <a:gd name="connsiteY39" fmla="*/ 2767106 h 3358777"/>
                  <a:gd name="connsiteX40" fmla="*/ 1715247 w 1715247"/>
                  <a:gd name="connsiteY40" fmla="*/ 2737224 h 3358777"/>
                  <a:gd name="connsiteX41" fmla="*/ 1637553 w 1715247"/>
                  <a:gd name="connsiteY41" fmla="*/ 2707341 h 3358777"/>
                  <a:gd name="connsiteX42" fmla="*/ 1607671 w 1715247"/>
                  <a:gd name="connsiteY42" fmla="*/ 2683436 h 3358777"/>
                  <a:gd name="connsiteX43" fmla="*/ 1613647 w 1715247"/>
                  <a:gd name="connsiteY43" fmla="*/ 2635624 h 3358777"/>
                  <a:gd name="connsiteX44" fmla="*/ 1649506 w 1715247"/>
                  <a:gd name="connsiteY44" fmla="*/ 2593788 h 3358777"/>
                  <a:gd name="connsiteX45" fmla="*/ 1637553 w 1715247"/>
                  <a:gd name="connsiteY45" fmla="*/ 2575859 h 3358777"/>
                  <a:gd name="connsiteX46" fmla="*/ 1619624 w 1715247"/>
                  <a:gd name="connsiteY46" fmla="*/ 2575859 h 3358777"/>
                  <a:gd name="connsiteX47" fmla="*/ 1619624 w 1715247"/>
                  <a:gd name="connsiteY47" fmla="*/ 2575859 h 3358777"/>
                  <a:gd name="connsiteX48" fmla="*/ 1547906 w 1715247"/>
                  <a:gd name="connsiteY48" fmla="*/ 2575859 h 3358777"/>
                  <a:gd name="connsiteX49" fmla="*/ 1476188 w 1715247"/>
                  <a:gd name="connsiteY49" fmla="*/ 2587812 h 3358777"/>
                  <a:gd name="connsiteX50" fmla="*/ 1380565 w 1715247"/>
                  <a:gd name="connsiteY50" fmla="*/ 2534024 h 3358777"/>
                  <a:gd name="connsiteX51" fmla="*/ 1326777 w 1715247"/>
                  <a:gd name="connsiteY51" fmla="*/ 2510118 h 3358777"/>
                  <a:gd name="connsiteX52" fmla="*/ 1302871 w 1715247"/>
                  <a:gd name="connsiteY52" fmla="*/ 2474259 h 3358777"/>
                  <a:gd name="connsiteX53" fmla="*/ 1261035 w 1715247"/>
                  <a:gd name="connsiteY53" fmla="*/ 2438400 h 3358777"/>
                  <a:gd name="connsiteX54" fmla="*/ 1296894 w 1715247"/>
                  <a:gd name="connsiteY54" fmla="*/ 2271059 h 3358777"/>
                  <a:gd name="connsiteX55" fmla="*/ 1350683 w 1715247"/>
                  <a:gd name="connsiteY55" fmla="*/ 2205318 h 3358777"/>
                  <a:gd name="connsiteX56" fmla="*/ 1332753 w 1715247"/>
                  <a:gd name="connsiteY56" fmla="*/ 2127624 h 3358777"/>
                  <a:gd name="connsiteX57" fmla="*/ 1338730 w 1715247"/>
                  <a:gd name="connsiteY57" fmla="*/ 2055906 h 3358777"/>
                  <a:gd name="connsiteX58" fmla="*/ 1326777 w 1715247"/>
                  <a:gd name="connsiteY58" fmla="*/ 2020047 h 3358777"/>
                  <a:gd name="connsiteX59" fmla="*/ 1314824 w 1715247"/>
                  <a:gd name="connsiteY59" fmla="*/ 1966259 h 3358777"/>
                  <a:gd name="connsiteX60" fmla="*/ 1338730 w 1715247"/>
                  <a:gd name="connsiteY60" fmla="*/ 1924424 h 3358777"/>
                  <a:gd name="connsiteX61" fmla="*/ 1338730 w 1715247"/>
                  <a:gd name="connsiteY61" fmla="*/ 1864659 h 3358777"/>
                  <a:gd name="connsiteX62" fmla="*/ 1374588 w 1715247"/>
                  <a:gd name="connsiteY62" fmla="*/ 1822824 h 3358777"/>
                  <a:gd name="connsiteX63" fmla="*/ 1392518 w 1715247"/>
                  <a:gd name="connsiteY63" fmla="*/ 1816847 h 3358777"/>
                  <a:gd name="connsiteX64" fmla="*/ 1398494 w 1715247"/>
                  <a:gd name="connsiteY64" fmla="*/ 1769036 h 3358777"/>
                  <a:gd name="connsiteX65" fmla="*/ 1446306 w 1715247"/>
                  <a:gd name="connsiteY65" fmla="*/ 1709271 h 3358777"/>
                  <a:gd name="connsiteX66" fmla="*/ 1476188 w 1715247"/>
                  <a:gd name="connsiteY66" fmla="*/ 1679388 h 3358777"/>
                  <a:gd name="connsiteX67" fmla="*/ 1458259 w 1715247"/>
                  <a:gd name="connsiteY67" fmla="*/ 1637553 h 3358777"/>
                  <a:gd name="connsiteX68" fmla="*/ 1494118 w 1715247"/>
                  <a:gd name="connsiteY68" fmla="*/ 1547906 h 3358777"/>
                  <a:gd name="connsiteX69" fmla="*/ 1512047 w 1715247"/>
                  <a:gd name="connsiteY69" fmla="*/ 1512047 h 3358777"/>
                  <a:gd name="connsiteX70" fmla="*/ 1518024 w 1715247"/>
                  <a:gd name="connsiteY70" fmla="*/ 1476188 h 3358777"/>
                  <a:gd name="connsiteX71" fmla="*/ 1524000 w 1715247"/>
                  <a:gd name="connsiteY71" fmla="*/ 1434353 h 3358777"/>
                  <a:gd name="connsiteX72" fmla="*/ 1535953 w 1715247"/>
                  <a:gd name="connsiteY72" fmla="*/ 1416424 h 3358777"/>
                  <a:gd name="connsiteX73" fmla="*/ 1571812 w 1715247"/>
                  <a:gd name="connsiteY73" fmla="*/ 1428377 h 3358777"/>
                  <a:gd name="connsiteX74" fmla="*/ 1577788 w 1715247"/>
                  <a:gd name="connsiteY74" fmla="*/ 1356659 h 3358777"/>
                  <a:gd name="connsiteX75" fmla="*/ 1553883 w 1715247"/>
                  <a:gd name="connsiteY75" fmla="*/ 1344706 h 3358777"/>
                  <a:gd name="connsiteX76" fmla="*/ 1524000 w 1715247"/>
                  <a:gd name="connsiteY76" fmla="*/ 1296894 h 3358777"/>
                  <a:gd name="connsiteX77" fmla="*/ 1529977 w 1715247"/>
                  <a:gd name="connsiteY77" fmla="*/ 1284941 h 3358777"/>
                  <a:gd name="connsiteX78" fmla="*/ 1518024 w 1715247"/>
                  <a:gd name="connsiteY78" fmla="*/ 1272988 h 3358777"/>
                  <a:gd name="connsiteX79" fmla="*/ 1506071 w 1715247"/>
                  <a:gd name="connsiteY79" fmla="*/ 1225177 h 3358777"/>
                  <a:gd name="connsiteX80" fmla="*/ 1434353 w 1715247"/>
                  <a:gd name="connsiteY80" fmla="*/ 1171388 h 3358777"/>
                  <a:gd name="connsiteX81" fmla="*/ 1380565 w 1715247"/>
                  <a:gd name="connsiteY81" fmla="*/ 1147483 h 3358777"/>
                  <a:gd name="connsiteX82" fmla="*/ 1380565 w 1715247"/>
                  <a:gd name="connsiteY82" fmla="*/ 1111624 h 3358777"/>
                  <a:gd name="connsiteX83" fmla="*/ 1386541 w 1715247"/>
                  <a:gd name="connsiteY83" fmla="*/ 1087718 h 3358777"/>
                  <a:gd name="connsiteX84" fmla="*/ 1410447 w 1715247"/>
                  <a:gd name="connsiteY84" fmla="*/ 1081741 h 3358777"/>
                  <a:gd name="connsiteX85" fmla="*/ 1410447 w 1715247"/>
                  <a:gd name="connsiteY85" fmla="*/ 1027953 h 3358777"/>
                  <a:gd name="connsiteX86" fmla="*/ 1410447 w 1715247"/>
                  <a:gd name="connsiteY86" fmla="*/ 1016000 h 3358777"/>
                  <a:gd name="connsiteX87" fmla="*/ 1374588 w 1715247"/>
                  <a:gd name="connsiteY87" fmla="*/ 998071 h 3358777"/>
                  <a:gd name="connsiteX88" fmla="*/ 1362635 w 1715247"/>
                  <a:gd name="connsiteY88" fmla="*/ 1010024 h 3358777"/>
                  <a:gd name="connsiteX89" fmla="*/ 1338730 w 1715247"/>
                  <a:gd name="connsiteY89" fmla="*/ 1004047 h 3358777"/>
                  <a:gd name="connsiteX90" fmla="*/ 1332753 w 1715247"/>
                  <a:gd name="connsiteY90" fmla="*/ 956236 h 3358777"/>
                  <a:gd name="connsiteX91" fmla="*/ 1296894 w 1715247"/>
                  <a:gd name="connsiteY91" fmla="*/ 914400 h 3358777"/>
                  <a:gd name="connsiteX92" fmla="*/ 1237130 w 1715247"/>
                  <a:gd name="connsiteY92" fmla="*/ 872565 h 3358777"/>
                  <a:gd name="connsiteX93" fmla="*/ 1201271 w 1715247"/>
                  <a:gd name="connsiteY93" fmla="*/ 824753 h 3358777"/>
                  <a:gd name="connsiteX94" fmla="*/ 1207247 w 1715247"/>
                  <a:gd name="connsiteY94" fmla="*/ 776941 h 3358777"/>
                  <a:gd name="connsiteX95" fmla="*/ 1207247 w 1715247"/>
                  <a:gd name="connsiteY95" fmla="*/ 776941 h 3358777"/>
                  <a:gd name="connsiteX96" fmla="*/ 1219200 w 1715247"/>
                  <a:gd name="connsiteY96" fmla="*/ 723153 h 3358777"/>
                  <a:gd name="connsiteX97" fmla="*/ 1267012 w 1715247"/>
                  <a:gd name="connsiteY97" fmla="*/ 675341 h 3358777"/>
                  <a:gd name="connsiteX98" fmla="*/ 1272988 w 1715247"/>
                  <a:gd name="connsiteY98" fmla="*/ 633506 h 3358777"/>
                  <a:gd name="connsiteX99" fmla="*/ 1255059 w 1715247"/>
                  <a:gd name="connsiteY99" fmla="*/ 603624 h 3358777"/>
                  <a:gd name="connsiteX100" fmla="*/ 1255059 w 1715247"/>
                  <a:gd name="connsiteY100" fmla="*/ 591671 h 3358777"/>
                  <a:gd name="connsiteX101" fmla="*/ 1255059 w 1715247"/>
                  <a:gd name="connsiteY101" fmla="*/ 555812 h 3358777"/>
                  <a:gd name="connsiteX102" fmla="*/ 1326777 w 1715247"/>
                  <a:gd name="connsiteY102" fmla="*/ 537883 h 3358777"/>
                  <a:gd name="connsiteX103" fmla="*/ 1350683 w 1715247"/>
                  <a:gd name="connsiteY103" fmla="*/ 513977 h 3358777"/>
                  <a:gd name="connsiteX104" fmla="*/ 1374588 w 1715247"/>
                  <a:gd name="connsiteY104" fmla="*/ 490071 h 3358777"/>
                  <a:gd name="connsiteX105" fmla="*/ 1380565 w 1715247"/>
                  <a:gd name="connsiteY105" fmla="*/ 436283 h 3358777"/>
                  <a:gd name="connsiteX106" fmla="*/ 1344706 w 1715247"/>
                  <a:gd name="connsiteY106" fmla="*/ 424330 h 3358777"/>
                  <a:gd name="connsiteX107" fmla="*/ 1326777 w 1715247"/>
                  <a:gd name="connsiteY107" fmla="*/ 394447 h 3358777"/>
                  <a:gd name="connsiteX108" fmla="*/ 1308847 w 1715247"/>
                  <a:gd name="connsiteY108" fmla="*/ 364565 h 3358777"/>
                  <a:gd name="connsiteX109" fmla="*/ 1302871 w 1715247"/>
                  <a:gd name="connsiteY109" fmla="*/ 340659 h 3358777"/>
                  <a:gd name="connsiteX110" fmla="*/ 1272988 w 1715247"/>
                  <a:gd name="connsiteY110" fmla="*/ 340659 h 3358777"/>
                  <a:gd name="connsiteX111" fmla="*/ 1237130 w 1715247"/>
                  <a:gd name="connsiteY111" fmla="*/ 328706 h 3358777"/>
                  <a:gd name="connsiteX112" fmla="*/ 1237130 w 1715247"/>
                  <a:gd name="connsiteY112" fmla="*/ 274918 h 3358777"/>
                  <a:gd name="connsiteX113" fmla="*/ 1237130 w 1715247"/>
                  <a:gd name="connsiteY113" fmla="*/ 274918 h 3358777"/>
                  <a:gd name="connsiteX114" fmla="*/ 1213224 w 1715247"/>
                  <a:gd name="connsiteY114" fmla="*/ 227106 h 3358777"/>
                  <a:gd name="connsiteX115" fmla="*/ 1213224 w 1715247"/>
                  <a:gd name="connsiteY115" fmla="*/ 161365 h 3358777"/>
                  <a:gd name="connsiteX116" fmla="*/ 1207247 w 1715247"/>
                  <a:gd name="connsiteY116" fmla="*/ 131483 h 3358777"/>
                  <a:gd name="connsiteX117" fmla="*/ 1153459 w 1715247"/>
                  <a:gd name="connsiteY117" fmla="*/ 95624 h 3358777"/>
                  <a:gd name="connsiteX118" fmla="*/ 1111624 w 1715247"/>
                  <a:gd name="connsiteY118" fmla="*/ 47812 h 3358777"/>
                  <a:gd name="connsiteX119" fmla="*/ 1069788 w 1715247"/>
                  <a:gd name="connsiteY119" fmla="*/ 29883 h 3358777"/>
                  <a:gd name="connsiteX120" fmla="*/ 998071 w 1715247"/>
                  <a:gd name="connsiteY120" fmla="*/ 0 h 3358777"/>
                  <a:gd name="connsiteX121" fmla="*/ 974165 w 1715247"/>
                  <a:gd name="connsiteY121" fmla="*/ 209177 h 3358777"/>
                  <a:gd name="connsiteX122" fmla="*/ 938306 w 1715247"/>
                  <a:gd name="connsiteY122" fmla="*/ 466165 h 3358777"/>
                  <a:gd name="connsiteX123" fmla="*/ 866588 w 1715247"/>
                  <a:gd name="connsiteY123" fmla="*/ 717177 h 3358777"/>
                  <a:gd name="connsiteX124" fmla="*/ 770965 w 1715247"/>
                  <a:gd name="connsiteY124" fmla="*/ 920377 h 3358777"/>
                  <a:gd name="connsiteX125" fmla="*/ 735106 w 1715247"/>
                  <a:gd name="connsiteY125" fmla="*/ 1129553 h 3358777"/>
                  <a:gd name="connsiteX126" fmla="*/ 699247 w 1715247"/>
                  <a:gd name="connsiteY126" fmla="*/ 1350683 h 3358777"/>
                  <a:gd name="connsiteX127" fmla="*/ 657412 w 1715247"/>
                  <a:gd name="connsiteY127" fmla="*/ 1529977 h 3358777"/>
                  <a:gd name="connsiteX128" fmla="*/ 615577 w 1715247"/>
                  <a:gd name="connsiteY128" fmla="*/ 1745130 h 3358777"/>
                  <a:gd name="connsiteX129" fmla="*/ 567765 w 1715247"/>
                  <a:gd name="connsiteY129" fmla="*/ 1864659 h 3358777"/>
                  <a:gd name="connsiteX130" fmla="*/ 573741 w 1715247"/>
                  <a:gd name="connsiteY130" fmla="*/ 2049930 h 3358777"/>
                  <a:gd name="connsiteX131" fmla="*/ 555812 w 1715247"/>
                  <a:gd name="connsiteY131" fmla="*/ 2157506 h 3358777"/>
                  <a:gd name="connsiteX132" fmla="*/ 555812 w 1715247"/>
                  <a:gd name="connsiteY132" fmla="*/ 2265083 h 3358777"/>
                  <a:gd name="connsiteX133" fmla="*/ 490071 w 1715247"/>
                  <a:gd name="connsiteY133" fmla="*/ 2378636 h 3358777"/>
                  <a:gd name="connsiteX134" fmla="*/ 424330 w 1715247"/>
                  <a:gd name="connsiteY134" fmla="*/ 2498165 h 3358777"/>
                  <a:gd name="connsiteX135" fmla="*/ 322730 w 1715247"/>
                  <a:gd name="connsiteY135" fmla="*/ 2665506 h 3358777"/>
                  <a:gd name="connsiteX136" fmla="*/ 245035 w 1715247"/>
                  <a:gd name="connsiteY136" fmla="*/ 2779059 h 3358777"/>
                  <a:gd name="connsiteX137" fmla="*/ 227106 w 1715247"/>
                  <a:gd name="connsiteY137" fmla="*/ 2826871 h 3358777"/>
                  <a:gd name="connsiteX138" fmla="*/ 143435 w 1715247"/>
                  <a:gd name="connsiteY138" fmla="*/ 2868706 h 3358777"/>
                  <a:gd name="connsiteX139" fmla="*/ 95624 w 1715247"/>
                  <a:gd name="connsiteY139" fmla="*/ 2898588 h 3358777"/>
                  <a:gd name="connsiteX140" fmla="*/ 41835 w 1715247"/>
                  <a:gd name="connsiteY140" fmla="*/ 2934447 h 3358777"/>
                  <a:gd name="connsiteX141" fmla="*/ 0 w 1715247"/>
                  <a:gd name="connsiteY141" fmla="*/ 2976283 h 3358777"/>
                  <a:gd name="connsiteX0" fmla="*/ 0 w 1715247"/>
                  <a:gd name="connsiteY0" fmla="*/ 2976283 h 3358777"/>
                  <a:gd name="connsiteX1" fmla="*/ 65741 w 1715247"/>
                  <a:gd name="connsiteY1" fmla="*/ 3059953 h 3358777"/>
                  <a:gd name="connsiteX2" fmla="*/ 65741 w 1715247"/>
                  <a:gd name="connsiteY2" fmla="*/ 3059953 h 3358777"/>
                  <a:gd name="connsiteX3" fmla="*/ 65741 w 1715247"/>
                  <a:gd name="connsiteY3" fmla="*/ 3149600 h 3358777"/>
                  <a:gd name="connsiteX4" fmla="*/ 107577 w 1715247"/>
                  <a:gd name="connsiteY4" fmla="*/ 3263153 h 3358777"/>
                  <a:gd name="connsiteX5" fmla="*/ 167341 w 1715247"/>
                  <a:gd name="connsiteY5" fmla="*/ 3281083 h 3358777"/>
                  <a:gd name="connsiteX6" fmla="*/ 268941 w 1715247"/>
                  <a:gd name="connsiteY6" fmla="*/ 3334871 h 3358777"/>
                  <a:gd name="connsiteX7" fmla="*/ 310777 w 1715247"/>
                  <a:gd name="connsiteY7" fmla="*/ 3328894 h 3358777"/>
                  <a:gd name="connsiteX8" fmla="*/ 394447 w 1715247"/>
                  <a:gd name="connsiteY8" fmla="*/ 3358777 h 3358777"/>
                  <a:gd name="connsiteX9" fmla="*/ 418353 w 1715247"/>
                  <a:gd name="connsiteY9" fmla="*/ 3334871 h 3358777"/>
                  <a:gd name="connsiteX10" fmla="*/ 376518 w 1715247"/>
                  <a:gd name="connsiteY10" fmla="*/ 3263153 h 3358777"/>
                  <a:gd name="connsiteX11" fmla="*/ 364565 w 1715247"/>
                  <a:gd name="connsiteY11" fmla="*/ 3173506 h 3358777"/>
                  <a:gd name="connsiteX12" fmla="*/ 364565 w 1715247"/>
                  <a:gd name="connsiteY12" fmla="*/ 3113741 h 3358777"/>
                  <a:gd name="connsiteX13" fmla="*/ 382494 w 1715247"/>
                  <a:gd name="connsiteY13" fmla="*/ 3059953 h 3358777"/>
                  <a:gd name="connsiteX14" fmla="*/ 400424 w 1715247"/>
                  <a:gd name="connsiteY14" fmla="*/ 3012141 h 3358777"/>
                  <a:gd name="connsiteX15" fmla="*/ 448235 w 1715247"/>
                  <a:gd name="connsiteY15" fmla="*/ 2970306 h 3358777"/>
                  <a:gd name="connsiteX16" fmla="*/ 513977 w 1715247"/>
                  <a:gd name="connsiteY16" fmla="*/ 2898588 h 3358777"/>
                  <a:gd name="connsiteX17" fmla="*/ 567765 w 1715247"/>
                  <a:gd name="connsiteY17" fmla="*/ 2856753 h 3358777"/>
                  <a:gd name="connsiteX18" fmla="*/ 687294 w 1715247"/>
                  <a:gd name="connsiteY18" fmla="*/ 2832847 h 3358777"/>
                  <a:gd name="connsiteX19" fmla="*/ 770965 w 1715247"/>
                  <a:gd name="connsiteY19" fmla="*/ 2749177 h 3358777"/>
                  <a:gd name="connsiteX20" fmla="*/ 776941 w 1715247"/>
                  <a:gd name="connsiteY20" fmla="*/ 2719294 h 3358777"/>
                  <a:gd name="connsiteX21" fmla="*/ 759012 w 1715247"/>
                  <a:gd name="connsiteY21" fmla="*/ 2677459 h 3358777"/>
                  <a:gd name="connsiteX22" fmla="*/ 776941 w 1715247"/>
                  <a:gd name="connsiteY22" fmla="*/ 2677459 h 3358777"/>
                  <a:gd name="connsiteX23" fmla="*/ 830730 w 1715247"/>
                  <a:gd name="connsiteY23" fmla="*/ 2707341 h 3358777"/>
                  <a:gd name="connsiteX24" fmla="*/ 944283 w 1715247"/>
                  <a:gd name="connsiteY24" fmla="*/ 2665506 h 3358777"/>
                  <a:gd name="connsiteX25" fmla="*/ 1045883 w 1715247"/>
                  <a:gd name="connsiteY25" fmla="*/ 2647577 h 3358777"/>
                  <a:gd name="connsiteX26" fmla="*/ 1207247 w 1715247"/>
                  <a:gd name="connsiteY26" fmla="*/ 2683436 h 3358777"/>
                  <a:gd name="connsiteX27" fmla="*/ 1231153 w 1715247"/>
                  <a:gd name="connsiteY27" fmla="*/ 2641600 h 3358777"/>
                  <a:gd name="connsiteX28" fmla="*/ 1314824 w 1715247"/>
                  <a:gd name="connsiteY28" fmla="*/ 2689412 h 3358777"/>
                  <a:gd name="connsiteX29" fmla="*/ 1374588 w 1715247"/>
                  <a:gd name="connsiteY29" fmla="*/ 2737224 h 3358777"/>
                  <a:gd name="connsiteX30" fmla="*/ 1416424 w 1715247"/>
                  <a:gd name="connsiteY30" fmla="*/ 2761130 h 3358777"/>
                  <a:gd name="connsiteX31" fmla="*/ 1428377 w 1715247"/>
                  <a:gd name="connsiteY31" fmla="*/ 2767106 h 3358777"/>
                  <a:gd name="connsiteX32" fmla="*/ 1458259 w 1715247"/>
                  <a:gd name="connsiteY32" fmla="*/ 2737224 h 3358777"/>
                  <a:gd name="connsiteX33" fmla="*/ 1458259 w 1715247"/>
                  <a:gd name="connsiteY33" fmla="*/ 2737224 h 3358777"/>
                  <a:gd name="connsiteX34" fmla="*/ 1518024 w 1715247"/>
                  <a:gd name="connsiteY34" fmla="*/ 2749177 h 3358777"/>
                  <a:gd name="connsiteX35" fmla="*/ 1541930 w 1715247"/>
                  <a:gd name="connsiteY35" fmla="*/ 2689412 h 3358777"/>
                  <a:gd name="connsiteX36" fmla="*/ 1601694 w 1715247"/>
                  <a:gd name="connsiteY36" fmla="*/ 2713318 h 3358777"/>
                  <a:gd name="connsiteX37" fmla="*/ 1625600 w 1715247"/>
                  <a:gd name="connsiteY37" fmla="*/ 2731247 h 3358777"/>
                  <a:gd name="connsiteX38" fmla="*/ 1655483 w 1715247"/>
                  <a:gd name="connsiteY38" fmla="*/ 2773083 h 3358777"/>
                  <a:gd name="connsiteX39" fmla="*/ 1691341 w 1715247"/>
                  <a:gd name="connsiteY39" fmla="*/ 2767106 h 3358777"/>
                  <a:gd name="connsiteX40" fmla="*/ 1715247 w 1715247"/>
                  <a:gd name="connsiteY40" fmla="*/ 2737224 h 3358777"/>
                  <a:gd name="connsiteX41" fmla="*/ 1637553 w 1715247"/>
                  <a:gd name="connsiteY41" fmla="*/ 2707341 h 3358777"/>
                  <a:gd name="connsiteX42" fmla="*/ 1607671 w 1715247"/>
                  <a:gd name="connsiteY42" fmla="*/ 2683436 h 3358777"/>
                  <a:gd name="connsiteX43" fmla="*/ 1613647 w 1715247"/>
                  <a:gd name="connsiteY43" fmla="*/ 2635624 h 3358777"/>
                  <a:gd name="connsiteX44" fmla="*/ 1649506 w 1715247"/>
                  <a:gd name="connsiteY44" fmla="*/ 2593788 h 3358777"/>
                  <a:gd name="connsiteX45" fmla="*/ 1637553 w 1715247"/>
                  <a:gd name="connsiteY45" fmla="*/ 2575859 h 3358777"/>
                  <a:gd name="connsiteX46" fmla="*/ 1619624 w 1715247"/>
                  <a:gd name="connsiteY46" fmla="*/ 2575859 h 3358777"/>
                  <a:gd name="connsiteX47" fmla="*/ 1619624 w 1715247"/>
                  <a:gd name="connsiteY47" fmla="*/ 2575859 h 3358777"/>
                  <a:gd name="connsiteX48" fmla="*/ 1547906 w 1715247"/>
                  <a:gd name="connsiteY48" fmla="*/ 2575859 h 3358777"/>
                  <a:gd name="connsiteX49" fmla="*/ 1476188 w 1715247"/>
                  <a:gd name="connsiteY49" fmla="*/ 2587812 h 3358777"/>
                  <a:gd name="connsiteX50" fmla="*/ 1380565 w 1715247"/>
                  <a:gd name="connsiteY50" fmla="*/ 2534024 h 3358777"/>
                  <a:gd name="connsiteX51" fmla="*/ 1326777 w 1715247"/>
                  <a:gd name="connsiteY51" fmla="*/ 2510118 h 3358777"/>
                  <a:gd name="connsiteX52" fmla="*/ 1302871 w 1715247"/>
                  <a:gd name="connsiteY52" fmla="*/ 2474259 h 3358777"/>
                  <a:gd name="connsiteX53" fmla="*/ 1261035 w 1715247"/>
                  <a:gd name="connsiteY53" fmla="*/ 2438400 h 3358777"/>
                  <a:gd name="connsiteX54" fmla="*/ 1296894 w 1715247"/>
                  <a:gd name="connsiteY54" fmla="*/ 2271059 h 3358777"/>
                  <a:gd name="connsiteX55" fmla="*/ 1350683 w 1715247"/>
                  <a:gd name="connsiteY55" fmla="*/ 2205318 h 3358777"/>
                  <a:gd name="connsiteX56" fmla="*/ 1332753 w 1715247"/>
                  <a:gd name="connsiteY56" fmla="*/ 2127624 h 3358777"/>
                  <a:gd name="connsiteX57" fmla="*/ 1338730 w 1715247"/>
                  <a:gd name="connsiteY57" fmla="*/ 2055906 h 3358777"/>
                  <a:gd name="connsiteX58" fmla="*/ 1326777 w 1715247"/>
                  <a:gd name="connsiteY58" fmla="*/ 2020047 h 3358777"/>
                  <a:gd name="connsiteX59" fmla="*/ 1314824 w 1715247"/>
                  <a:gd name="connsiteY59" fmla="*/ 1966259 h 3358777"/>
                  <a:gd name="connsiteX60" fmla="*/ 1338730 w 1715247"/>
                  <a:gd name="connsiteY60" fmla="*/ 1924424 h 3358777"/>
                  <a:gd name="connsiteX61" fmla="*/ 1338730 w 1715247"/>
                  <a:gd name="connsiteY61" fmla="*/ 1864659 h 3358777"/>
                  <a:gd name="connsiteX62" fmla="*/ 1374588 w 1715247"/>
                  <a:gd name="connsiteY62" fmla="*/ 1822824 h 3358777"/>
                  <a:gd name="connsiteX63" fmla="*/ 1392518 w 1715247"/>
                  <a:gd name="connsiteY63" fmla="*/ 1816847 h 3358777"/>
                  <a:gd name="connsiteX64" fmla="*/ 1398494 w 1715247"/>
                  <a:gd name="connsiteY64" fmla="*/ 1769036 h 3358777"/>
                  <a:gd name="connsiteX65" fmla="*/ 1446306 w 1715247"/>
                  <a:gd name="connsiteY65" fmla="*/ 1709271 h 3358777"/>
                  <a:gd name="connsiteX66" fmla="*/ 1476188 w 1715247"/>
                  <a:gd name="connsiteY66" fmla="*/ 1679388 h 3358777"/>
                  <a:gd name="connsiteX67" fmla="*/ 1458259 w 1715247"/>
                  <a:gd name="connsiteY67" fmla="*/ 1637553 h 3358777"/>
                  <a:gd name="connsiteX68" fmla="*/ 1494118 w 1715247"/>
                  <a:gd name="connsiteY68" fmla="*/ 1547906 h 3358777"/>
                  <a:gd name="connsiteX69" fmla="*/ 1512047 w 1715247"/>
                  <a:gd name="connsiteY69" fmla="*/ 1512047 h 3358777"/>
                  <a:gd name="connsiteX70" fmla="*/ 1518024 w 1715247"/>
                  <a:gd name="connsiteY70" fmla="*/ 1476188 h 3358777"/>
                  <a:gd name="connsiteX71" fmla="*/ 1524000 w 1715247"/>
                  <a:gd name="connsiteY71" fmla="*/ 1434353 h 3358777"/>
                  <a:gd name="connsiteX72" fmla="*/ 1535953 w 1715247"/>
                  <a:gd name="connsiteY72" fmla="*/ 1416424 h 3358777"/>
                  <a:gd name="connsiteX73" fmla="*/ 1571812 w 1715247"/>
                  <a:gd name="connsiteY73" fmla="*/ 1428377 h 3358777"/>
                  <a:gd name="connsiteX74" fmla="*/ 1577788 w 1715247"/>
                  <a:gd name="connsiteY74" fmla="*/ 1356659 h 3358777"/>
                  <a:gd name="connsiteX75" fmla="*/ 1553883 w 1715247"/>
                  <a:gd name="connsiteY75" fmla="*/ 1344706 h 3358777"/>
                  <a:gd name="connsiteX76" fmla="*/ 1524000 w 1715247"/>
                  <a:gd name="connsiteY76" fmla="*/ 1296894 h 3358777"/>
                  <a:gd name="connsiteX77" fmla="*/ 1529977 w 1715247"/>
                  <a:gd name="connsiteY77" fmla="*/ 1284941 h 3358777"/>
                  <a:gd name="connsiteX78" fmla="*/ 1518024 w 1715247"/>
                  <a:gd name="connsiteY78" fmla="*/ 1272988 h 3358777"/>
                  <a:gd name="connsiteX79" fmla="*/ 1506071 w 1715247"/>
                  <a:gd name="connsiteY79" fmla="*/ 1225177 h 3358777"/>
                  <a:gd name="connsiteX80" fmla="*/ 1434353 w 1715247"/>
                  <a:gd name="connsiteY80" fmla="*/ 1171388 h 3358777"/>
                  <a:gd name="connsiteX81" fmla="*/ 1380565 w 1715247"/>
                  <a:gd name="connsiteY81" fmla="*/ 1147483 h 3358777"/>
                  <a:gd name="connsiteX82" fmla="*/ 1380565 w 1715247"/>
                  <a:gd name="connsiteY82" fmla="*/ 1111624 h 3358777"/>
                  <a:gd name="connsiteX83" fmla="*/ 1386541 w 1715247"/>
                  <a:gd name="connsiteY83" fmla="*/ 1087718 h 3358777"/>
                  <a:gd name="connsiteX84" fmla="*/ 1410447 w 1715247"/>
                  <a:gd name="connsiteY84" fmla="*/ 1081741 h 3358777"/>
                  <a:gd name="connsiteX85" fmla="*/ 1410447 w 1715247"/>
                  <a:gd name="connsiteY85" fmla="*/ 1027953 h 3358777"/>
                  <a:gd name="connsiteX86" fmla="*/ 1410447 w 1715247"/>
                  <a:gd name="connsiteY86" fmla="*/ 1016000 h 3358777"/>
                  <a:gd name="connsiteX87" fmla="*/ 1374588 w 1715247"/>
                  <a:gd name="connsiteY87" fmla="*/ 998071 h 3358777"/>
                  <a:gd name="connsiteX88" fmla="*/ 1362635 w 1715247"/>
                  <a:gd name="connsiteY88" fmla="*/ 1010024 h 3358777"/>
                  <a:gd name="connsiteX89" fmla="*/ 1338730 w 1715247"/>
                  <a:gd name="connsiteY89" fmla="*/ 1004047 h 3358777"/>
                  <a:gd name="connsiteX90" fmla="*/ 1332753 w 1715247"/>
                  <a:gd name="connsiteY90" fmla="*/ 956236 h 3358777"/>
                  <a:gd name="connsiteX91" fmla="*/ 1296894 w 1715247"/>
                  <a:gd name="connsiteY91" fmla="*/ 914400 h 3358777"/>
                  <a:gd name="connsiteX92" fmla="*/ 1237130 w 1715247"/>
                  <a:gd name="connsiteY92" fmla="*/ 872565 h 3358777"/>
                  <a:gd name="connsiteX93" fmla="*/ 1201271 w 1715247"/>
                  <a:gd name="connsiteY93" fmla="*/ 824753 h 3358777"/>
                  <a:gd name="connsiteX94" fmla="*/ 1207247 w 1715247"/>
                  <a:gd name="connsiteY94" fmla="*/ 776941 h 3358777"/>
                  <a:gd name="connsiteX95" fmla="*/ 1207247 w 1715247"/>
                  <a:gd name="connsiteY95" fmla="*/ 776941 h 3358777"/>
                  <a:gd name="connsiteX96" fmla="*/ 1219200 w 1715247"/>
                  <a:gd name="connsiteY96" fmla="*/ 723153 h 3358777"/>
                  <a:gd name="connsiteX97" fmla="*/ 1267012 w 1715247"/>
                  <a:gd name="connsiteY97" fmla="*/ 675341 h 3358777"/>
                  <a:gd name="connsiteX98" fmla="*/ 1272988 w 1715247"/>
                  <a:gd name="connsiteY98" fmla="*/ 633506 h 3358777"/>
                  <a:gd name="connsiteX99" fmla="*/ 1255059 w 1715247"/>
                  <a:gd name="connsiteY99" fmla="*/ 603624 h 3358777"/>
                  <a:gd name="connsiteX100" fmla="*/ 1255059 w 1715247"/>
                  <a:gd name="connsiteY100" fmla="*/ 591671 h 3358777"/>
                  <a:gd name="connsiteX101" fmla="*/ 1255059 w 1715247"/>
                  <a:gd name="connsiteY101" fmla="*/ 555812 h 3358777"/>
                  <a:gd name="connsiteX102" fmla="*/ 1326777 w 1715247"/>
                  <a:gd name="connsiteY102" fmla="*/ 537883 h 3358777"/>
                  <a:gd name="connsiteX103" fmla="*/ 1350683 w 1715247"/>
                  <a:gd name="connsiteY103" fmla="*/ 513977 h 3358777"/>
                  <a:gd name="connsiteX104" fmla="*/ 1374588 w 1715247"/>
                  <a:gd name="connsiteY104" fmla="*/ 490071 h 3358777"/>
                  <a:gd name="connsiteX105" fmla="*/ 1380565 w 1715247"/>
                  <a:gd name="connsiteY105" fmla="*/ 436283 h 3358777"/>
                  <a:gd name="connsiteX106" fmla="*/ 1344706 w 1715247"/>
                  <a:gd name="connsiteY106" fmla="*/ 424330 h 3358777"/>
                  <a:gd name="connsiteX107" fmla="*/ 1326777 w 1715247"/>
                  <a:gd name="connsiteY107" fmla="*/ 394447 h 3358777"/>
                  <a:gd name="connsiteX108" fmla="*/ 1308847 w 1715247"/>
                  <a:gd name="connsiteY108" fmla="*/ 364565 h 3358777"/>
                  <a:gd name="connsiteX109" fmla="*/ 1302871 w 1715247"/>
                  <a:gd name="connsiteY109" fmla="*/ 340659 h 3358777"/>
                  <a:gd name="connsiteX110" fmla="*/ 1272988 w 1715247"/>
                  <a:gd name="connsiteY110" fmla="*/ 340659 h 3358777"/>
                  <a:gd name="connsiteX111" fmla="*/ 1237130 w 1715247"/>
                  <a:gd name="connsiteY111" fmla="*/ 328706 h 3358777"/>
                  <a:gd name="connsiteX112" fmla="*/ 1237130 w 1715247"/>
                  <a:gd name="connsiteY112" fmla="*/ 274918 h 3358777"/>
                  <a:gd name="connsiteX113" fmla="*/ 1237130 w 1715247"/>
                  <a:gd name="connsiteY113" fmla="*/ 274918 h 3358777"/>
                  <a:gd name="connsiteX114" fmla="*/ 1213224 w 1715247"/>
                  <a:gd name="connsiteY114" fmla="*/ 227106 h 3358777"/>
                  <a:gd name="connsiteX115" fmla="*/ 1213224 w 1715247"/>
                  <a:gd name="connsiteY115" fmla="*/ 161365 h 3358777"/>
                  <a:gd name="connsiteX116" fmla="*/ 1207247 w 1715247"/>
                  <a:gd name="connsiteY116" fmla="*/ 131483 h 3358777"/>
                  <a:gd name="connsiteX117" fmla="*/ 1153459 w 1715247"/>
                  <a:gd name="connsiteY117" fmla="*/ 95624 h 3358777"/>
                  <a:gd name="connsiteX118" fmla="*/ 1111624 w 1715247"/>
                  <a:gd name="connsiteY118" fmla="*/ 47812 h 3358777"/>
                  <a:gd name="connsiteX119" fmla="*/ 1069788 w 1715247"/>
                  <a:gd name="connsiteY119" fmla="*/ 29883 h 3358777"/>
                  <a:gd name="connsiteX120" fmla="*/ 998071 w 1715247"/>
                  <a:gd name="connsiteY120" fmla="*/ 0 h 3358777"/>
                  <a:gd name="connsiteX121" fmla="*/ 974165 w 1715247"/>
                  <a:gd name="connsiteY121" fmla="*/ 209177 h 3358777"/>
                  <a:gd name="connsiteX122" fmla="*/ 938306 w 1715247"/>
                  <a:gd name="connsiteY122" fmla="*/ 466165 h 3358777"/>
                  <a:gd name="connsiteX123" fmla="*/ 854635 w 1715247"/>
                  <a:gd name="connsiteY123" fmla="*/ 711201 h 3358777"/>
                  <a:gd name="connsiteX124" fmla="*/ 770965 w 1715247"/>
                  <a:gd name="connsiteY124" fmla="*/ 920377 h 3358777"/>
                  <a:gd name="connsiteX125" fmla="*/ 735106 w 1715247"/>
                  <a:gd name="connsiteY125" fmla="*/ 1129553 h 3358777"/>
                  <a:gd name="connsiteX126" fmla="*/ 699247 w 1715247"/>
                  <a:gd name="connsiteY126" fmla="*/ 1350683 h 3358777"/>
                  <a:gd name="connsiteX127" fmla="*/ 657412 w 1715247"/>
                  <a:gd name="connsiteY127" fmla="*/ 1529977 h 3358777"/>
                  <a:gd name="connsiteX128" fmla="*/ 615577 w 1715247"/>
                  <a:gd name="connsiteY128" fmla="*/ 1745130 h 3358777"/>
                  <a:gd name="connsiteX129" fmla="*/ 567765 w 1715247"/>
                  <a:gd name="connsiteY129" fmla="*/ 1864659 h 3358777"/>
                  <a:gd name="connsiteX130" fmla="*/ 573741 w 1715247"/>
                  <a:gd name="connsiteY130" fmla="*/ 2049930 h 3358777"/>
                  <a:gd name="connsiteX131" fmla="*/ 555812 w 1715247"/>
                  <a:gd name="connsiteY131" fmla="*/ 2157506 h 3358777"/>
                  <a:gd name="connsiteX132" fmla="*/ 555812 w 1715247"/>
                  <a:gd name="connsiteY132" fmla="*/ 2265083 h 3358777"/>
                  <a:gd name="connsiteX133" fmla="*/ 490071 w 1715247"/>
                  <a:gd name="connsiteY133" fmla="*/ 2378636 h 3358777"/>
                  <a:gd name="connsiteX134" fmla="*/ 424330 w 1715247"/>
                  <a:gd name="connsiteY134" fmla="*/ 2498165 h 3358777"/>
                  <a:gd name="connsiteX135" fmla="*/ 322730 w 1715247"/>
                  <a:gd name="connsiteY135" fmla="*/ 2665506 h 3358777"/>
                  <a:gd name="connsiteX136" fmla="*/ 245035 w 1715247"/>
                  <a:gd name="connsiteY136" fmla="*/ 2779059 h 3358777"/>
                  <a:gd name="connsiteX137" fmla="*/ 227106 w 1715247"/>
                  <a:gd name="connsiteY137" fmla="*/ 2826871 h 3358777"/>
                  <a:gd name="connsiteX138" fmla="*/ 143435 w 1715247"/>
                  <a:gd name="connsiteY138" fmla="*/ 2868706 h 3358777"/>
                  <a:gd name="connsiteX139" fmla="*/ 95624 w 1715247"/>
                  <a:gd name="connsiteY139" fmla="*/ 2898588 h 3358777"/>
                  <a:gd name="connsiteX140" fmla="*/ 41835 w 1715247"/>
                  <a:gd name="connsiteY140" fmla="*/ 2934447 h 3358777"/>
                  <a:gd name="connsiteX141" fmla="*/ 0 w 1715247"/>
                  <a:gd name="connsiteY141" fmla="*/ 2976283 h 33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715247" h="3358777">
                    <a:moveTo>
                      <a:pt x="0" y="2976283"/>
                    </a:moveTo>
                    <a:lnTo>
                      <a:pt x="65741" y="3059953"/>
                    </a:lnTo>
                    <a:lnTo>
                      <a:pt x="65741" y="3059953"/>
                    </a:lnTo>
                    <a:lnTo>
                      <a:pt x="65741" y="3149600"/>
                    </a:lnTo>
                    <a:lnTo>
                      <a:pt x="107577" y="3263153"/>
                    </a:lnTo>
                    <a:lnTo>
                      <a:pt x="167341" y="3281083"/>
                    </a:lnTo>
                    <a:lnTo>
                      <a:pt x="268941" y="3334871"/>
                    </a:lnTo>
                    <a:lnTo>
                      <a:pt x="310777" y="3328894"/>
                    </a:lnTo>
                    <a:lnTo>
                      <a:pt x="394447" y="3358777"/>
                    </a:lnTo>
                    <a:lnTo>
                      <a:pt x="418353" y="3334871"/>
                    </a:lnTo>
                    <a:lnTo>
                      <a:pt x="376518" y="3263153"/>
                    </a:lnTo>
                    <a:lnTo>
                      <a:pt x="364565" y="3173506"/>
                    </a:lnTo>
                    <a:lnTo>
                      <a:pt x="364565" y="3113741"/>
                    </a:lnTo>
                    <a:lnTo>
                      <a:pt x="382494" y="3059953"/>
                    </a:lnTo>
                    <a:lnTo>
                      <a:pt x="400424" y="3012141"/>
                    </a:lnTo>
                    <a:lnTo>
                      <a:pt x="448235" y="2970306"/>
                    </a:lnTo>
                    <a:lnTo>
                      <a:pt x="513977" y="2898588"/>
                    </a:lnTo>
                    <a:lnTo>
                      <a:pt x="567765" y="2856753"/>
                    </a:lnTo>
                    <a:lnTo>
                      <a:pt x="687294" y="2832847"/>
                    </a:lnTo>
                    <a:lnTo>
                      <a:pt x="770965" y="2749177"/>
                    </a:lnTo>
                    <a:lnTo>
                      <a:pt x="776941" y="2719294"/>
                    </a:lnTo>
                    <a:lnTo>
                      <a:pt x="759012" y="2677459"/>
                    </a:lnTo>
                    <a:lnTo>
                      <a:pt x="776941" y="2677459"/>
                    </a:lnTo>
                    <a:lnTo>
                      <a:pt x="830730" y="2707341"/>
                    </a:lnTo>
                    <a:lnTo>
                      <a:pt x="944283" y="2665506"/>
                    </a:lnTo>
                    <a:lnTo>
                      <a:pt x="1045883" y="2647577"/>
                    </a:lnTo>
                    <a:lnTo>
                      <a:pt x="1207247" y="2683436"/>
                    </a:lnTo>
                    <a:lnTo>
                      <a:pt x="1231153" y="2641600"/>
                    </a:lnTo>
                    <a:lnTo>
                      <a:pt x="1314824" y="2689412"/>
                    </a:lnTo>
                    <a:lnTo>
                      <a:pt x="1374588" y="2737224"/>
                    </a:lnTo>
                    <a:lnTo>
                      <a:pt x="1416424" y="2761130"/>
                    </a:lnTo>
                    <a:lnTo>
                      <a:pt x="1428377" y="2767106"/>
                    </a:lnTo>
                    <a:lnTo>
                      <a:pt x="1458259" y="2737224"/>
                    </a:lnTo>
                    <a:lnTo>
                      <a:pt x="1458259" y="2737224"/>
                    </a:lnTo>
                    <a:lnTo>
                      <a:pt x="1518024" y="2749177"/>
                    </a:lnTo>
                    <a:lnTo>
                      <a:pt x="1541930" y="2689412"/>
                    </a:lnTo>
                    <a:lnTo>
                      <a:pt x="1601694" y="2713318"/>
                    </a:lnTo>
                    <a:lnTo>
                      <a:pt x="1625600" y="2731247"/>
                    </a:lnTo>
                    <a:lnTo>
                      <a:pt x="1655483" y="2773083"/>
                    </a:lnTo>
                    <a:lnTo>
                      <a:pt x="1691341" y="2767106"/>
                    </a:lnTo>
                    <a:lnTo>
                      <a:pt x="1715247" y="2737224"/>
                    </a:lnTo>
                    <a:lnTo>
                      <a:pt x="1637553" y="2707341"/>
                    </a:lnTo>
                    <a:lnTo>
                      <a:pt x="1607671" y="2683436"/>
                    </a:lnTo>
                    <a:lnTo>
                      <a:pt x="1613647" y="2635624"/>
                    </a:lnTo>
                    <a:lnTo>
                      <a:pt x="1649506" y="2593788"/>
                    </a:lnTo>
                    <a:lnTo>
                      <a:pt x="1637553" y="2575859"/>
                    </a:lnTo>
                    <a:lnTo>
                      <a:pt x="1619624" y="2575859"/>
                    </a:lnTo>
                    <a:lnTo>
                      <a:pt x="1619624" y="2575859"/>
                    </a:lnTo>
                    <a:lnTo>
                      <a:pt x="1547906" y="2575859"/>
                    </a:lnTo>
                    <a:lnTo>
                      <a:pt x="1476188" y="2587812"/>
                    </a:lnTo>
                    <a:lnTo>
                      <a:pt x="1380565" y="2534024"/>
                    </a:lnTo>
                    <a:lnTo>
                      <a:pt x="1326777" y="2510118"/>
                    </a:lnTo>
                    <a:lnTo>
                      <a:pt x="1302871" y="2474259"/>
                    </a:lnTo>
                    <a:lnTo>
                      <a:pt x="1261035" y="2438400"/>
                    </a:lnTo>
                    <a:lnTo>
                      <a:pt x="1296894" y="2271059"/>
                    </a:lnTo>
                    <a:lnTo>
                      <a:pt x="1350683" y="2205318"/>
                    </a:lnTo>
                    <a:lnTo>
                      <a:pt x="1332753" y="2127624"/>
                    </a:lnTo>
                    <a:lnTo>
                      <a:pt x="1338730" y="2055906"/>
                    </a:lnTo>
                    <a:lnTo>
                      <a:pt x="1326777" y="2020047"/>
                    </a:lnTo>
                    <a:lnTo>
                      <a:pt x="1314824" y="1966259"/>
                    </a:lnTo>
                    <a:lnTo>
                      <a:pt x="1338730" y="1924424"/>
                    </a:lnTo>
                    <a:lnTo>
                      <a:pt x="1338730" y="1864659"/>
                    </a:lnTo>
                    <a:lnTo>
                      <a:pt x="1374588" y="1822824"/>
                    </a:lnTo>
                    <a:lnTo>
                      <a:pt x="1392518" y="1816847"/>
                    </a:lnTo>
                    <a:lnTo>
                      <a:pt x="1398494" y="1769036"/>
                    </a:lnTo>
                    <a:lnTo>
                      <a:pt x="1446306" y="1709271"/>
                    </a:lnTo>
                    <a:lnTo>
                      <a:pt x="1476188" y="1679388"/>
                    </a:lnTo>
                    <a:lnTo>
                      <a:pt x="1458259" y="1637553"/>
                    </a:lnTo>
                    <a:lnTo>
                      <a:pt x="1494118" y="1547906"/>
                    </a:lnTo>
                    <a:lnTo>
                      <a:pt x="1512047" y="1512047"/>
                    </a:lnTo>
                    <a:lnTo>
                      <a:pt x="1518024" y="1476188"/>
                    </a:lnTo>
                    <a:lnTo>
                      <a:pt x="1524000" y="1434353"/>
                    </a:lnTo>
                    <a:lnTo>
                      <a:pt x="1535953" y="1416424"/>
                    </a:lnTo>
                    <a:lnTo>
                      <a:pt x="1571812" y="1428377"/>
                    </a:lnTo>
                    <a:lnTo>
                      <a:pt x="1577788" y="1356659"/>
                    </a:lnTo>
                    <a:lnTo>
                      <a:pt x="1553883" y="1344706"/>
                    </a:lnTo>
                    <a:lnTo>
                      <a:pt x="1524000" y="1296894"/>
                    </a:lnTo>
                    <a:lnTo>
                      <a:pt x="1529977" y="1284941"/>
                    </a:lnTo>
                    <a:lnTo>
                      <a:pt x="1518024" y="1272988"/>
                    </a:lnTo>
                    <a:lnTo>
                      <a:pt x="1506071" y="1225177"/>
                    </a:lnTo>
                    <a:lnTo>
                      <a:pt x="1434353" y="1171388"/>
                    </a:lnTo>
                    <a:lnTo>
                      <a:pt x="1380565" y="1147483"/>
                    </a:lnTo>
                    <a:lnTo>
                      <a:pt x="1380565" y="1111624"/>
                    </a:lnTo>
                    <a:lnTo>
                      <a:pt x="1386541" y="1087718"/>
                    </a:lnTo>
                    <a:lnTo>
                      <a:pt x="1410447" y="1081741"/>
                    </a:lnTo>
                    <a:lnTo>
                      <a:pt x="1410447" y="1027953"/>
                    </a:lnTo>
                    <a:lnTo>
                      <a:pt x="1410447" y="1016000"/>
                    </a:lnTo>
                    <a:lnTo>
                      <a:pt x="1374588" y="998071"/>
                    </a:lnTo>
                    <a:lnTo>
                      <a:pt x="1362635" y="1010024"/>
                    </a:lnTo>
                    <a:lnTo>
                      <a:pt x="1338730" y="1004047"/>
                    </a:lnTo>
                    <a:lnTo>
                      <a:pt x="1332753" y="956236"/>
                    </a:lnTo>
                    <a:lnTo>
                      <a:pt x="1296894" y="914400"/>
                    </a:lnTo>
                    <a:lnTo>
                      <a:pt x="1237130" y="872565"/>
                    </a:lnTo>
                    <a:lnTo>
                      <a:pt x="1201271" y="824753"/>
                    </a:lnTo>
                    <a:lnTo>
                      <a:pt x="1207247" y="776941"/>
                    </a:lnTo>
                    <a:lnTo>
                      <a:pt x="1207247" y="776941"/>
                    </a:lnTo>
                    <a:lnTo>
                      <a:pt x="1219200" y="723153"/>
                    </a:lnTo>
                    <a:lnTo>
                      <a:pt x="1267012" y="675341"/>
                    </a:lnTo>
                    <a:lnTo>
                      <a:pt x="1272988" y="633506"/>
                    </a:lnTo>
                    <a:lnTo>
                      <a:pt x="1255059" y="603624"/>
                    </a:lnTo>
                    <a:lnTo>
                      <a:pt x="1255059" y="591671"/>
                    </a:lnTo>
                    <a:lnTo>
                      <a:pt x="1255059" y="555812"/>
                    </a:lnTo>
                    <a:lnTo>
                      <a:pt x="1326777" y="537883"/>
                    </a:lnTo>
                    <a:lnTo>
                      <a:pt x="1350683" y="513977"/>
                    </a:lnTo>
                    <a:lnTo>
                      <a:pt x="1374588" y="490071"/>
                    </a:lnTo>
                    <a:lnTo>
                      <a:pt x="1380565" y="436283"/>
                    </a:lnTo>
                    <a:lnTo>
                      <a:pt x="1344706" y="424330"/>
                    </a:lnTo>
                    <a:lnTo>
                      <a:pt x="1326777" y="394447"/>
                    </a:lnTo>
                    <a:lnTo>
                      <a:pt x="1308847" y="364565"/>
                    </a:lnTo>
                    <a:lnTo>
                      <a:pt x="1302871" y="340659"/>
                    </a:lnTo>
                    <a:lnTo>
                      <a:pt x="1272988" y="340659"/>
                    </a:lnTo>
                    <a:lnTo>
                      <a:pt x="1237130" y="328706"/>
                    </a:lnTo>
                    <a:lnTo>
                      <a:pt x="1237130" y="274918"/>
                    </a:lnTo>
                    <a:lnTo>
                      <a:pt x="1237130" y="274918"/>
                    </a:lnTo>
                    <a:lnTo>
                      <a:pt x="1213224" y="227106"/>
                    </a:lnTo>
                    <a:lnTo>
                      <a:pt x="1213224" y="161365"/>
                    </a:lnTo>
                    <a:lnTo>
                      <a:pt x="1207247" y="131483"/>
                    </a:lnTo>
                    <a:lnTo>
                      <a:pt x="1153459" y="95624"/>
                    </a:lnTo>
                    <a:lnTo>
                      <a:pt x="1111624" y="47812"/>
                    </a:lnTo>
                    <a:lnTo>
                      <a:pt x="1069788" y="29883"/>
                    </a:lnTo>
                    <a:lnTo>
                      <a:pt x="998071" y="0"/>
                    </a:lnTo>
                    <a:lnTo>
                      <a:pt x="974165" y="209177"/>
                    </a:lnTo>
                    <a:lnTo>
                      <a:pt x="938306" y="466165"/>
                    </a:lnTo>
                    <a:lnTo>
                      <a:pt x="854635" y="711201"/>
                    </a:lnTo>
                    <a:lnTo>
                      <a:pt x="770965" y="920377"/>
                    </a:lnTo>
                    <a:lnTo>
                      <a:pt x="735106" y="1129553"/>
                    </a:lnTo>
                    <a:lnTo>
                      <a:pt x="699247" y="1350683"/>
                    </a:lnTo>
                    <a:lnTo>
                      <a:pt x="657412" y="1529977"/>
                    </a:lnTo>
                    <a:lnTo>
                      <a:pt x="615577" y="1745130"/>
                    </a:lnTo>
                    <a:lnTo>
                      <a:pt x="567765" y="1864659"/>
                    </a:lnTo>
                    <a:lnTo>
                      <a:pt x="573741" y="2049930"/>
                    </a:lnTo>
                    <a:lnTo>
                      <a:pt x="555812" y="2157506"/>
                    </a:lnTo>
                    <a:lnTo>
                      <a:pt x="555812" y="2265083"/>
                    </a:lnTo>
                    <a:lnTo>
                      <a:pt x="490071" y="2378636"/>
                    </a:lnTo>
                    <a:lnTo>
                      <a:pt x="424330" y="2498165"/>
                    </a:lnTo>
                    <a:lnTo>
                      <a:pt x="322730" y="2665506"/>
                    </a:lnTo>
                    <a:lnTo>
                      <a:pt x="245035" y="2779059"/>
                    </a:lnTo>
                    <a:lnTo>
                      <a:pt x="227106" y="2826871"/>
                    </a:lnTo>
                    <a:lnTo>
                      <a:pt x="143435" y="2868706"/>
                    </a:lnTo>
                    <a:lnTo>
                      <a:pt x="95624" y="2898588"/>
                    </a:lnTo>
                    <a:lnTo>
                      <a:pt x="41835" y="2934447"/>
                    </a:lnTo>
                    <a:lnTo>
                      <a:pt x="0" y="2976283"/>
                    </a:lnTo>
                    <a:close/>
                  </a:path>
                </a:pathLst>
              </a:custGeom>
              <a:solidFill>
                <a:schemeClr val="accent1">
                  <a:alpha val="50000"/>
                </a:schemeClr>
              </a:solidFill>
              <a:ln w="22225" cap="flat" cmpd="sng" algn="ctr">
                <a:solidFill>
                  <a:schemeClr val="accent1">
                    <a:lumMod val="50000"/>
                  </a:schemeClr>
                </a:solidFill>
                <a:prstDash val="sysDash"/>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2667" dirty="0">
                  <a:solidFill>
                    <a:prstClr val="black"/>
                  </a:solidFill>
                  <a:latin typeface="Impact" pitchFamily="34" charset="0"/>
                  <a:cs typeface="Arial" charset="0"/>
                </a:endParaRPr>
              </a:p>
            </p:txBody>
          </p:sp>
          <p:sp>
            <p:nvSpPr>
              <p:cNvPr id="14" name="Rectangle 13">
                <a:extLst>
                  <a:ext uri="{FF2B5EF4-FFF2-40B4-BE49-F238E27FC236}">
                    <a16:creationId xmlns="" xmlns:a16="http://schemas.microsoft.com/office/drawing/2014/main" id="{7E2C6CED-B9B0-44B8-A868-F552B479D7C0}"/>
                  </a:ext>
                </a:extLst>
              </p:cNvPr>
              <p:cNvSpPr/>
              <p:nvPr/>
            </p:nvSpPr>
            <p:spPr>
              <a:xfrm>
                <a:off x="1810807" y="4100337"/>
                <a:ext cx="2747044" cy="674436"/>
              </a:xfrm>
              <a:prstGeom prst="rect">
                <a:avLst/>
              </a:prstGeom>
            </p:spPr>
            <p:txBody>
              <a:bodyPr wrap="square">
                <a:spAutoFit/>
              </a:bodyPr>
              <a:lstStyle/>
              <a:p>
                <a:pPr algn="ctr" fontAlgn="base">
                  <a:spcBef>
                    <a:spcPct val="0"/>
                  </a:spcBef>
                  <a:spcAft>
                    <a:spcPct val="0"/>
                  </a:spcAft>
                </a:pPr>
                <a:r>
                  <a:rPr lang="en-US" sz="2133" b="1" dirty="0">
                    <a:solidFill>
                      <a:srgbClr val="006600"/>
                    </a:solidFill>
                    <a:effectLst>
                      <a:outerShdw blurRad="38100" dist="38100" dir="2700000" algn="tl">
                        <a:srgbClr val="000000">
                          <a:alpha val="43137"/>
                        </a:srgbClr>
                      </a:outerShdw>
                    </a:effectLst>
                    <a:cs typeface="Arial" charset="0"/>
                  </a:rPr>
                  <a:t>Cost Advantage Area </a:t>
                </a:r>
              </a:p>
              <a:p>
                <a:pPr algn="ctr" fontAlgn="base">
                  <a:spcBef>
                    <a:spcPct val="0"/>
                  </a:spcBef>
                  <a:spcAft>
                    <a:spcPct val="0"/>
                  </a:spcAft>
                </a:pPr>
                <a:r>
                  <a:rPr lang="en-US" sz="2133" b="1" dirty="0">
                    <a:solidFill>
                      <a:srgbClr val="006600"/>
                    </a:solidFill>
                    <a:effectLst>
                      <a:outerShdw blurRad="38100" dist="38100" dir="2700000" algn="tl">
                        <a:srgbClr val="000000">
                          <a:alpha val="43137"/>
                        </a:srgbClr>
                      </a:outerShdw>
                    </a:effectLst>
                    <a:cs typeface="Arial" charset="0"/>
                  </a:rPr>
                  <a:t>West of the MS River</a:t>
                </a:r>
              </a:p>
            </p:txBody>
          </p:sp>
        </p:gr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 xmlns:a16="http://schemas.microsoft.com/office/drawing/2014/main" id="{B0E28ADA-BC23-4B53-9F2A-A4DF83EECCDA}"/>
                    </a:ext>
                  </a:extLst>
                </p14:cNvPr>
                <p14:cNvContentPartPr/>
                <p14:nvPr/>
              </p14:nvContentPartPr>
              <p14:xfrm>
                <a:off x="5505470" y="2416787"/>
                <a:ext cx="777600" cy="2291616"/>
              </p14:xfrm>
            </p:contentPart>
          </mc:Choice>
          <mc:Fallback xmlns="">
            <p:pic>
              <p:nvPicPr>
                <p:cNvPr id="15" name="Ink 14">
                  <a:extLst>
                    <a:ext uri="{FF2B5EF4-FFF2-40B4-BE49-F238E27FC236}">
                      <a16:creationId xmlns="" xmlns:a16="http://schemas.microsoft.com/office/drawing/2014/main" xmlns:p14="http://schemas.microsoft.com/office/powerpoint/2010/main" id="{B0E28ADA-BC23-4B53-9F2A-A4DF83EECCDA}"/>
                    </a:ext>
                  </a:extLst>
                </p:cNvPr>
                <p:cNvPicPr/>
                <p:nvPr/>
              </p:nvPicPr>
              <p:blipFill>
                <a:blip r:embed="rId5"/>
                <a:stretch>
                  <a:fillRect/>
                </a:stretch>
              </p:blipFill>
              <p:spPr>
                <a:xfrm>
                  <a:off x="5475657" y="2385333"/>
                  <a:ext cx="837226" cy="2354524"/>
                </a:xfrm>
                <a:prstGeom prst="rect">
                  <a:avLst/>
                </a:prstGeom>
              </p:spPr>
            </p:pic>
          </mc:Fallback>
        </mc:AlternateContent>
        <p:sp>
          <p:nvSpPr>
            <p:cNvPr id="18" name="Rectangle 17">
              <a:extLst>
                <a:ext uri="{FF2B5EF4-FFF2-40B4-BE49-F238E27FC236}">
                  <a16:creationId xmlns="" xmlns:a16="http://schemas.microsoft.com/office/drawing/2014/main" id="{3879FC95-82EE-4696-8ABA-4556E649B046}"/>
                </a:ext>
              </a:extLst>
            </p:cNvPr>
            <p:cNvSpPr/>
            <p:nvPr/>
          </p:nvSpPr>
          <p:spPr>
            <a:xfrm>
              <a:off x="5937339" y="3400372"/>
              <a:ext cx="1869496" cy="859534"/>
            </a:xfrm>
            <a:prstGeom prst="rect">
              <a:avLst/>
            </a:prstGeom>
          </p:spPr>
          <p:txBody>
            <a:bodyPr wrap="square">
              <a:spAutoFit/>
            </a:bodyPr>
            <a:lstStyle/>
            <a:p>
              <a:pPr fontAlgn="base">
                <a:spcBef>
                  <a:spcPct val="0"/>
                </a:spcBef>
                <a:spcAft>
                  <a:spcPct val="0"/>
                </a:spcAft>
              </a:pPr>
              <a:r>
                <a:rPr lang="en-US" sz="1867" dirty="0">
                  <a:solidFill>
                    <a:srgbClr val="0070C0"/>
                  </a:solidFill>
                  <a:effectLst>
                    <a:outerShdw blurRad="50800" dist="50800" dir="5400000" sx="11000" sy="11000" algn="ctr" rotWithShape="0">
                      <a:srgbClr val="000000">
                        <a:alpha val="43137"/>
                      </a:srgbClr>
                    </a:outerShdw>
                  </a:effectLst>
                  <a:latin typeface="Arial Rounded MT Bold" panose="020F0704030504030204" pitchFamily="34" charset="0"/>
                  <a:cs typeface="Arial" charset="0"/>
                </a:rPr>
                <a:t>PRE PANAMA CANAL EXPANSION</a:t>
              </a:r>
            </a:p>
          </p:txBody>
        </p:sp>
      </p:grpSp>
      <p:sp>
        <p:nvSpPr>
          <p:cNvPr id="3" name="Title 2">
            <a:extLst>
              <a:ext uri="{FF2B5EF4-FFF2-40B4-BE49-F238E27FC236}">
                <a16:creationId xmlns="" xmlns:a16="http://schemas.microsoft.com/office/drawing/2014/main" id="{E7B526CD-DA0B-44C4-9961-837A2E56584F}"/>
              </a:ext>
            </a:extLst>
          </p:cNvPr>
          <p:cNvSpPr>
            <a:spLocks noGrp="1"/>
          </p:cNvSpPr>
          <p:nvPr>
            <p:ph type="title"/>
          </p:nvPr>
        </p:nvSpPr>
        <p:spPr>
          <a:xfrm>
            <a:off x="153187" y="1014042"/>
            <a:ext cx="12192000" cy="1528516"/>
          </a:xfrm>
          <a:effectLst/>
        </p:spPr>
        <p:txBody>
          <a:bodyPr/>
          <a:lstStyle/>
          <a:p>
            <a:pPr algn="l"/>
            <a:r>
              <a:rPr lang="en-US" sz="2800" cap="none" dirty="0">
                <a:solidFill>
                  <a:schemeClr val="bg1"/>
                </a:solidFill>
                <a:effectLst>
                  <a:outerShdw blurRad="38100" dist="38100" dir="2700000" algn="tl">
                    <a:srgbClr val="000000">
                      <a:alpha val="43137"/>
                    </a:srgbClr>
                  </a:outerShdw>
                </a:effectLst>
                <a:latin typeface="+mj-lt"/>
              </a:rPr>
              <a:t>Dramatic Market Penetration – Post-Panama Canal Expansion</a:t>
            </a:r>
            <a:endParaRPr lang="en-US" sz="5400" dirty="0">
              <a:solidFill>
                <a:schemeClr val="tx1"/>
              </a:solidFill>
            </a:endParaRPr>
          </a:p>
        </p:txBody>
      </p:sp>
      <p:sp>
        <p:nvSpPr>
          <p:cNvPr id="16" name="Rectangle 15"/>
          <p:cNvSpPr/>
          <p:nvPr/>
        </p:nvSpPr>
        <p:spPr>
          <a:xfrm>
            <a:off x="153187" y="6305456"/>
            <a:ext cx="3956981" cy="318100"/>
          </a:xfrm>
          <a:prstGeom prst="rect">
            <a:avLst/>
          </a:prstGeom>
        </p:spPr>
        <p:txBody>
          <a:bodyPr wrap="none">
            <a:spAutoFit/>
          </a:bodyPr>
          <a:lstStyle/>
          <a:p>
            <a:pPr fontAlgn="base">
              <a:spcBef>
                <a:spcPct val="0"/>
              </a:spcBef>
              <a:spcAft>
                <a:spcPct val="0"/>
              </a:spcAft>
            </a:pPr>
            <a:r>
              <a:rPr lang="en-US" sz="1467" b="1" dirty="0">
                <a:solidFill>
                  <a:prstClr val="black"/>
                </a:solidFill>
                <a:ea typeface="Arial Hebrew Scholar" charset="-79"/>
                <a:cs typeface="Arial Hebrew Scholar" charset="-79"/>
              </a:rPr>
              <a:t>Source: Texas DOT, Cambridge Systemics</a:t>
            </a:r>
          </a:p>
        </p:txBody>
      </p:sp>
    </p:spTree>
    <p:extLst>
      <p:ext uri="{BB962C8B-B14F-4D97-AF65-F5344CB8AC3E}">
        <p14:creationId xmlns:p14="http://schemas.microsoft.com/office/powerpoint/2010/main" val="89852296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6434EE14-6273-49AC-B37F-A1AFB353C3F0}"/>
              </a:ext>
            </a:extLst>
          </p:cNvPr>
          <p:cNvSpPr>
            <a:spLocks noGrp="1"/>
          </p:cNvSpPr>
          <p:nvPr>
            <p:ph type="title"/>
          </p:nvPr>
        </p:nvSpPr>
        <p:spPr>
          <a:xfrm>
            <a:off x="-406400" y="195503"/>
            <a:ext cx="12192000" cy="1032164"/>
          </a:xfrm>
          <a:effectLst/>
        </p:spPr>
        <p:txBody>
          <a:bodyPr/>
          <a:lstStyle/>
          <a:p>
            <a:pPr algn="r"/>
            <a:r>
              <a:rPr lang="en-US" sz="3467" cap="none" dirty="0">
                <a:solidFill>
                  <a:schemeClr val="tx1"/>
                </a:solidFill>
                <a:latin typeface="Arial"/>
                <a:cs typeface="Arial"/>
              </a:rPr>
              <a:t>Mississippi River- Plaquemines Port</a:t>
            </a:r>
          </a:p>
        </p:txBody>
      </p:sp>
      <p:pic>
        <p:nvPicPr>
          <p:cNvPr id="4" name="Content Placeholder 6">
            <a:extLst>
              <a:ext uri="{FF2B5EF4-FFF2-40B4-BE49-F238E27FC236}">
                <a16:creationId xmlns="" xmlns:a16="http://schemas.microsoft.com/office/drawing/2014/main" id="{0AD250C6-8A3B-4228-A5E4-D0A6F04C075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848386"/>
            <a:ext cx="12192000" cy="6009615"/>
          </a:xfrm>
          <a:prstGeom prst="rect">
            <a:avLst/>
          </a:prstGeom>
          <a:ln>
            <a:noFill/>
          </a:ln>
          <a:effectLst/>
        </p:spPr>
      </p:pic>
    </p:spTree>
    <p:extLst>
      <p:ext uri="{BB962C8B-B14F-4D97-AF65-F5344CB8AC3E}">
        <p14:creationId xmlns:p14="http://schemas.microsoft.com/office/powerpoint/2010/main" val="1751538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4B89C9D-7BE6-44B0-B6AC-1C5B6797DF08}"/>
              </a:ext>
            </a:extLst>
          </p:cNvPr>
          <p:cNvSpPr>
            <a:spLocks noGrp="1"/>
          </p:cNvSpPr>
          <p:nvPr>
            <p:ph type="title"/>
          </p:nvPr>
        </p:nvSpPr>
        <p:spPr>
          <a:xfrm>
            <a:off x="3776133" y="115928"/>
            <a:ext cx="8178800" cy="1359877"/>
          </a:xfrm>
          <a:effectLst/>
        </p:spPr>
        <p:txBody>
          <a:bodyPr/>
          <a:lstStyle/>
          <a:p>
            <a:pPr algn="r"/>
            <a:r>
              <a:rPr lang="en-US" sz="3733" cap="none" dirty="0">
                <a:solidFill>
                  <a:schemeClr val="tx1"/>
                </a:solidFill>
              </a:rPr>
              <a:t>PPHTD Container Terminal Plan</a:t>
            </a:r>
          </a:p>
        </p:txBody>
      </p:sp>
      <p:pic>
        <p:nvPicPr>
          <p:cNvPr id="4" name="Content Placeholder 5">
            <a:extLst>
              <a:ext uri="{FF2B5EF4-FFF2-40B4-BE49-F238E27FC236}">
                <a16:creationId xmlns="" xmlns:a16="http://schemas.microsoft.com/office/drawing/2014/main" id="{E97D1340-FF42-4A18-B586-AADD16F87DB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77" t="3047" r="2011" b="2499"/>
          <a:stretch/>
        </p:blipFill>
        <p:spPr>
          <a:xfrm>
            <a:off x="0" y="16933"/>
            <a:ext cx="12192000" cy="6824135"/>
          </a:xfrm>
          <a:prstGeom prst="rect">
            <a:avLst/>
          </a:prstGeom>
          <a:effectLst/>
        </p:spPr>
      </p:pic>
      <p:sp>
        <p:nvSpPr>
          <p:cNvPr id="5" name="Title 2">
            <a:extLst>
              <a:ext uri="{FF2B5EF4-FFF2-40B4-BE49-F238E27FC236}">
                <a16:creationId xmlns="" xmlns:a16="http://schemas.microsoft.com/office/drawing/2014/main" id="{B4B89C9D-7BE6-44B0-B6AC-1C5B6797DF08}"/>
              </a:ext>
            </a:extLst>
          </p:cNvPr>
          <p:cNvSpPr txBox="1">
            <a:spLocks/>
          </p:cNvSpPr>
          <p:nvPr/>
        </p:nvSpPr>
        <p:spPr bwMode="auto">
          <a:xfrm>
            <a:off x="1845733" y="115928"/>
            <a:ext cx="8178800" cy="1359877"/>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lvl1pPr algn="ctr" rtl="0" eaLnBrk="0" fontAlgn="base" hangingPunct="0">
              <a:spcBef>
                <a:spcPct val="0"/>
              </a:spcBef>
              <a:spcAft>
                <a:spcPct val="0"/>
              </a:spcAft>
              <a:defRPr sz="4000" b="1" cap="all" baseline="0">
                <a:solidFill>
                  <a:srgbClr val="FFFF00"/>
                </a:solidFill>
                <a:latin typeface="Trebuchet MS" pitchFamily="34" charset="0"/>
                <a:ea typeface="+mj-ea"/>
                <a:cs typeface="Arial" pitchFamily="34" charset="0"/>
              </a:defRPr>
            </a:lvl1pPr>
            <a:lvl2pPr algn="ctr" rtl="0" eaLnBrk="0" fontAlgn="base" hangingPunct="0">
              <a:spcBef>
                <a:spcPct val="0"/>
              </a:spcBef>
              <a:spcAft>
                <a:spcPct val="0"/>
              </a:spcAft>
              <a:defRPr sz="3600" b="1">
                <a:solidFill>
                  <a:srgbClr val="FFFF00"/>
                </a:solidFill>
                <a:latin typeface="Arial" charset="0"/>
              </a:defRPr>
            </a:lvl2pPr>
            <a:lvl3pPr algn="ctr" rtl="0" eaLnBrk="0" fontAlgn="base" hangingPunct="0">
              <a:spcBef>
                <a:spcPct val="0"/>
              </a:spcBef>
              <a:spcAft>
                <a:spcPct val="0"/>
              </a:spcAft>
              <a:defRPr sz="3600" b="1">
                <a:solidFill>
                  <a:srgbClr val="FFFF00"/>
                </a:solidFill>
                <a:latin typeface="Arial" charset="0"/>
              </a:defRPr>
            </a:lvl3pPr>
            <a:lvl4pPr algn="ctr" rtl="0" eaLnBrk="0" fontAlgn="base" hangingPunct="0">
              <a:spcBef>
                <a:spcPct val="0"/>
              </a:spcBef>
              <a:spcAft>
                <a:spcPct val="0"/>
              </a:spcAft>
              <a:defRPr sz="3600" b="1">
                <a:solidFill>
                  <a:srgbClr val="FFFF00"/>
                </a:solidFill>
                <a:latin typeface="Arial" charset="0"/>
              </a:defRPr>
            </a:lvl4pPr>
            <a:lvl5pPr algn="ctr" rtl="0" eaLnBrk="0" fontAlgn="base" hangingPunct="0">
              <a:spcBef>
                <a:spcPct val="0"/>
              </a:spcBef>
              <a:spcAft>
                <a:spcPct val="0"/>
              </a:spcAft>
              <a:defRPr sz="3600" b="1">
                <a:solidFill>
                  <a:srgbClr val="FFFF00"/>
                </a:solidFill>
                <a:latin typeface="Arial" charset="0"/>
              </a:defRPr>
            </a:lvl5pPr>
            <a:lvl6pPr marL="457200" algn="ctr" rtl="0" eaLnBrk="0" fontAlgn="base" hangingPunct="0">
              <a:spcBef>
                <a:spcPct val="0"/>
              </a:spcBef>
              <a:spcAft>
                <a:spcPct val="0"/>
              </a:spcAft>
              <a:defRPr sz="3600" b="1">
                <a:solidFill>
                  <a:srgbClr val="FFFF00"/>
                </a:solidFill>
                <a:latin typeface="Arial" charset="0"/>
              </a:defRPr>
            </a:lvl6pPr>
            <a:lvl7pPr marL="914400" algn="ctr" rtl="0" eaLnBrk="0" fontAlgn="base" hangingPunct="0">
              <a:spcBef>
                <a:spcPct val="0"/>
              </a:spcBef>
              <a:spcAft>
                <a:spcPct val="0"/>
              </a:spcAft>
              <a:defRPr sz="3600" b="1">
                <a:solidFill>
                  <a:srgbClr val="FFFF00"/>
                </a:solidFill>
                <a:latin typeface="Arial" charset="0"/>
              </a:defRPr>
            </a:lvl7pPr>
            <a:lvl8pPr marL="1371600" algn="ctr" rtl="0" eaLnBrk="0" fontAlgn="base" hangingPunct="0">
              <a:spcBef>
                <a:spcPct val="0"/>
              </a:spcBef>
              <a:spcAft>
                <a:spcPct val="0"/>
              </a:spcAft>
              <a:defRPr sz="3600" b="1">
                <a:solidFill>
                  <a:srgbClr val="FFFF00"/>
                </a:solidFill>
                <a:latin typeface="Arial" charset="0"/>
              </a:defRPr>
            </a:lvl8pPr>
            <a:lvl9pPr marL="1828800" algn="ctr" rtl="0" eaLnBrk="0" fontAlgn="base" hangingPunct="0">
              <a:spcBef>
                <a:spcPct val="0"/>
              </a:spcBef>
              <a:spcAft>
                <a:spcPct val="0"/>
              </a:spcAft>
              <a:defRPr sz="3600" b="1">
                <a:solidFill>
                  <a:srgbClr val="FFFF00"/>
                </a:solidFill>
                <a:latin typeface="Arial" charset="0"/>
              </a:defRPr>
            </a:lvl9pPr>
          </a:lstStyle>
          <a:p>
            <a:pPr algn="r"/>
            <a:r>
              <a:rPr lang="en-US" sz="3733" kern="0" cap="none" dirty="0">
                <a:solidFill>
                  <a:prstClr val="white"/>
                </a:solidFill>
                <a:effectLst>
                  <a:outerShdw blurRad="38100" dist="38100" dir="2700000" algn="tl">
                    <a:srgbClr val="000000">
                      <a:alpha val="43137"/>
                    </a:srgbClr>
                  </a:outerShdw>
                </a:effectLst>
              </a:rPr>
              <a:t>PPHTD Container Terminal Plan</a:t>
            </a:r>
          </a:p>
        </p:txBody>
      </p:sp>
    </p:spTree>
    <p:extLst>
      <p:ext uri="{BB962C8B-B14F-4D97-AF65-F5344CB8AC3E}">
        <p14:creationId xmlns:p14="http://schemas.microsoft.com/office/powerpoint/2010/main" val="623395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6B9CABCC-5ECF-4EFD-B0DB-116EF7FF85E3}"/>
              </a:ext>
            </a:extLst>
          </p:cNvPr>
          <p:cNvSpPr>
            <a:spLocks noGrp="1"/>
          </p:cNvSpPr>
          <p:nvPr>
            <p:ph idx="1"/>
          </p:nvPr>
        </p:nvSpPr>
        <p:spPr>
          <a:xfrm>
            <a:off x="538477" y="1333851"/>
            <a:ext cx="10551770" cy="5274340"/>
          </a:xfrm>
          <a:effectLst/>
        </p:spPr>
        <p:txBody>
          <a:bodyPr/>
          <a:lstStyle/>
          <a:p>
            <a:pPr marL="91438" indent="0">
              <a:spcAft>
                <a:spcPts val="800"/>
              </a:spcAft>
              <a:buClr>
                <a:schemeClr val="tx1"/>
              </a:buClr>
              <a:buSzPct val="101000"/>
              <a:buNone/>
            </a:pPr>
            <a:endParaRPr lang="en-US" sz="1400" dirty="0">
              <a:solidFill>
                <a:schemeClr val="tx1"/>
              </a:solidFill>
              <a:latin typeface="+mn-lt"/>
            </a:endParaRPr>
          </a:p>
          <a:p>
            <a:pPr marL="91438" indent="0">
              <a:spcAft>
                <a:spcPts val="800"/>
              </a:spcAft>
              <a:buClr>
                <a:schemeClr val="tx1"/>
              </a:buClr>
              <a:buSzPct val="101000"/>
              <a:buNone/>
            </a:pPr>
            <a:r>
              <a:rPr lang="en-US" sz="1800" dirty="0">
                <a:latin typeface="+mn-lt"/>
              </a:rPr>
              <a:t>State of the Art Gateway Terminal (Full Intermodal)</a:t>
            </a:r>
          </a:p>
          <a:p>
            <a:pPr marL="377188" indent="-285750">
              <a:spcAft>
                <a:spcPts val="800"/>
              </a:spcAft>
              <a:buClr>
                <a:schemeClr val="tx1"/>
              </a:buClr>
              <a:buSzPct val="101000"/>
            </a:pPr>
            <a:r>
              <a:rPr lang="en-US" sz="1600" dirty="0">
                <a:solidFill>
                  <a:schemeClr val="tx1"/>
                </a:solidFill>
                <a:latin typeface="+mn-lt"/>
              </a:rPr>
              <a:t>Capable of servicing 20,000+ TEU vessels </a:t>
            </a:r>
          </a:p>
          <a:p>
            <a:pPr marL="377188" indent="-285750">
              <a:spcAft>
                <a:spcPts val="800"/>
              </a:spcAft>
              <a:buClr>
                <a:schemeClr val="tx1"/>
              </a:buClr>
              <a:buSzPct val="101000"/>
            </a:pPr>
            <a:r>
              <a:rPr lang="en-US" sz="1600" dirty="0">
                <a:solidFill>
                  <a:schemeClr val="tx1"/>
                </a:solidFill>
                <a:latin typeface="+mn-lt"/>
              </a:rPr>
              <a:t>Best of class productivity </a:t>
            </a:r>
          </a:p>
          <a:p>
            <a:pPr marL="377188" indent="-285750">
              <a:spcAft>
                <a:spcPts val="800"/>
              </a:spcAft>
              <a:buClr>
                <a:schemeClr val="tx1"/>
              </a:buClr>
              <a:buSzPct val="101000"/>
            </a:pPr>
            <a:r>
              <a:rPr lang="en-US" sz="1600" dirty="0">
                <a:solidFill>
                  <a:schemeClr val="tx1"/>
                </a:solidFill>
                <a:latin typeface="+mn-lt"/>
              </a:rPr>
              <a:t>No legacy labor work rules</a:t>
            </a:r>
          </a:p>
          <a:p>
            <a:pPr marL="377188" indent="-285750">
              <a:spcAft>
                <a:spcPts val="800"/>
              </a:spcAft>
              <a:buClr>
                <a:schemeClr val="tx1"/>
              </a:buClr>
              <a:buSzPct val="101000"/>
            </a:pPr>
            <a:r>
              <a:rPr lang="en-US" sz="1600" dirty="0">
                <a:solidFill>
                  <a:schemeClr val="tx1"/>
                </a:solidFill>
                <a:latin typeface="+mn-lt"/>
              </a:rPr>
              <a:t>On dock inter-modal transfers</a:t>
            </a:r>
          </a:p>
          <a:p>
            <a:pPr marL="377188" indent="-285750">
              <a:spcAft>
                <a:spcPts val="800"/>
              </a:spcAft>
              <a:buClr>
                <a:schemeClr val="tx1"/>
              </a:buClr>
              <a:buSzPct val="101000"/>
            </a:pPr>
            <a:r>
              <a:rPr lang="en-US" sz="1600" dirty="0">
                <a:solidFill>
                  <a:schemeClr val="tx1"/>
                </a:solidFill>
                <a:latin typeface="+mn-lt"/>
              </a:rPr>
              <a:t>Best of class gate technology with high capacity lanes</a:t>
            </a:r>
          </a:p>
          <a:p>
            <a:pPr marL="377188" indent="-285750">
              <a:spcAft>
                <a:spcPts val="800"/>
              </a:spcAft>
              <a:buClr>
                <a:schemeClr val="tx1"/>
              </a:buClr>
              <a:buSzPct val="101000"/>
            </a:pPr>
            <a:r>
              <a:rPr lang="en-US" sz="1600" dirty="0">
                <a:solidFill>
                  <a:schemeClr val="tx1"/>
                </a:solidFill>
                <a:latin typeface="+mn-lt"/>
              </a:rPr>
              <a:t>On dock transfer to economically competitive inland river transportation mode</a:t>
            </a:r>
          </a:p>
          <a:p>
            <a:pPr marL="377188" indent="-285750">
              <a:spcAft>
                <a:spcPts val="800"/>
              </a:spcAft>
              <a:buClr>
                <a:schemeClr val="tx1"/>
              </a:buClr>
              <a:buSzPct val="101000"/>
            </a:pPr>
            <a:r>
              <a:rPr lang="en-US" sz="1600" dirty="0">
                <a:solidFill>
                  <a:schemeClr val="tx1"/>
                </a:solidFill>
                <a:latin typeface="+mn-lt"/>
              </a:rPr>
              <a:t>Adjacent logistics park for consolidation, de-consolidation, cross dock, distribution, value add  FTZ applications </a:t>
            </a:r>
          </a:p>
          <a:p>
            <a:pPr marL="377188" indent="-285750">
              <a:spcAft>
                <a:spcPts val="800"/>
              </a:spcAft>
              <a:buClr>
                <a:schemeClr val="tx1"/>
              </a:buClr>
              <a:buSzPct val="101000"/>
            </a:pPr>
            <a:r>
              <a:rPr lang="en-US" sz="1600" dirty="0">
                <a:solidFill>
                  <a:schemeClr val="tx1"/>
                </a:solidFill>
                <a:latin typeface="+mn-lt"/>
              </a:rPr>
              <a:t>Adjacent commercial air cargo facility </a:t>
            </a:r>
          </a:p>
          <a:p>
            <a:pPr marL="377188" indent="-285750">
              <a:spcAft>
                <a:spcPts val="800"/>
              </a:spcAft>
              <a:buClr>
                <a:schemeClr val="tx1"/>
              </a:buClr>
              <a:buSzPct val="101000"/>
            </a:pPr>
            <a:r>
              <a:rPr lang="en-US" sz="1600" dirty="0">
                <a:solidFill>
                  <a:schemeClr val="tx1"/>
                </a:solidFill>
                <a:latin typeface="+mn-lt"/>
              </a:rPr>
              <a:t>Strategic  upriver consolidation and de-consolidation locations</a:t>
            </a:r>
          </a:p>
          <a:p>
            <a:pPr marL="377188" indent="-285750">
              <a:spcAft>
                <a:spcPts val="800"/>
              </a:spcAft>
              <a:buClr>
                <a:schemeClr val="tx1"/>
              </a:buClr>
              <a:buSzPct val="101000"/>
            </a:pPr>
            <a:r>
              <a:rPr lang="en-US" sz="1600" dirty="0">
                <a:solidFill>
                  <a:schemeClr val="tx1"/>
                </a:solidFill>
                <a:latin typeface="+mn-lt"/>
              </a:rPr>
              <a:t>Empty container repositioning transfer </a:t>
            </a:r>
          </a:p>
          <a:p>
            <a:pPr marL="377188" indent="-285750">
              <a:spcAft>
                <a:spcPts val="800"/>
              </a:spcAft>
              <a:buClr>
                <a:schemeClr val="tx1"/>
              </a:buClr>
              <a:buSzPct val="101000"/>
            </a:pPr>
            <a:r>
              <a:rPr lang="en-US" sz="1600" dirty="0">
                <a:solidFill>
                  <a:schemeClr val="tx1"/>
                </a:solidFill>
                <a:latin typeface="+mn-lt"/>
              </a:rPr>
              <a:t>Ocean Carrier support</a:t>
            </a:r>
          </a:p>
          <a:p>
            <a:pPr marL="377188" indent="-285750">
              <a:spcAft>
                <a:spcPts val="800"/>
              </a:spcAft>
              <a:buClr>
                <a:schemeClr val="tx1"/>
              </a:buClr>
              <a:buSzPct val="101000"/>
            </a:pPr>
            <a:endParaRPr lang="en-US" sz="1400" dirty="0">
              <a:latin typeface="+mn-lt"/>
            </a:endParaRPr>
          </a:p>
          <a:p>
            <a:pPr marL="91438" indent="0">
              <a:spcAft>
                <a:spcPts val="800"/>
              </a:spcAft>
              <a:buClr>
                <a:schemeClr val="tx1"/>
              </a:buClr>
              <a:buSzPct val="101000"/>
              <a:buNone/>
            </a:pPr>
            <a:endParaRPr lang="en-US" sz="3600" dirty="0">
              <a:latin typeface="+mn-lt"/>
            </a:endParaRPr>
          </a:p>
          <a:p>
            <a:pPr marL="91438" indent="0">
              <a:spcAft>
                <a:spcPts val="800"/>
              </a:spcAft>
              <a:buClr>
                <a:schemeClr val="tx1"/>
              </a:buClr>
              <a:buSzPct val="101000"/>
              <a:buNone/>
            </a:pPr>
            <a:endParaRPr lang="en-US" sz="4000" dirty="0">
              <a:latin typeface="+mn-lt"/>
            </a:endParaRPr>
          </a:p>
        </p:txBody>
      </p:sp>
      <p:sp>
        <p:nvSpPr>
          <p:cNvPr id="3" name="Title 2">
            <a:extLst>
              <a:ext uri="{FF2B5EF4-FFF2-40B4-BE49-F238E27FC236}">
                <a16:creationId xmlns="" xmlns:a16="http://schemas.microsoft.com/office/drawing/2014/main" id="{4D2F6548-BFFD-435F-A7A6-579489E0AEA7}"/>
              </a:ext>
            </a:extLst>
          </p:cNvPr>
          <p:cNvSpPr>
            <a:spLocks noGrp="1"/>
          </p:cNvSpPr>
          <p:nvPr>
            <p:ph type="title"/>
          </p:nvPr>
        </p:nvSpPr>
        <p:spPr>
          <a:xfrm>
            <a:off x="959893" y="989815"/>
            <a:ext cx="11489229" cy="857840"/>
          </a:xfrm>
          <a:effectLst/>
        </p:spPr>
        <p:txBody>
          <a:bodyPr/>
          <a:lstStyle/>
          <a:p>
            <a:pPr algn="l"/>
            <a:r>
              <a:rPr lang="en-US" sz="3600" dirty="0">
                <a:solidFill>
                  <a:schemeClr val="bg1"/>
                </a:solidFill>
              </a:rPr>
              <a:t>APH / PPHTD Transportation Alternative</a:t>
            </a:r>
            <a:endParaRPr lang="en-US" sz="3600" cap="none" dirty="0">
              <a:solidFill>
                <a:schemeClr val="bg1"/>
              </a:solidFill>
              <a:effectLst>
                <a:outerShdw blurRad="38100" dist="38100" dir="2700000" algn="tl">
                  <a:srgbClr val="000000">
                    <a:alpha val="43137"/>
                  </a:srgbClr>
                </a:outerShdw>
              </a:effectLst>
              <a:latin typeface="Arial (Headings)"/>
            </a:endParaRPr>
          </a:p>
        </p:txBody>
      </p:sp>
    </p:spTree>
    <p:extLst>
      <p:ext uri="{BB962C8B-B14F-4D97-AF65-F5344CB8AC3E}">
        <p14:creationId xmlns:p14="http://schemas.microsoft.com/office/powerpoint/2010/main" val="3905854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1" t="-443" r="235" b="1623"/>
          <a:stretch/>
        </p:blipFill>
        <p:spPr>
          <a:xfrm>
            <a:off x="1" y="824240"/>
            <a:ext cx="9644772" cy="3045163"/>
          </a:xfrm>
          <a:prstGeom prst="rect">
            <a:avLst/>
          </a:prstGeom>
          <a:effectLst/>
        </p:spPr>
      </p:pic>
      <p:sp>
        <p:nvSpPr>
          <p:cNvPr id="5" name="Content Placeholder 4">
            <a:extLst>
              <a:ext uri="{FF2B5EF4-FFF2-40B4-BE49-F238E27FC236}">
                <a16:creationId xmlns="" xmlns:a16="http://schemas.microsoft.com/office/drawing/2014/main" id="{434FAF4E-2885-4390-9E1A-3E7368E14D53}"/>
              </a:ext>
            </a:extLst>
          </p:cNvPr>
          <p:cNvSpPr>
            <a:spLocks noGrp="1"/>
          </p:cNvSpPr>
          <p:nvPr>
            <p:ph sz="half" idx="2"/>
          </p:nvPr>
        </p:nvSpPr>
        <p:spPr>
          <a:xfrm>
            <a:off x="1142365" y="3928806"/>
            <a:ext cx="11582400" cy="3306089"/>
          </a:xfrm>
          <a:effectLst/>
        </p:spPr>
        <p:txBody>
          <a:bodyPr>
            <a:normAutofit/>
          </a:bodyPr>
          <a:lstStyle/>
          <a:p>
            <a:pPr marL="0" indent="0">
              <a:lnSpc>
                <a:spcPct val="120000"/>
              </a:lnSpc>
              <a:buClr>
                <a:schemeClr val="tx1"/>
              </a:buClr>
              <a:buNone/>
            </a:pPr>
            <a:r>
              <a:rPr lang="en-US" sz="2133" dirty="0">
                <a:latin typeface="+mj-lt"/>
              </a:rPr>
              <a:t>Inherent Operational Shortcomings:</a:t>
            </a:r>
          </a:p>
          <a:p>
            <a:pPr>
              <a:lnSpc>
                <a:spcPct val="120000"/>
              </a:lnSpc>
              <a:buClr>
                <a:schemeClr val="tx1"/>
              </a:buClr>
              <a:buSzPct val="150000"/>
              <a:buFont typeface="Arial" panose="020B0604020202020204" pitchFamily="34" charset="0"/>
              <a:buChar char="•"/>
            </a:pPr>
            <a:r>
              <a:rPr lang="en-US" sz="2000" dirty="0">
                <a:solidFill>
                  <a:schemeClr val="tx1"/>
                </a:solidFill>
                <a:latin typeface="+mj-lt"/>
              </a:rPr>
              <a:t>Hopper barge stability issues with high loads</a:t>
            </a:r>
          </a:p>
          <a:p>
            <a:pPr>
              <a:lnSpc>
                <a:spcPct val="120000"/>
              </a:lnSpc>
              <a:buClr>
                <a:schemeClr val="tx1"/>
              </a:buClr>
              <a:buSzPct val="150000"/>
              <a:buFont typeface="Arial" panose="020B0604020202020204" pitchFamily="34" charset="0"/>
              <a:buChar char="•"/>
            </a:pPr>
            <a:r>
              <a:rPr lang="en-US" sz="2000" dirty="0">
                <a:solidFill>
                  <a:schemeClr val="tx1"/>
                </a:solidFill>
                <a:latin typeface="+mj-lt"/>
              </a:rPr>
              <a:t>Limited cargo payload capacity</a:t>
            </a:r>
          </a:p>
          <a:p>
            <a:pPr>
              <a:lnSpc>
                <a:spcPct val="120000"/>
              </a:lnSpc>
              <a:buClr>
                <a:schemeClr val="tx1"/>
              </a:buClr>
              <a:buSzPct val="150000"/>
              <a:buFont typeface="Arial" panose="020B0604020202020204" pitchFamily="34" charset="0"/>
              <a:buChar char="•"/>
            </a:pPr>
            <a:r>
              <a:rPr lang="en-US" sz="2000" dirty="0">
                <a:solidFill>
                  <a:schemeClr val="tx1"/>
                </a:solidFill>
                <a:latin typeface="+mj-lt"/>
              </a:rPr>
              <a:t>Conventional speed underway (4-5 mph) and low capacity cranes</a:t>
            </a:r>
          </a:p>
          <a:p>
            <a:pPr>
              <a:lnSpc>
                <a:spcPct val="120000"/>
              </a:lnSpc>
              <a:buClr>
                <a:schemeClr val="tx1"/>
              </a:buClr>
              <a:buSzPct val="150000"/>
              <a:buFont typeface="Arial" panose="020B0604020202020204" pitchFamily="34" charset="0"/>
              <a:buChar char="•"/>
            </a:pPr>
            <a:r>
              <a:rPr lang="en-US" sz="2000" dirty="0">
                <a:solidFill>
                  <a:schemeClr val="tx1"/>
                </a:solidFill>
                <a:latin typeface="+mj-lt"/>
              </a:rPr>
              <a:t>Potential barge breakaways</a:t>
            </a:r>
          </a:p>
          <a:p>
            <a:pPr>
              <a:lnSpc>
                <a:spcPct val="120000"/>
              </a:lnSpc>
              <a:buClr>
                <a:schemeClr val="tx1"/>
              </a:buClr>
              <a:buSzPct val="150000"/>
              <a:buFont typeface="Arial" panose="020B0604020202020204" pitchFamily="34" charset="0"/>
              <a:buChar char="•"/>
            </a:pPr>
            <a:r>
              <a:rPr lang="en-US" sz="2000" dirty="0">
                <a:solidFill>
                  <a:schemeClr val="tx1"/>
                </a:solidFill>
                <a:latin typeface="+mj-lt"/>
              </a:rPr>
              <a:t>Navigation requires “flanking” in turns</a:t>
            </a:r>
          </a:p>
          <a:p>
            <a:pPr marL="426709" lvl="1">
              <a:lnSpc>
                <a:spcPct val="120000"/>
              </a:lnSpc>
              <a:buClr>
                <a:schemeClr val="tx1"/>
              </a:buClr>
              <a:buSzPct val="100000"/>
              <a:buFont typeface="Wingdings" charset="2"/>
              <a:buChar char="Ø"/>
            </a:pPr>
            <a:endParaRPr lang="en-US" sz="533" b="0" dirty="0">
              <a:solidFill>
                <a:schemeClr val="tx1"/>
              </a:solidFill>
            </a:endParaRPr>
          </a:p>
        </p:txBody>
      </p:sp>
      <p:sp>
        <p:nvSpPr>
          <p:cNvPr id="7" name="Footer Placeholder 3">
            <a:extLst>
              <a:ext uri="{FF2B5EF4-FFF2-40B4-BE49-F238E27FC236}">
                <a16:creationId xmlns="" xmlns:a16="http://schemas.microsoft.com/office/drawing/2014/main" id="{60192D42-A994-45CB-B9CB-4AEFBD2B8DC2}"/>
              </a:ext>
            </a:extLst>
          </p:cNvPr>
          <p:cNvSpPr txBox="1">
            <a:spLocks/>
          </p:cNvSpPr>
          <p:nvPr/>
        </p:nvSpPr>
        <p:spPr>
          <a:xfrm>
            <a:off x="1548102" y="7514168"/>
            <a:ext cx="9838660" cy="486833"/>
          </a:xfrm>
        </p:spPr>
        <p:txBody>
          <a:bodyPr/>
          <a:lstStyle>
            <a:defPPr>
              <a:defRPr lang="en-US"/>
            </a:defPPr>
            <a:lvl1pPr algn="l" rtl="0" fontAlgn="base">
              <a:spcBef>
                <a:spcPct val="0"/>
              </a:spcBef>
              <a:spcAft>
                <a:spcPct val="0"/>
              </a:spcAft>
              <a:defRPr sz="2000" kern="1200">
                <a:solidFill>
                  <a:schemeClr val="tx1"/>
                </a:solidFill>
                <a:latin typeface="Impact" pitchFamily="34" charset="0"/>
                <a:ea typeface="+mn-ea"/>
                <a:cs typeface="Arial" charset="0"/>
              </a:defRPr>
            </a:lvl1pPr>
            <a:lvl2pPr marL="457200" algn="l" rtl="0" fontAlgn="base">
              <a:spcBef>
                <a:spcPct val="0"/>
              </a:spcBef>
              <a:spcAft>
                <a:spcPct val="0"/>
              </a:spcAft>
              <a:defRPr sz="2000" kern="1200">
                <a:solidFill>
                  <a:schemeClr val="tx1"/>
                </a:solidFill>
                <a:latin typeface="Impact" pitchFamily="34" charset="0"/>
                <a:ea typeface="+mn-ea"/>
                <a:cs typeface="Arial" charset="0"/>
              </a:defRPr>
            </a:lvl2pPr>
            <a:lvl3pPr marL="914400" algn="l" rtl="0" fontAlgn="base">
              <a:spcBef>
                <a:spcPct val="0"/>
              </a:spcBef>
              <a:spcAft>
                <a:spcPct val="0"/>
              </a:spcAft>
              <a:defRPr sz="2000" kern="1200">
                <a:solidFill>
                  <a:schemeClr val="tx1"/>
                </a:solidFill>
                <a:latin typeface="Impact" pitchFamily="34" charset="0"/>
                <a:ea typeface="+mn-ea"/>
                <a:cs typeface="Arial" charset="0"/>
              </a:defRPr>
            </a:lvl3pPr>
            <a:lvl4pPr marL="1371600" algn="l" rtl="0" fontAlgn="base">
              <a:spcBef>
                <a:spcPct val="0"/>
              </a:spcBef>
              <a:spcAft>
                <a:spcPct val="0"/>
              </a:spcAft>
              <a:defRPr sz="2000" kern="1200">
                <a:solidFill>
                  <a:schemeClr val="tx1"/>
                </a:solidFill>
                <a:latin typeface="Impact" pitchFamily="34" charset="0"/>
                <a:ea typeface="+mn-ea"/>
                <a:cs typeface="Arial" charset="0"/>
              </a:defRPr>
            </a:lvl4pPr>
            <a:lvl5pPr marL="1828800" algn="l" rtl="0" fontAlgn="base">
              <a:spcBef>
                <a:spcPct val="0"/>
              </a:spcBef>
              <a:spcAft>
                <a:spcPct val="0"/>
              </a:spcAft>
              <a:defRPr sz="2000" kern="1200">
                <a:solidFill>
                  <a:schemeClr val="tx1"/>
                </a:solidFill>
                <a:latin typeface="Impact" pitchFamily="34" charset="0"/>
                <a:ea typeface="+mn-ea"/>
                <a:cs typeface="Arial" charset="0"/>
              </a:defRPr>
            </a:lvl5pPr>
            <a:lvl6pPr marL="2286000" algn="l" defTabSz="914400" rtl="0" eaLnBrk="1" latinLnBrk="0" hangingPunct="1">
              <a:defRPr sz="2000" kern="1200">
                <a:solidFill>
                  <a:schemeClr val="tx1"/>
                </a:solidFill>
                <a:latin typeface="Impact" pitchFamily="34" charset="0"/>
                <a:ea typeface="+mn-ea"/>
                <a:cs typeface="Arial" charset="0"/>
              </a:defRPr>
            </a:lvl6pPr>
            <a:lvl7pPr marL="2743200" algn="l" defTabSz="914400" rtl="0" eaLnBrk="1" latinLnBrk="0" hangingPunct="1">
              <a:defRPr sz="2000" kern="1200">
                <a:solidFill>
                  <a:schemeClr val="tx1"/>
                </a:solidFill>
                <a:latin typeface="Impact" pitchFamily="34" charset="0"/>
                <a:ea typeface="+mn-ea"/>
                <a:cs typeface="Arial" charset="0"/>
              </a:defRPr>
            </a:lvl7pPr>
            <a:lvl8pPr marL="3200400" algn="l" defTabSz="914400" rtl="0" eaLnBrk="1" latinLnBrk="0" hangingPunct="1">
              <a:defRPr sz="2000" kern="1200">
                <a:solidFill>
                  <a:schemeClr val="tx1"/>
                </a:solidFill>
                <a:latin typeface="Impact" pitchFamily="34" charset="0"/>
                <a:ea typeface="+mn-ea"/>
                <a:cs typeface="Arial" charset="0"/>
              </a:defRPr>
            </a:lvl8pPr>
            <a:lvl9pPr marL="3657600" algn="l" defTabSz="914400" rtl="0" eaLnBrk="1" latinLnBrk="0" hangingPunct="1">
              <a:defRPr sz="2000" kern="1200">
                <a:solidFill>
                  <a:schemeClr val="tx1"/>
                </a:solidFill>
                <a:latin typeface="Impact" pitchFamily="34" charset="0"/>
                <a:ea typeface="+mn-ea"/>
                <a:cs typeface="Arial" charset="0"/>
              </a:defRPr>
            </a:lvl9pPr>
          </a:lstStyle>
          <a:p>
            <a:endParaRPr lang="en-US" sz="1867" dirty="0">
              <a:solidFill>
                <a:prstClr val="white"/>
              </a:solidFill>
              <a:effectLst>
                <a:outerShdw blurRad="38100" dist="38100" dir="2700000" algn="tl">
                  <a:srgbClr val="000000">
                    <a:alpha val="43137"/>
                  </a:srgbClr>
                </a:outerShdw>
              </a:effectLst>
              <a:latin typeface="Arial"/>
            </a:endParaRPr>
          </a:p>
        </p:txBody>
      </p:sp>
      <p:sp>
        <p:nvSpPr>
          <p:cNvPr id="3" name="Text Placeholder 2"/>
          <p:cNvSpPr>
            <a:spLocks noGrp="1"/>
          </p:cNvSpPr>
          <p:nvPr>
            <p:ph type="body" idx="1"/>
          </p:nvPr>
        </p:nvSpPr>
        <p:spPr>
          <a:xfrm>
            <a:off x="9821333" y="1382645"/>
            <a:ext cx="1981200" cy="2503692"/>
          </a:xfrm>
          <a:effectLst/>
        </p:spPr>
        <p:txBody>
          <a:bodyPr>
            <a:noAutofit/>
          </a:bodyPr>
          <a:lstStyle/>
          <a:p>
            <a:r>
              <a:rPr lang="en-US" sz="1867" b="0" i="1" dirty="0">
                <a:solidFill>
                  <a:schemeClr val="tx1"/>
                </a:solidFill>
              </a:rPr>
              <a:t>Loading and Unloading-Conventional Cranes Utilizing Hopper Barges</a:t>
            </a:r>
          </a:p>
        </p:txBody>
      </p:sp>
      <p:sp>
        <p:nvSpPr>
          <p:cNvPr id="8" name="Title 1"/>
          <p:cNvSpPr>
            <a:spLocks noGrp="1"/>
          </p:cNvSpPr>
          <p:nvPr>
            <p:ph type="title"/>
          </p:nvPr>
        </p:nvSpPr>
        <p:spPr>
          <a:xfrm>
            <a:off x="4993349" y="162230"/>
            <a:ext cx="7198652" cy="2723543"/>
          </a:xfrm>
          <a:effectLst/>
        </p:spPr>
        <p:txBody>
          <a:bodyPr>
            <a:noAutofit/>
          </a:bodyPr>
          <a:lstStyle/>
          <a:p>
            <a:pPr algn="l"/>
            <a:r>
              <a:rPr lang="en-US" sz="2400" dirty="0">
                <a:solidFill>
                  <a:schemeClr val="tx1"/>
                </a:solidFill>
                <a:latin typeface="Arial" panose="020B0604020202020204" pitchFamily="34" charset="0"/>
                <a:cs typeface="Arial" panose="020B0604020202020204" pitchFamily="34" charset="0"/>
              </a:rPr>
              <a:t>Conventional Container On Barge Operations</a:t>
            </a:r>
          </a:p>
        </p:txBody>
      </p:sp>
    </p:spTree>
    <p:extLst>
      <p:ext uri="{BB962C8B-B14F-4D97-AF65-F5344CB8AC3E}">
        <p14:creationId xmlns:p14="http://schemas.microsoft.com/office/powerpoint/2010/main" val="2866952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map&#10;&#10;Description generated with high confidence">
            <a:extLst>
              <a:ext uri="{FF2B5EF4-FFF2-40B4-BE49-F238E27FC236}">
                <a16:creationId xmlns="" xmlns:a16="http://schemas.microsoft.com/office/drawing/2014/main" id="{549F1DAA-A9FE-4560-BBD1-E09D73F20A19}"/>
              </a:ext>
            </a:extLst>
          </p:cNvPr>
          <p:cNvPicPr>
            <a:picLocks noChangeAspect="1"/>
          </p:cNvPicPr>
          <p:nvPr/>
        </p:nvPicPr>
        <p:blipFill rotWithShape="1">
          <a:blip r:embed="rId3">
            <a:extLst>
              <a:ext uri="{28A0092B-C50C-407E-A947-70E740481C1C}">
                <a14:useLocalDpi xmlns:a14="http://schemas.microsoft.com/office/drawing/2010/main" val="0"/>
              </a:ext>
            </a:extLst>
          </a:blip>
          <a:srcRect l="32107" t="2815" r="1348" b="3020"/>
          <a:stretch/>
        </p:blipFill>
        <p:spPr>
          <a:xfrm>
            <a:off x="2084" y="880613"/>
            <a:ext cx="6093633" cy="5994321"/>
          </a:xfrm>
          <a:prstGeom prst="rect">
            <a:avLst/>
          </a:prstGeom>
          <a:effectLst/>
        </p:spPr>
      </p:pic>
      <p:pic>
        <p:nvPicPr>
          <p:cNvPr id="11" name="Picture 10">
            <a:extLst>
              <a:ext uri="{FF2B5EF4-FFF2-40B4-BE49-F238E27FC236}">
                <a16:creationId xmlns="" xmlns:a16="http://schemas.microsoft.com/office/drawing/2014/main" id="{F21A49E6-5A5B-4E7D-B215-F4DA3CB845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7" t="29506" b="23703"/>
          <a:stretch/>
        </p:blipFill>
        <p:spPr>
          <a:xfrm>
            <a:off x="2781360" y="4907079"/>
            <a:ext cx="1147173" cy="425123"/>
          </a:xfrm>
          <a:prstGeom prst="rect">
            <a:avLst/>
          </a:prstGeom>
          <a:effectLst/>
        </p:spPr>
      </p:pic>
      <p:pic>
        <p:nvPicPr>
          <p:cNvPr id="8" name="Content Placeholder 7" descr="Screen Clipping">
            <a:extLst>
              <a:ext uri="{FF2B5EF4-FFF2-40B4-BE49-F238E27FC236}">
                <a16:creationId xmlns="" xmlns:a16="http://schemas.microsoft.com/office/drawing/2014/main" id="{183E2426-B75A-4A93-9B69-C6D3D53440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420"/>
          <a:stretch/>
        </p:blipFill>
        <p:spPr bwMode="auto">
          <a:xfrm>
            <a:off x="8874995" y="4739360"/>
            <a:ext cx="3367805" cy="2152507"/>
          </a:xfrm>
          <a:prstGeom prst="rect">
            <a:avLst/>
          </a:prstGeom>
          <a:noFill/>
          <a:ln w="9525">
            <a:noFill/>
            <a:miter lim="800000"/>
            <a:headEnd/>
            <a:tailEnd/>
          </a:ln>
          <a:effectLst/>
        </p:spPr>
      </p:pic>
      <p:sp>
        <p:nvSpPr>
          <p:cNvPr id="15" name="Footer Placeholder 3">
            <a:extLst>
              <a:ext uri="{FF2B5EF4-FFF2-40B4-BE49-F238E27FC236}">
                <a16:creationId xmlns="" xmlns:a16="http://schemas.microsoft.com/office/drawing/2014/main" id="{77509AD4-6AF0-4752-9008-69DD49414433}"/>
              </a:ext>
            </a:extLst>
          </p:cNvPr>
          <p:cNvSpPr txBox="1">
            <a:spLocks/>
          </p:cNvSpPr>
          <p:nvPr/>
        </p:nvSpPr>
        <p:spPr>
          <a:xfrm>
            <a:off x="1429018" y="7455279"/>
            <a:ext cx="9838660" cy="486833"/>
          </a:xfrm>
        </p:spPr>
        <p:txBody>
          <a:bodyPr/>
          <a:lstStyle>
            <a:defPPr>
              <a:defRPr lang="en-US"/>
            </a:defPPr>
            <a:lvl1pPr algn="l" rtl="0" fontAlgn="base">
              <a:spcBef>
                <a:spcPct val="0"/>
              </a:spcBef>
              <a:spcAft>
                <a:spcPct val="0"/>
              </a:spcAft>
              <a:defRPr sz="2000" kern="1200">
                <a:solidFill>
                  <a:schemeClr val="tx1"/>
                </a:solidFill>
                <a:latin typeface="Impact" pitchFamily="34" charset="0"/>
                <a:ea typeface="+mn-ea"/>
                <a:cs typeface="Arial" charset="0"/>
              </a:defRPr>
            </a:lvl1pPr>
            <a:lvl2pPr marL="457200" algn="l" rtl="0" fontAlgn="base">
              <a:spcBef>
                <a:spcPct val="0"/>
              </a:spcBef>
              <a:spcAft>
                <a:spcPct val="0"/>
              </a:spcAft>
              <a:defRPr sz="2000" kern="1200">
                <a:solidFill>
                  <a:schemeClr val="tx1"/>
                </a:solidFill>
                <a:latin typeface="Impact" pitchFamily="34" charset="0"/>
                <a:ea typeface="+mn-ea"/>
                <a:cs typeface="Arial" charset="0"/>
              </a:defRPr>
            </a:lvl2pPr>
            <a:lvl3pPr marL="914400" algn="l" rtl="0" fontAlgn="base">
              <a:spcBef>
                <a:spcPct val="0"/>
              </a:spcBef>
              <a:spcAft>
                <a:spcPct val="0"/>
              </a:spcAft>
              <a:defRPr sz="2000" kern="1200">
                <a:solidFill>
                  <a:schemeClr val="tx1"/>
                </a:solidFill>
                <a:latin typeface="Impact" pitchFamily="34" charset="0"/>
                <a:ea typeface="+mn-ea"/>
                <a:cs typeface="Arial" charset="0"/>
              </a:defRPr>
            </a:lvl3pPr>
            <a:lvl4pPr marL="1371600" algn="l" rtl="0" fontAlgn="base">
              <a:spcBef>
                <a:spcPct val="0"/>
              </a:spcBef>
              <a:spcAft>
                <a:spcPct val="0"/>
              </a:spcAft>
              <a:defRPr sz="2000" kern="1200">
                <a:solidFill>
                  <a:schemeClr val="tx1"/>
                </a:solidFill>
                <a:latin typeface="Impact" pitchFamily="34" charset="0"/>
                <a:ea typeface="+mn-ea"/>
                <a:cs typeface="Arial" charset="0"/>
              </a:defRPr>
            </a:lvl4pPr>
            <a:lvl5pPr marL="1828800" algn="l" rtl="0" fontAlgn="base">
              <a:spcBef>
                <a:spcPct val="0"/>
              </a:spcBef>
              <a:spcAft>
                <a:spcPct val="0"/>
              </a:spcAft>
              <a:defRPr sz="2000" kern="1200">
                <a:solidFill>
                  <a:schemeClr val="tx1"/>
                </a:solidFill>
                <a:latin typeface="Impact" pitchFamily="34" charset="0"/>
                <a:ea typeface="+mn-ea"/>
                <a:cs typeface="Arial" charset="0"/>
              </a:defRPr>
            </a:lvl5pPr>
            <a:lvl6pPr marL="2286000" algn="l" defTabSz="914400" rtl="0" eaLnBrk="1" latinLnBrk="0" hangingPunct="1">
              <a:defRPr sz="2000" kern="1200">
                <a:solidFill>
                  <a:schemeClr val="tx1"/>
                </a:solidFill>
                <a:latin typeface="Impact" pitchFamily="34" charset="0"/>
                <a:ea typeface="+mn-ea"/>
                <a:cs typeface="Arial" charset="0"/>
              </a:defRPr>
            </a:lvl6pPr>
            <a:lvl7pPr marL="2743200" algn="l" defTabSz="914400" rtl="0" eaLnBrk="1" latinLnBrk="0" hangingPunct="1">
              <a:defRPr sz="2000" kern="1200">
                <a:solidFill>
                  <a:schemeClr val="tx1"/>
                </a:solidFill>
                <a:latin typeface="Impact" pitchFamily="34" charset="0"/>
                <a:ea typeface="+mn-ea"/>
                <a:cs typeface="Arial" charset="0"/>
              </a:defRPr>
            </a:lvl7pPr>
            <a:lvl8pPr marL="3200400" algn="l" defTabSz="914400" rtl="0" eaLnBrk="1" latinLnBrk="0" hangingPunct="1">
              <a:defRPr sz="2000" kern="1200">
                <a:solidFill>
                  <a:schemeClr val="tx1"/>
                </a:solidFill>
                <a:latin typeface="Impact" pitchFamily="34" charset="0"/>
                <a:ea typeface="+mn-ea"/>
                <a:cs typeface="Arial" charset="0"/>
              </a:defRPr>
            </a:lvl8pPr>
            <a:lvl9pPr marL="3657600" algn="l" defTabSz="914400" rtl="0" eaLnBrk="1" latinLnBrk="0" hangingPunct="1">
              <a:defRPr sz="2000" kern="1200">
                <a:solidFill>
                  <a:schemeClr val="tx1"/>
                </a:solidFill>
                <a:latin typeface="Impact" pitchFamily="34" charset="0"/>
                <a:ea typeface="+mn-ea"/>
                <a:cs typeface="Arial" charset="0"/>
              </a:defRPr>
            </a:lvl9pPr>
          </a:lstStyle>
          <a:p>
            <a:endParaRPr lang="en-US" sz="1867" dirty="0">
              <a:solidFill>
                <a:prstClr val="white"/>
              </a:solidFill>
              <a:effectLst>
                <a:outerShdw blurRad="38100" dist="38100" dir="2700000" algn="tl">
                  <a:srgbClr val="000000">
                    <a:alpha val="43137"/>
                  </a:srgbClr>
                </a:outerShdw>
              </a:effectLst>
              <a:latin typeface="Arial"/>
            </a:endParaRPr>
          </a:p>
        </p:txBody>
      </p:sp>
      <p:pic>
        <p:nvPicPr>
          <p:cNvPr id="17" name="Content Placeholder 7">
            <a:extLst>
              <a:ext uri="{FF2B5EF4-FFF2-40B4-BE49-F238E27FC236}">
                <a16:creationId xmlns="" xmlns:a16="http://schemas.microsoft.com/office/drawing/2014/main" id="{0E446274-C2F3-4D41-8150-AF58530601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717" y="880612"/>
            <a:ext cx="6096283" cy="6011255"/>
          </a:xfrm>
          <a:prstGeom prst="rect">
            <a:avLst/>
          </a:prstGeom>
          <a:effectLst/>
        </p:spPr>
      </p:pic>
      <p:sp>
        <p:nvSpPr>
          <p:cNvPr id="10" name="Title 1"/>
          <p:cNvSpPr>
            <a:spLocks noGrp="1"/>
          </p:cNvSpPr>
          <p:nvPr>
            <p:ph type="ctrTitle"/>
          </p:nvPr>
        </p:nvSpPr>
        <p:spPr>
          <a:xfrm>
            <a:off x="-84953" y="191420"/>
            <a:ext cx="12192000" cy="1960033"/>
          </a:xfrm>
          <a:effectLst/>
        </p:spPr>
        <p:txBody>
          <a:bodyPr/>
          <a:lstStyle/>
          <a:p>
            <a:pPr algn="r"/>
            <a:r>
              <a:rPr lang="en-US" sz="2400" dirty="0">
                <a:solidFill>
                  <a:schemeClr val="tx1"/>
                </a:solidFill>
                <a:latin typeface="Arial" panose="020B0604020202020204" pitchFamily="34" charset="0"/>
              </a:rPr>
              <a:t>American Patriot Holdings </a:t>
            </a:r>
            <a:r>
              <a:rPr lang="en-US" sz="2400" dirty="0">
                <a:solidFill>
                  <a:schemeClr val="tx1"/>
                </a:solidFill>
              </a:rPr>
              <a:t>Strategic Waterway Footprint</a:t>
            </a:r>
            <a:r>
              <a:rPr lang="fr-FR" sz="2400" dirty="0">
                <a:solidFill>
                  <a:schemeClr val="tx1"/>
                </a:solidFill>
                <a:effectLst>
                  <a:outerShdw blurRad="38100" dist="38100" dir="2700000" algn="tl">
                    <a:srgbClr val="000000">
                      <a:alpha val="43137"/>
                    </a:srgbClr>
                  </a:outerShdw>
                </a:effectLst>
                <a:latin typeface="Arial" panose="020B0604020202020204" pitchFamily="34" charset="0"/>
              </a:rPr>
              <a:t/>
            </a:r>
            <a:br>
              <a:rPr lang="fr-FR" sz="2400" dirty="0">
                <a:solidFill>
                  <a:schemeClr val="tx1"/>
                </a:solidFill>
                <a:effectLst>
                  <a:outerShdw blurRad="38100" dist="38100" dir="2700000" algn="tl">
                    <a:srgbClr val="000000">
                      <a:alpha val="43137"/>
                    </a:srgbClr>
                  </a:outerShdw>
                </a:effectLst>
                <a:latin typeface="Arial" panose="020B0604020202020204" pitchFamily="34" charset="0"/>
              </a:rPr>
            </a:br>
            <a:endParaRPr lang="en-US" sz="2400" dirty="0">
              <a:solidFill>
                <a:schemeClr val="tx1"/>
              </a:solidFill>
            </a:endParaRPr>
          </a:p>
        </p:txBody>
      </p:sp>
    </p:spTree>
    <p:extLst>
      <p:ext uri="{BB962C8B-B14F-4D97-AF65-F5344CB8AC3E}">
        <p14:creationId xmlns:p14="http://schemas.microsoft.com/office/powerpoint/2010/main" val="375116633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930B2A2-5F16-40DE-B310-FFE2EA39C1F5}"/>
              </a:ext>
            </a:extLst>
          </p:cNvPr>
          <p:cNvSpPr>
            <a:spLocks noGrp="1"/>
          </p:cNvSpPr>
          <p:nvPr>
            <p:ph idx="1"/>
          </p:nvPr>
        </p:nvSpPr>
        <p:spPr>
          <a:xfrm>
            <a:off x="595110" y="1434517"/>
            <a:ext cx="10970357" cy="5491217"/>
          </a:xfrm>
          <a:effectLst/>
        </p:spPr>
        <p:txBody>
          <a:bodyPr>
            <a:noAutofit/>
          </a:bodyPr>
          <a:lstStyle/>
          <a:p>
            <a:pPr marL="0" lvl="1" indent="0">
              <a:spcBef>
                <a:spcPts val="600"/>
              </a:spcBef>
              <a:spcAft>
                <a:spcPts val="1200"/>
              </a:spcAft>
              <a:buClr>
                <a:schemeClr val="tx1"/>
              </a:buClr>
              <a:buSzPct val="100000"/>
              <a:buNone/>
            </a:pPr>
            <a:r>
              <a:rPr lang="en-US" sz="2400" dirty="0">
                <a:latin typeface="+mn-lt"/>
                <a:cs typeface="Arial" panose="020B0604020202020204" pitchFamily="34" charset="0"/>
              </a:rPr>
              <a:t>The </a:t>
            </a:r>
            <a:r>
              <a:rPr lang="en-US" sz="2400" i="1" dirty="0">
                <a:latin typeface="+mn-lt"/>
                <a:cs typeface="Arial" panose="020B0604020202020204" pitchFamily="34" charset="0"/>
              </a:rPr>
              <a:t>“Gift” </a:t>
            </a:r>
            <a:r>
              <a:rPr lang="en-US" sz="2400" dirty="0">
                <a:latin typeface="+mn-lt"/>
                <a:cs typeface="Arial" panose="020B0604020202020204" pitchFamily="34" charset="0"/>
              </a:rPr>
              <a:t>is the Significant Natural Waterway System to Mid-America</a:t>
            </a:r>
          </a:p>
          <a:p>
            <a:pPr marL="819137" lvl="2" indent="-285750">
              <a:spcBef>
                <a:spcPts val="600"/>
              </a:spcBef>
              <a:spcAft>
                <a:spcPts val="1200"/>
              </a:spcAft>
              <a:buClr>
                <a:schemeClr val="tx1"/>
              </a:buClr>
              <a:buSzPct val="100000"/>
            </a:pPr>
            <a:r>
              <a:rPr lang="en-US" sz="2000" dirty="0">
                <a:solidFill>
                  <a:schemeClr val="tx1"/>
                </a:solidFill>
                <a:latin typeface="+mn-lt"/>
                <a:cs typeface="Arial" panose="020B0604020202020204" pitchFamily="34" charset="0"/>
              </a:rPr>
              <a:t>Problem recognized : commerce has been conducted in much the same way over 70 years</a:t>
            </a:r>
          </a:p>
          <a:p>
            <a:pPr marL="0" lvl="1" indent="0">
              <a:spcBef>
                <a:spcPts val="600"/>
              </a:spcBef>
              <a:spcAft>
                <a:spcPts val="1200"/>
              </a:spcAft>
              <a:buClr>
                <a:schemeClr val="tx1"/>
              </a:buClr>
              <a:buSzPct val="100000"/>
              <a:buNone/>
            </a:pPr>
            <a:r>
              <a:rPr lang="en-US" sz="2400" dirty="0">
                <a:latin typeface="+mn-lt"/>
                <a:cs typeface="Arial" panose="020B0604020202020204" pitchFamily="34" charset="0"/>
              </a:rPr>
              <a:t>The </a:t>
            </a:r>
            <a:r>
              <a:rPr lang="en-US" sz="2400" i="1" dirty="0">
                <a:latin typeface="+mn-lt"/>
                <a:cs typeface="Arial" panose="020B0604020202020204" pitchFamily="34" charset="0"/>
              </a:rPr>
              <a:t>“Challenge” </a:t>
            </a:r>
            <a:r>
              <a:rPr lang="en-US" sz="2400" dirty="0">
                <a:latin typeface="+mn-lt"/>
                <a:cs typeface="Arial" panose="020B0604020202020204" pitchFamily="34" charset="0"/>
              </a:rPr>
              <a:t>was to Design a Container Vessel to Meet or Exceed Six Major Elements Necessary for Success: </a:t>
            </a:r>
          </a:p>
          <a:p>
            <a:pPr marL="1988779" lvl="4" indent="-342900">
              <a:spcBef>
                <a:spcPts val="600"/>
              </a:spcBef>
              <a:spcAft>
                <a:spcPts val="533"/>
              </a:spcAft>
              <a:buClr>
                <a:schemeClr val="tx1"/>
              </a:buClr>
              <a:buSzPct val="100000"/>
            </a:pPr>
            <a:r>
              <a:rPr lang="en-US" sz="2000" dirty="0">
                <a:solidFill>
                  <a:schemeClr val="tx1"/>
                </a:solidFill>
                <a:latin typeface="+mn-lt"/>
                <a:cs typeface="Arial" panose="020B0604020202020204" pitchFamily="34" charset="0"/>
              </a:rPr>
              <a:t> Reliability</a:t>
            </a:r>
          </a:p>
          <a:p>
            <a:pPr marL="1988779" lvl="4" indent="-342900">
              <a:spcBef>
                <a:spcPts val="600"/>
              </a:spcBef>
              <a:spcAft>
                <a:spcPts val="533"/>
              </a:spcAft>
              <a:buClr>
                <a:schemeClr val="tx1"/>
              </a:buClr>
              <a:buSzPct val="100000"/>
            </a:pPr>
            <a:r>
              <a:rPr lang="en-US" sz="2000" dirty="0">
                <a:solidFill>
                  <a:schemeClr val="tx1"/>
                </a:solidFill>
                <a:latin typeface="+mn-lt"/>
                <a:cs typeface="Arial" panose="020B0604020202020204" pitchFamily="34" charset="0"/>
              </a:rPr>
              <a:t> Cost Efficiency</a:t>
            </a:r>
          </a:p>
          <a:p>
            <a:pPr marL="1988779" lvl="4" indent="-342900">
              <a:spcBef>
                <a:spcPts val="600"/>
              </a:spcBef>
              <a:spcAft>
                <a:spcPts val="533"/>
              </a:spcAft>
              <a:buClr>
                <a:schemeClr val="tx1"/>
              </a:buClr>
              <a:buSzPct val="100000"/>
            </a:pPr>
            <a:r>
              <a:rPr lang="en-US" sz="2000" dirty="0">
                <a:solidFill>
                  <a:schemeClr val="tx1"/>
                </a:solidFill>
                <a:latin typeface="+mn-lt"/>
                <a:cs typeface="Arial" panose="020B0604020202020204" pitchFamily="34" charset="0"/>
              </a:rPr>
              <a:t> Speed </a:t>
            </a:r>
          </a:p>
          <a:p>
            <a:pPr marL="1988779" lvl="4" indent="-342900">
              <a:spcBef>
                <a:spcPts val="600"/>
              </a:spcBef>
              <a:spcAft>
                <a:spcPts val="533"/>
              </a:spcAft>
              <a:buClr>
                <a:schemeClr val="tx1"/>
              </a:buClr>
              <a:buSzPct val="100000"/>
            </a:pPr>
            <a:r>
              <a:rPr lang="en-US" sz="2000" dirty="0">
                <a:solidFill>
                  <a:schemeClr val="tx1"/>
                </a:solidFill>
                <a:latin typeface="+mn-lt"/>
                <a:cs typeface="Arial" panose="020B0604020202020204" pitchFamily="34" charset="0"/>
              </a:rPr>
              <a:t> Cargo Payload </a:t>
            </a:r>
          </a:p>
          <a:p>
            <a:pPr marL="1988779" lvl="4" indent="-342900">
              <a:spcBef>
                <a:spcPts val="600"/>
              </a:spcBef>
              <a:spcAft>
                <a:spcPts val="533"/>
              </a:spcAft>
              <a:buClr>
                <a:schemeClr val="tx1"/>
              </a:buClr>
              <a:buSzPct val="100000"/>
            </a:pPr>
            <a:r>
              <a:rPr lang="en-US" sz="2000" dirty="0">
                <a:solidFill>
                  <a:schemeClr val="tx1"/>
                </a:solidFill>
                <a:latin typeface="+mn-lt"/>
                <a:cs typeface="Arial" panose="020B0604020202020204" pitchFamily="34" charset="0"/>
              </a:rPr>
              <a:t> Safety and Environmentally Friendly</a:t>
            </a:r>
          </a:p>
          <a:p>
            <a:pPr marL="1988779" lvl="4" indent="-342900">
              <a:spcBef>
                <a:spcPts val="600"/>
              </a:spcBef>
              <a:spcAft>
                <a:spcPts val="533"/>
              </a:spcAft>
              <a:buClr>
                <a:schemeClr val="tx1"/>
              </a:buClr>
              <a:buSzPct val="100000"/>
            </a:pPr>
            <a:r>
              <a:rPr lang="en-US" sz="2000" dirty="0">
                <a:solidFill>
                  <a:schemeClr val="tx1"/>
                </a:solidFill>
                <a:latin typeface="+mn-lt"/>
                <a:cs typeface="Arial" panose="020B0604020202020204" pitchFamily="34" charset="0"/>
              </a:rPr>
              <a:t> Cargo Flexibility</a:t>
            </a:r>
          </a:p>
        </p:txBody>
      </p:sp>
      <p:sp>
        <p:nvSpPr>
          <p:cNvPr id="6" name="Title 1">
            <a:extLst>
              <a:ext uri="{FF2B5EF4-FFF2-40B4-BE49-F238E27FC236}">
                <a16:creationId xmlns="" xmlns:a16="http://schemas.microsoft.com/office/drawing/2014/main" id="{6F1B91C4-11E9-41E3-B1B3-0FE9393AD392}"/>
              </a:ext>
            </a:extLst>
          </p:cNvPr>
          <p:cNvSpPr>
            <a:spLocks noGrp="1"/>
          </p:cNvSpPr>
          <p:nvPr>
            <p:ph type="title"/>
          </p:nvPr>
        </p:nvSpPr>
        <p:spPr>
          <a:xfrm>
            <a:off x="3454400" y="197553"/>
            <a:ext cx="8602133" cy="716847"/>
          </a:xfrm>
          <a:effectLst/>
        </p:spPr>
        <p:txBody>
          <a:bodyPr>
            <a:noAutofit/>
          </a:bodyPr>
          <a:lstStyle/>
          <a:p>
            <a:r>
              <a:rPr lang="en-US" sz="2667" cap="none" dirty="0">
                <a:solidFill>
                  <a:schemeClr val="tx1"/>
                </a:solidFill>
                <a:latin typeface="Arial" panose="020B0604020202020204" pitchFamily="34" charset="0"/>
              </a:rPr>
              <a:t>APH Key Drivers for Success</a:t>
            </a:r>
            <a:br>
              <a:rPr lang="en-US" sz="2667" cap="none" dirty="0">
                <a:solidFill>
                  <a:schemeClr val="tx1"/>
                </a:solidFill>
                <a:latin typeface="Arial" panose="020B0604020202020204" pitchFamily="34" charset="0"/>
              </a:rPr>
            </a:br>
            <a:endParaRPr lang="en-US" sz="2667" b="0" cap="none" dirty="0">
              <a:solidFill>
                <a:schemeClr val="tx1"/>
              </a:solidFill>
              <a:latin typeface="Arial" panose="020B0604020202020204" pitchFamily="34" charset="0"/>
            </a:endParaRPr>
          </a:p>
        </p:txBody>
      </p:sp>
      <p:sp>
        <p:nvSpPr>
          <p:cNvPr id="9" name="Footer Placeholder 3">
            <a:extLst>
              <a:ext uri="{FF2B5EF4-FFF2-40B4-BE49-F238E27FC236}">
                <a16:creationId xmlns="" xmlns:a16="http://schemas.microsoft.com/office/drawing/2014/main" id="{F65AC3A2-7D3A-4017-B007-AAF5C3B6020E}"/>
              </a:ext>
            </a:extLst>
          </p:cNvPr>
          <p:cNvSpPr txBox="1">
            <a:spLocks/>
          </p:cNvSpPr>
          <p:nvPr/>
        </p:nvSpPr>
        <p:spPr>
          <a:xfrm>
            <a:off x="1429018" y="7455279"/>
            <a:ext cx="9838660" cy="486833"/>
          </a:xfrm>
        </p:spPr>
        <p:txBody>
          <a:bodyPr/>
          <a:lstStyle>
            <a:defPPr>
              <a:defRPr lang="en-US"/>
            </a:defPPr>
            <a:lvl1pPr algn="l" rtl="0" fontAlgn="base">
              <a:spcBef>
                <a:spcPct val="0"/>
              </a:spcBef>
              <a:spcAft>
                <a:spcPct val="0"/>
              </a:spcAft>
              <a:defRPr sz="2000" kern="1200">
                <a:solidFill>
                  <a:schemeClr val="tx1"/>
                </a:solidFill>
                <a:latin typeface="Impact" pitchFamily="34" charset="0"/>
                <a:ea typeface="+mn-ea"/>
                <a:cs typeface="Arial" charset="0"/>
              </a:defRPr>
            </a:lvl1pPr>
            <a:lvl2pPr marL="457200" algn="l" rtl="0" fontAlgn="base">
              <a:spcBef>
                <a:spcPct val="0"/>
              </a:spcBef>
              <a:spcAft>
                <a:spcPct val="0"/>
              </a:spcAft>
              <a:defRPr sz="2000" kern="1200">
                <a:solidFill>
                  <a:schemeClr val="tx1"/>
                </a:solidFill>
                <a:latin typeface="Impact" pitchFamily="34" charset="0"/>
                <a:ea typeface="+mn-ea"/>
                <a:cs typeface="Arial" charset="0"/>
              </a:defRPr>
            </a:lvl2pPr>
            <a:lvl3pPr marL="914400" algn="l" rtl="0" fontAlgn="base">
              <a:spcBef>
                <a:spcPct val="0"/>
              </a:spcBef>
              <a:spcAft>
                <a:spcPct val="0"/>
              </a:spcAft>
              <a:defRPr sz="2000" kern="1200">
                <a:solidFill>
                  <a:schemeClr val="tx1"/>
                </a:solidFill>
                <a:latin typeface="Impact" pitchFamily="34" charset="0"/>
                <a:ea typeface="+mn-ea"/>
                <a:cs typeface="Arial" charset="0"/>
              </a:defRPr>
            </a:lvl3pPr>
            <a:lvl4pPr marL="1371600" algn="l" rtl="0" fontAlgn="base">
              <a:spcBef>
                <a:spcPct val="0"/>
              </a:spcBef>
              <a:spcAft>
                <a:spcPct val="0"/>
              </a:spcAft>
              <a:defRPr sz="2000" kern="1200">
                <a:solidFill>
                  <a:schemeClr val="tx1"/>
                </a:solidFill>
                <a:latin typeface="Impact" pitchFamily="34" charset="0"/>
                <a:ea typeface="+mn-ea"/>
                <a:cs typeface="Arial" charset="0"/>
              </a:defRPr>
            </a:lvl4pPr>
            <a:lvl5pPr marL="1828800" algn="l" rtl="0" fontAlgn="base">
              <a:spcBef>
                <a:spcPct val="0"/>
              </a:spcBef>
              <a:spcAft>
                <a:spcPct val="0"/>
              </a:spcAft>
              <a:defRPr sz="2000" kern="1200">
                <a:solidFill>
                  <a:schemeClr val="tx1"/>
                </a:solidFill>
                <a:latin typeface="Impact" pitchFamily="34" charset="0"/>
                <a:ea typeface="+mn-ea"/>
                <a:cs typeface="Arial" charset="0"/>
              </a:defRPr>
            </a:lvl5pPr>
            <a:lvl6pPr marL="2286000" algn="l" defTabSz="914400" rtl="0" eaLnBrk="1" latinLnBrk="0" hangingPunct="1">
              <a:defRPr sz="2000" kern="1200">
                <a:solidFill>
                  <a:schemeClr val="tx1"/>
                </a:solidFill>
                <a:latin typeface="Impact" pitchFamily="34" charset="0"/>
                <a:ea typeface="+mn-ea"/>
                <a:cs typeface="Arial" charset="0"/>
              </a:defRPr>
            </a:lvl6pPr>
            <a:lvl7pPr marL="2743200" algn="l" defTabSz="914400" rtl="0" eaLnBrk="1" latinLnBrk="0" hangingPunct="1">
              <a:defRPr sz="2000" kern="1200">
                <a:solidFill>
                  <a:schemeClr val="tx1"/>
                </a:solidFill>
                <a:latin typeface="Impact" pitchFamily="34" charset="0"/>
                <a:ea typeface="+mn-ea"/>
                <a:cs typeface="Arial" charset="0"/>
              </a:defRPr>
            </a:lvl7pPr>
            <a:lvl8pPr marL="3200400" algn="l" defTabSz="914400" rtl="0" eaLnBrk="1" latinLnBrk="0" hangingPunct="1">
              <a:defRPr sz="2000" kern="1200">
                <a:solidFill>
                  <a:schemeClr val="tx1"/>
                </a:solidFill>
                <a:latin typeface="Impact" pitchFamily="34" charset="0"/>
                <a:ea typeface="+mn-ea"/>
                <a:cs typeface="Arial" charset="0"/>
              </a:defRPr>
            </a:lvl8pPr>
            <a:lvl9pPr marL="3657600" algn="l" defTabSz="914400" rtl="0" eaLnBrk="1" latinLnBrk="0" hangingPunct="1">
              <a:defRPr sz="2000" kern="1200">
                <a:solidFill>
                  <a:schemeClr val="tx1"/>
                </a:solidFill>
                <a:latin typeface="Impact" pitchFamily="34" charset="0"/>
                <a:ea typeface="+mn-ea"/>
                <a:cs typeface="Arial" charset="0"/>
              </a:defRPr>
            </a:lvl9pPr>
          </a:lstStyle>
          <a:p>
            <a:endParaRPr lang="en-US" sz="1867" dirty="0">
              <a:solidFill>
                <a:prstClr val="white"/>
              </a:solidFill>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3721881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5001" y="160119"/>
            <a:ext cx="8692444" cy="762000"/>
          </a:xfrm>
          <a:effectLst/>
        </p:spPr>
        <p:txBody>
          <a:bodyPr>
            <a:normAutofit fontScale="90000"/>
          </a:bodyPr>
          <a:lstStyle/>
          <a:p>
            <a:pPr algn="r"/>
            <a:r>
              <a:rPr lang="en-US" sz="2933" cap="none" dirty="0">
                <a:solidFill>
                  <a:schemeClr val="tx1"/>
                </a:solidFill>
                <a:latin typeface="Arial" panose="020B0604020202020204" pitchFamily="34" charset="0"/>
              </a:rPr>
              <a:t>American Patriot Holdings Self Propelled Vessel</a:t>
            </a:r>
            <a:br>
              <a:rPr lang="en-US" sz="2933" cap="none" dirty="0">
                <a:solidFill>
                  <a:schemeClr val="tx1"/>
                </a:solidFill>
                <a:latin typeface="Arial" panose="020B0604020202020204" pitchFamily="34" charset="0"/>
              </a:rPr>
            </a:br>
            <a:r>
              <a:rPr lang="en-US" sz="2933" cap="none" dirty="0">
                <a:solidFill>
                  <a:schemeClr val="tx1"/>
                </a:solidFill>
                <a:latin typeface="Arial" panose="020B0604020202020204" pitchFamily="34" charset="0"/>
              </a:rPr>
              <a:t> </a:t>
            </a:r>
          </a:p>
        </p:txBody>
      </p:sp>
      <p:pic>
        <p:nvPicPr>
          <p:cNvPr id="6"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81180"/>
            <a:ext cx="12192000" cy="5976821"/>
          </a:xfrm>
          <a:effectLst/>
        </p:spPr>
      </p:pic>
      <p:sp>
        <p:nvSpPr>
          <p:cNvPr id="8" name="Footer Placeholder 3">
            <a:extLst>
              <a:ext uri="{FF2B5EF4-FFF2-40B4-BE49-F238E27FC236}">
                <a16:creationId xmlns="" xmlns:a16="http://schemas.microsoft.com/office/drawing/2014/main" id="{C583698A-38B2-4C05-9C3C-FA482ED505B1}"/>
              </a:ext>
            </a:extLst>
          </p:cNvPr>
          <p:cNvSpPr txBox="1">
            <a:spLocks/>
          </p:cNvSpPr>
          <p:nvPr/>
        </p:nvSpPr>
        <p:spPr>
          <a:xfrm>
            <a:off x="1548102" y="7514168"/>
            <a:ext cx="9838660" cy="486833"/>
          </a:xfrm>
        </p:spPr>
        <p:txBody>
          <a:bodyPr/>
          <a:lstStyle>
            <a:defPPr>
              <a:defRPr lang="en-US"/>
            </a:defPPr>
            <a:lvl1pPr algn="l" rtl="0" fontAlgn="base">
              <a:spcBef>
                <a:spcPct val="0"/>
              </a:spcBef>
              <a:spcAft>
                <a:spcPct val="0"/>
              </a:spcAft>
              <a:defRPr sz="2000" kern="1200">
                <a:solidFill>
                  <a:schemeClr val="tx1"/>
                </a:solidFill>
                <a:latin typeface="Impact" pitchFamily="34" charset="0"/>
                <a:ea typeface="+mn-ea"/>
                <a:cs typeface="Arial" charset="0"/>
              </a:defRPr>
            </a:lvl1pPr>
            <a:lvl2pPr marL="457200" algn="l" rtl="0" fontAlgn="base">
              <a:spcBef>
                <a:spcPct val="0"/>
              </a:spcBef>
              <a:spcAft>
                <a:spcPct val="0"/>
              </a:spcAft>
              <a:defRPr sz="2000" kern="1200">
                <a:solidFill>
                  <a:schemeClr val="tx1"/>
                </a:solidFill>
                <a:latin typeface="Impact" pitchFamily="34" charset="0"/>
                <a:ea typeface="+mn-ea"/>
                <a:cs typeface="Arial" charset="0"/>
              </a:defRPr>
            </a:lvl2pPr>
            <a:lvl3pPr marL="914400" algn="l" rtl="0" fontAlgn="base">
              <a:spcBef>
                <a:spcPct val="0"/>
              </a:spcBef>
              <a:spcAft>
                <a:spcPct val="0"/>
              </a:spcAft>
              <a:defRPr sz="2000" kern="1200">
                <a:solidFill>
                  <a:schemeClr val="tx1"/>
                </a:solidFill>
                <a:latin typeface="Impact" pitchFamily="34" charset="0"/>
                <a:ea typeface="+mn-ea"/>
                <a:cs typeface="Arial" charset="0"/>
              </a:defRPr>
            </a:lvl3pPr>
            <a:lvl4pPr marL="1371600" algn="l" rtl="0" fontAlgn="base">
              <a:spcBef>
                <a:spcPct val="0"/>
              </a:spcBef>
              <a:spcAft>
                <a:spcPct val="0"/>
              </a:spcAft>
              <a:defRPr sz="2000" kern="1200">
                <a:solidFill>
                  <a:schemeClr val="tx1"/>
                </a:solidFill>
                <a:latin typeface="Impact" pitchFamily="34" charset="0"/>
                <a:ea typeface="+mn-ea"/>
                <a:cs typeface="Arial" charset="0"/>
              </a:defRPr>
            </a:lvl4pPr>
            <a:lvl5pPr marL="1828800" algn="l" rtl="0" fontAlgn="base">
              <a:spcBef>
                <a:spcPct val="0"/>
              </a:spcBef>
              <a:spcAft>
                <a:spcPct val="0"/>
              </a:spcAft>
              <a:defRPr sz="2000" kern="1200">
                <a:solidFill>
                  <a:schemeClr val="tx1"/>
                </a:solidFill>
                <a:latin typeface="Impact" pitchFamily="34" charset="0"/>
                <a:ea typeface="+mn-ea"/>
                <a:cs typeface="Arial" charset="0"/>
              </a:defRPr>
            </a:lvl5pPr>
            <a:lvl6pPr marL="2286000" algn="l" defTabSz="914400" rtl="0" eaLnBrk="1" latinLnBrk="0" hangingPunct="1">
              <a:defRPr sz="2000" kern="1200">
                <a:solidFill>
                  <a:schemeClr val="tx1"/>
                </a:solidFill>
                <a:latin typeface="Impact" pitchFamily="34" charset="0"/>
                <a:ea typeface="+mn-ea"/>
                <a:cs typeface="Arial" charset="0"/>
              </a:defRPr>
            </a:lvl6pPr>
            <a:lvl7pPr marL="2743200" algn="l" defTabSz="914400" rtl="0" eaLnBrk="1" latinLnBrk="0" hangingPunct="1">
              <a:defRPr sz="2000" kern="1200">
                <a:solidFill>
                  <a:schemeClr val="tx1"/>
                </a:solidFill>
                <a:latin typeface="Impact" pitchFamily="34" charset="0"/>
                <a:ea typeface="+mn-ea"/>
                <a:cs typeface="Arial" charset="0"/>
              </a:defRPr>
            </a:lvl7pPr>
            <a:lvl8pPr marL="3200400" algn="l" defTabSz="914400" rtl="0" eaLnBrk="1" latinLnBrk="0" hangingPunct="1">
              <a:defRPr sz="2000" kern="1200">
                <a:solidFill>
                  <a:schemeClr val="tx1"/>
                </a:solidFill>
                <a:latin typeface="Impact" pitchFamily="34" charset="0"/>
                <a:ea typeface="+mn-ea"/>
                <a:cs typeface="Arial" charset="0"/>
              </a:defRPr>
            </a:lvl8pPr>
            <a:lvl9pPr marL="3657600" algn="l" defTabSz="914400" rtl="0" eaLnBrk="1" latinLnBrk="0" hangingPunct="1">
              <a:defRPr sz="2000" kern="1200">
                <a:solidFill>
                  <a:schemeClr val="tx1"/>
                </a:solidFill>
                <a:latin typeface="Impact" pitchFamily="34" charset="0"/>
                <a:ea typeface="+mn-ea"/>
                <a:cs typeface="Arial" charset="0"/>
              </a:defRPr>
            </a:lvl9pPr>
          </a:lstStyle>
          <a:p>
            <a:endParaRPr lang="en-US" sz="1867" dirty="0">
              <a:solidFill>
                <a:prstClr val="white"/>
              </a:solidFill>
              <a:effectLst>
                <a:outerShdw blurRad="38100" dist="38100" dir="2700000" algn="tl">
                  <a:srgbClr val="000000">
                    <a:alpha val="43137"/>
                  </a:srgbClr>
                </a:outerShdw>
              </a:effectLst>
              <a:latin typeface="Arial"/>
            </a:endParaRPr>
          </a:p>
        </p:txBody>
      </p:sp>
      <p:sp>
        <p:nvSpPr>
          <p:cNvPr id="9" name="Right Triangle 8"/>
          <p:cNvSpPr/>
          <p:nvPr/>
        </p:nvSpPr>
        <p:spPr bwMode="auto">
          <a:xfrm flipH="1">
            <a:off x="10470445" y="4899378"/>
            <a:ext cx="1721555" cy="1958623"/>
          </a:xfrm>
          <a:prstGeom prst="rtTriangle">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2667" dirty="0">
              <a:solidFill>
                <a:prstClr val="black"/>
              </a:solidFill>
              <a:latin typeface="Impact" pitchFamily="34" charset="0"/>
              <a:cs typeface="Arial" charset="0"/>
            </a:endParaRPr>
          </a:p>
        </p:txBody>
      </p:sp>
    </p:spTree>
    <p:extLst>
      <p:ext uri="{BB962C8B-B14F-4D97-AF65-F5344CB8AC3E}">
        <p14:creationId xmlns:p14="http://schemas.microsoft.com/office/powerpoint/2010/main" val="1898522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b="79639"/>
          <a:stretch/>
        </p:blipFill>
        <p:spPr>
          <a:xfrm>
            <a:off x="-1" y="1411"/>
            <a:ext cx="12196759" cy="1388056"/>
          </a:xfrm>
          <a:prstGeom prst="rect">
            <a:avLst/>
          </a:prstGeom>
        </p:spPr>
      </p:pic>
      <p:pic>
        <p:nvPicPr>
          <p:cNvPr id="8" name="Picture 7" descr="Freightway_4c_outnotag.ai"/>
          <p:cNvPicPr>
            <a:picLocks noChangeAspect="1"/>
          </p:cNvPicPr>
          <p:nvPr/>
        </p:nvPicPr>
        <p:blipFill rotWithShape="1">
          <a:blip r:embed="rId3"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9" name="Straight Connector 8"/>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a:stretch>
            <a:fillRect/>
          </a:stretch>
        </p:blipFill>
        <p:spPr>
          <a:xfrm>
            <a:off x="2662109" y="6359208"/>
            <a:ext cx="1830096" cy="191472"/>
          </a:xfrm>
          <a:prstGeom prst="rect">
            <a:avLst/>
          </a:prstGeom>
        </p:spPr>
      </p:pic>
      <p:cxnSp>
        <p:nvCxnSpPr>
          <p:cNvPr id="12" name="Straight Connector 11"/>
          <p:cNvCxnSpPr/>
          <p:nvPr/>
        </p:nvCxnSpPr>
        <p:spPr>
          <a:xfrm>
            <a:off x="792491" y="6126163"/>
            <a:ext cx="10997513" cy="0"/>
          </a:xfrm>
          <a:prstGeom prst="line">
            <a:avLst/>
          </a:prstGeom>
          <a:blipFill rotWithShape="1">
            <a:blip r:embed="rId5"/>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3329" y="2711929"/>
            <a:ext cx="4314278" cy="2091771"/>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491" y="3619500"/>
            <a:ext cx="5221735" cy="771662"/>
          </a:xfrm>
          <a:prstGeom prst="rect">
            <a:avLst/>
          </a:prstGeom>
        </p:spPr>
      </p:pic>
      <p:sp>
        <p:nvSpPr>
          <p:cNvPr id="10" name="TextBox 9"/>
          <p:cNvSpPr txBox="1"/>
          <p:nvPr/>
        </p:nvSpPr>
        <p:spPr>
          <a:xfrm>
            <a:off x="0" y="261754"/>
            <a:ext cx="12192000" cy="861774"/>
          </a:xfrm>
          <a:prstGeom prst="rect">
            <a:avLst/>
          </a:prstGeom>
          <a:noFill/>
        </p:spPr>
        <p:txBody>
          <a:bodyPr wrap="square" rtlCol="0">
            <a:spAutoFit/>
          </a:bodyPr>
          <a:lstStyle/>
          <a:p>
            <a:pPr algn="ctr"/>
            <a:r>
              <a:rPr lang="en-US" sz="5000" b="1" dirty="0" smtClean="0">
                <a:solidFill>
                  <a:schemeClr val="bg1"/>
                </a:solidFill>
                <a:latin typeface="Myriad Pro"/>
              </a:rPr>
              <a:t>Supporting Sponsors</a:t>
            </a:r>
            <a:endParaRPr lang="en-US" sz="5000" b="1" dirty="0">
              <a:solidFill>
                <a:schemeClr val="bg1"/>
              </a:solidFill>
              <a:latin typeface="Myriad Pro"/>
            </a:endParaRPr>
          </a:p>
        </p:txBody>
      </p:sp>
    </p:spTree>
    <p:extLst>
      <p:ext uri="{BB962C8B-B14F-4D97-AF65-F5344CB8AC3E}">
        <p14:creationId xmlns:p14="http://schemas.microsoft.com/office/powerpoint/2010/main" val="41456448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3741" r="933" b="25660"/>
          <a:stretch/>
        </p:blipFill>
        <p:spPr>
          <a:xfrm>
            <a:off x="0" y="879894"/>
            <a:ext cx="12201072" cy="5978107"/>
          </a:xfrm>
          <a:prstGeom prst="rect">
            <a:avLst/>
          </a:prstGeom>
          <a:effectLst/>
        </p:spPr>
      </p:pic>
      <p:graphicFrame>
        <p:nvGraphicFramePr>
          <p:cNvPr id="9" name="Table 8">
            <a:extLst>
              <a:ext uri="{FF2B5EF4-FFF2-40B4-BE49-F238E27FC236}">
                <a16:creationId xmlns="" xmlns:a16="http://schemas.microsoft.com/office/drawing/2014/main" id="{9181FA56-6758-4377-B81D-E5A1442890BB}"/>
              </a:ext>
            </a:extLst>
          </p:cNvPr>
          <p:cNvGraphicFramePr>
            <a:graphicFrameLocks noGrp="1"/>
          </p:cNvGraphicFramePr>
          <p:nvPr>
            <p:extLst/>
          </p:nvPr>
        </p:nvGraphicFramePr>
        <p:xfrm>
          <a:off x="-9073" y="4292897"/>
          <a:ext cx="12201073" cy="2603300"/>
        </p:xfrm>
        <a:graphic>
          <a:graphicData uri="http://schemas.openxmlformats.org/drawingml/2006/table">
            <a:tbl>
              <a:tblPr firstRow="1" bandRow="1">
                <a:effectLst/>
                <a:tableStyleId>{7DF18680-E054-41AD-8BC1-D1AEF772440D}</a:tableStyleId>
              </a:tblPr>
              <a:tblGrid>
                <a:gridCol w="2669221">
                  <a:extLst>
                    <a:ext uri="{9D8B030D-6E8A-4147-A177-3AD203B41FA5}">
                      <a16:colId xmlns="" xmlns:a16="http://schemas.microsoft.com/office/drawing/2014/main" val="410044236"/>
                    </a:ext>
                  </a:extLst>
                </a:gridCol>
                <a:gridCol w="3304787">
                  <a:extLst>
                    <a:ext uri="{9D8B030D-6E8A-4147-A177-3AD203B41FA5}">
                      <a16:colId xmlns="" xmlns:a16="http://schemas.microsoft.com/office/drawing/2014/main" val="1393213940"/>
                    </a:ext>
                  </a:extLst>
                </a:gridCol>
                <a:gridCol w="3557844">
                  <a:extLst>
                    <a:ext uri="{9D8B030D-6E8A-4147-A177-3AD203B41FA5}">
                      <a16:colId xmlns="" xmlns:a16="http://schemas.microsoft.com/office/drawing/2014/main" val="1479407472"/>
                    </a:ext>
                  </a:extLst>
                </a:gridCol>
                <a:gridCol w="2669221">
                  <a:extLst>
                    <a:ext uri="{9D8B030D-6E8A-4147-A177-3AD203B41FA5}">
                      <a16:colId xmlns="" xmlns:a16="http://schemas.microsoft.com/office/drawing/2014/main" val="2261484694"/>
                    </a:ext>
                  </a:extLst>
                </a:gridCol>
              </a:tblGrid>
              <a:tr h="263875">
                <a:tc>
                  <a:txBody>
                    <a:bodyPr/>
                    <a:lstStyle/>
                    <a:p>
                      <a:r>
                        <a:rPr lang="en-US" sz="1300" b="1" dirty="0">
                          <a:solidFill>
                            <a:schemeClr val="tx1"/>
                          </a:solidFill>
                        </a:rPr>
                        <a:t>Length Overall</a:t>
                      </a:r>
                    </a:p>
                  </a:txBody>
                  <a:tcPr marL="75924" marR="75924" marT="37963" marB="37963">
                    <a:solidFill>
                      <a:srgbClr val="99CCFF">
                        <a:alpha val="80000"/>
                      </a:srgbClr>
                    </a:solidFill>
                  </a:tcPr>
                </a:tc>
                <a:tc>
                  <a:txBody>
                    <a:bodyPr/>
                    <a:lstStyle/>
                    <a:p>
                      <a:r>
                        <a:rPr lang="en-US" sz="1300" b="1" dirty="0">
                          <a:solidFill>
                            <a:schemeClr val="tx1"/>
                          </a:solidFill>
                        </a:rPr>
                        <a:t>595+  ft.   </a:t>
                      </a:r>
                    </a:p>
                  </a:txBody>
                  <a:tcPr marL="75924" marR="75924" marT="37963" marB="37963">
                    <a:solidFill>
                      <a:srgbClr val="CCECFF">
                        <a:alpha val="80000"/>
                      </a:srgbClr>
                    </a:solidFill>
                  </a:tcPr>
                </a:tc>
                <a:tc>
                  <a:txBody>
                    <a:bodyPr/>
                    <a:lstStyle/>
                    <a:p>
                      <a:r>
                        <a:rPr lang="en-US" sz="1300" b="1" dirty="0">
                          <a:solidFill>
                            <a:schemeClr val="tx1"/>
                          </a:solidFill>
                        </a:rPr>
                        <a:t>Ballast Tanks</a:t>
                      </a:r>
                    </a:p>
                  </a:txBody>
                  <a:tcPr marL="75924" marR="75924" marT="37963" marB="37963">
                    <a:solidFill>
                      <a:srgbClr val="CCECFF">
                        <a:alpha val="80000"/>
                      </a:srgbClr>
                    </a:solidFill>
                  </a:tcPr>
                </a:tc>
                <a:tc>
                  <a:txBody>
                    <a:bodyPr/>
                    <a:lstStyle/>
                    <a:p>
                      <a:r>
                        <a:rPr lang="en-US" sz="1300" b="1" dirty="0">
                          <a:solidFill>
                            <a:schemeClr val="tx1"/>
                          </a:solidFill>
                        </a:rPr>
                        <a:t>Eight (8)</a:t>
                      </a:r>
                    </a:p>
                  </a:txBody>
                  <a:tcPr marL="75924" marR="75924" marT="37963" marB="37963">
                    <a:solidFill>
                      <a:srgbClr val="CCECFF">
                        <a:alpha val="80000"/>
                      </a:srgbClr>
                    </a:solidFill>
                  </a:tcPr>
                </a:tc>
                <a:extLst>
                  <a:ext uri="{0D108BD9-81ED-4DB2-BD59-A6C34878D82A}">
                    <a16:rowId xmlns="" xmlns:a16="http://schemas.microsoft.com/office/drawing/2014/main" val="3747903470"/>
                  </a:ext>
                </a:extLst>
              </a:tr>
              <a:tr h="244562">
                <a:tc>
                  <a:txBody>
                    <a:bodyPr/>
                    <a:lstStyle/>
                    <a:p>
                      <a:r>
                        <a:rPr lang="en-US" sz="1200" b="1" dirty="0"/>
                        <a:t>Beam</a:t>
                      </a:r>
                    </a:p>
                  </a:txBody>
                  <a:tcPr marL="75924" marR="75924" marT="37963" marB="37963">
                    <a:solidFill>
                      <a:srgbClr val="99CCFF">
                        <a:alpha val="80000"/>
                      </a:srgbClr>
                    </a:solidFill>
                  </a:tcPr>
                </a:tc>
                <a:tc>
                  <a:txBody>
                    <a:bodyPr/>
                    <a:lstStyle/>
                    <a:p>
                      <a:r>
                        <a:rPr lang="en-US" sz="1200" b="1" dirty="0"/>
                        <a:t>134 ft.</a:t>
                      </a:r>
                    </a:p>
                  </a:txBody>
                  <a:tcPr marL="75924" marR="75924" marT="37963" marB="37963">
                    <a:solidFill>
                      <a:srgbClr val="CCECFF">
                        <a:alpha val="80000"/>
                      </a:srgbClr>
                    </a:solidFill>
                  </a:tcPr>
                </a:tc>
                <a:tc>
                  <a:txBody>
                    <a:bodyPr/>
                    <a:lstStyle/>
                    <a:p>
                      <a:r>
                        <a:rPr lang="en-US" sz="1200" b="1" dirty="0"/>
                        <a:t>Fuel</a:t>
                      </a:r>
                    </a:p>
                  </a:txBody>
                  <a:tcPr marL="75924" marR="75924" marT="37963" marB="37963">
                    <a:solidFill>
                      <a:srgbClr val="CCECFF">
                        <a:alpha val="80000"/>
                      </a:srgbClr>
                    </a:solidFill>
                  </a:tcPr>
                </a:tc>
                <a:tc>
                  <a:txBody>
                    <a:bodyPr/>
                    <a:lstStyle/>
                    <a:p>
                      <a:r>
                        <a:rPr lang="en-US" sz="1200" b="1" dirty="0"/>
                        <a:t>LNG</a:t>
                      </a:r>
                    </a:p>
                  </a:txBody>
                  <a:tcPr marL="75924" marR="75924" marT="37963" marB="37963">
                    <a:solidFill>
                      <a:srgbClr val="CCECFF">
                        <a:alpha val="80000"/>
                      </a:srgbClr>
                    </a:solidFill>
                  </a:tcPr>
                </a:tc>
                <a:extLst>
                  <a:ext uri="{0D108BD9-81ED-4DB2-BD59-A6C34878D82A}">
                    <a16:rowId xmlns="" xmlns:a16="http://schemas.microsoft.com/office/drawing/2014/main" val="1342886264"/>
                  </a:ext>
                </a:extLst>
              </a:tr>
              <a:tr h="256814">
                <a:tc>
                  <a:txBody>
                    <a:bodyPr/>
                    <a:lstStyle/>
                    <a:p>
                      <a:r>
                        <a:rPr lang="en-US" sz="1200" b="1" dirty="0"/>
                        <a:t>Height Above Water</a:t>
                      </a:r>
                    </a:p>
                  </a:txBody>
                  <a:tcPr marL="75924" marR="75924" marT="37963" marB="37963">
                    <a:solidFill>
                      <a:srgbClr val="99CCFF">
                        <a:alpha val="80000"/>
                      </a:srgbClr>
                    </a:solidFill>
                  </a:tcPr>
                </a:tc>
                <a:tc>
                  <a:txBody>
                    <a:bodyPr/>
                    <a:lstStyle/>
                    <a:p>
                      <a:r>
                        <a:rPr lang="en-US" sz="1200" b="1" dirty="0"/>
                        <a:t>48 ft. at 9’ Draft  </a:t>
                      </a:r>
                    </a:p>
                  </a:txBody>
                  <a:tcPr marL="75924" marR="75924" marT="37963" marB="37963">
                    <a:solidFill>
                      <a:srgbClr val="CCECFF">
                        <a:alpha val="80000"/>
                      </a:srgbClr>
                    </a:solidFill>
                  </a:tcPr>
                </a:tc>
                <a:tc>
                  <a:txBody>
                    <a:bodyPr/>
                    <a:lstStyle/>
                    <a:p>
                      <a:r>
                        <a:rPr lang="en-US" sz="1200" b="1" dirty="0"/>
                        <a:t>Fuel Capacity</a:t>
                      </a:r>
                    </a:p>
                  </a:txBody>
                  <a:tcPr marL="75924" marR="75924" marT="37963" marB="37963">
                    <a:solidFill>
                      <a:srgbClr val="CCECFF">
                        <a:alpha val="80000"/>
                      </a:srgbClr>
                    </a:solidFill>
                  </a:tcPr>
                </a:tc>
                <a:tc>
                  <a:txBody>
                    <a:bodyPr/>
                    <a:lstStyle/>
                    <a:p>
                      <a:r>
                        <a:rPr lang="en-US" sz="1200" b="1" dirty="0"/>
                        <a:t>1000cm (3 trips)</a:t>
                      </a:r>
                    </a:p>
                  </a:txBody>
                  <a:tcPr marL="75924" marR="75924" marT="37963" marB="37963">
                    <a:solidFill>
                      <a:srgbClr val="CCECFF">
                        <a:alpha val="80000"/>
                      </a:srgbClr>
                    </a:solidFill>
                  </a:tcPr>
                </a:tc>
                <a:extLst>
                  <a:ext uri="{0D108BD9-81ED-4DB2-BD59-A6C34878D82A}">
                    <a16:rowId xmlns="" xmlns:a16="http://schemas.microsoft.com/office/drawing/2014/main" val="3349336113"/>
                  </a:ext>
                </a:extLst>
              </a:tr>
              <a:tr h="256814">
                <a:tc>
                  <a:txBody>
                    <a:bodyPr/>
                    <a:lstStyle/>
                    <a:p>
                      <a:r>
                        <a:rPr lang="en-US" sz="1200" b="1" dirty="0"/>
                        <a:t>Speed (Upriver)</a:t>
                      </a:r>
                    </a:p>
                  </a:txBody>
                  <a:tcPr marL="75924" marR="75924" marT="37963" marB="37963">
                    <a:solidFill>
                      <a:srgbClr val="99CCFF">
                        <a:alpha val="80000"/>
                      </a:srgbClr>
                    </a:solidFill>
                  </a:tcPr>
                </a:tc>
                <a:tc>
                  <a:txBody>
                    <a:bodyPr/>
                    <a:lstStyle/>
                    <a:p>
                      <a:r>
                        <a:rPr lang="en-US" sz="1200" b="1" dirty="0"/>
                        <a:t>13 MPH</a:t>
                      </a:r>
                    </a:p>
                  </a:txBody>
                  <a:tcPr marL="75924" marR="75924" marT="37963" marB="37963">
                    <a:solidFill>
                      <a:srgbClr val="CCECFF">
                        <a:alpha val="80000"/>
                      </a:srgbClr>
                    </a:solidFill>
                  </a:tcPr>
                </a:tc>
                <a:tc>
                  <a:txBody>
                    <a:bodyPr/>
                    <a:lstStyle/>
                    <a:p>
                      <a:r>
                        <a:rPr lang="en-US" sz="1200" b="1" dirty="0"/>
                        <a:t>Power Plant</a:t>
                      </a:r>
                    </a:p>
                  </a:txBody>
                  <a:tcPr marL="75924" marR="75924" marT="37963" marB="37963">
                    <a:solidFill>
                      <a:srgbClr val="CCECFF">
                        <a:alpha val="80000"/>
                      </a:srgbClr>
                    </a:solidFill>
                  </a:tcPr>
                </a:tc>
                <a:tc>
                  <a:txBody>
                    <a:bodyPr/>
                    <a:lstStyle/>
                    <a:p>
                      <a:r>
                        <a:rPr lang="en-US" sz="1200" b="1" dirty="0"/>
                        <a:t>Diesel Electric</a:t>
                      </a:r>
                    </a:p>
                  </a:txBody>
                  <a:tcPr marL="75924" marR="75924" marT="37963" marB="37963">
                    <a:solidFill>
                      <a:srgbClr val="CCECFF">
                        <a:alpha val="80000"/>
                      </a:srgbClr>
                    </a:solidFill>
                  </a:tcPr>
                </a:tc>
                <a:extLst>
                  <a:ext uri="{0D108BD9-81ED-4DB2-BD59-A6C34878D82A}">
                    <a16:rowId xmlns="" xmlns:a16="http://schemas.microsoft.com/office/drawing/2014/main" val="3910207032"/>
                  </a:ext>
                </a:extLst>
              </a:tr>
              <a:tr h="256814">
                <a:tc>
                  <a:txBody>
                    <a:bodyPr/>
                    <a:lstStyle/>
                    <a:p>
                      <a:r>
                        <a:rPr lang="en-US" sz="1200" b="1" dirty="0"/>
                        <a:t>Operating Draft </a:t>
                      </a:r>
                    </a:p>
                  </a:txBody>
                  <a:tcPr marL="75924" marR="75924" marT="37963" marB="37963">
                    <a:solidFill>
                      <a:srgbClr val="99CCFF">
                        <a:alpha val="80000"/>
                      </a:srgbClr>
                    </a:solidFill>
                  </a:tcPr>
                </a:tc>
                <a:tc>
                  <a:txBody>
                    <a:bodyPr/>
                    <a:lstStyle/>
                    <a:p>
                      <a:r>
                        <a:rPr lang="en-US" sz="1200" b="1" dirty="0"/>
                        <a:t>Up to 10 ft.</a:t>
                      </a:r>
                    </a:p>
                  </a:txBody>
                  <a:tcPr marL="75924" marR="75924" marT="37963" marB="37963">
                    <a:solidFill>
                      <a:srgbClr val="CCECFF">
                        <a:alpha val="80000"/>
                      </a:srgbClr>
                    </a:solidFill>
                  </a:tcPr>
                </a:tc>
                <a:tc>
                  <a:txBody>
                    <a:bodyPr/>
                    <a:lstStyle/>
                    <a:p>
                      <a:r>
                        <a:rPr lang="en-US" sz="1200" b="1" dirty="0"/>
                        <a:t>Main Generators</a:t>
                      </a:r>
                    </a:p>
                  </a:txBody>
                  <a:tcPr marL="75924" marR="75924" marT="37963" marB="37963">
                    <a:solidFill>
                      <a:srgbClr val="CCECFF">
                        <a:alpha val="80000"/>
                      </a:srgbClr>
                    </a:solidFill>
                  </a:tcPr>
                </a:tc>
                <a:tc>
                  <a:txBody>
                    <a:bodyPr/>
                    <a:lstStyle/>
                    <a:p>
                      <a:r>
                        <a:rPr lang="en-US" sz="1200" b="1" dirty="0"/>
                        <a:t>Four (4) – 2880 kW each</a:t>
                      </a:r>
                    </a:p>
                  </a:txBody>
                  <a:tcPr marL="75924" marR="75924" marT="37963" marB="37963">
                    <a:solidFill>
                      <a:srgbClr val="CCECFF">
                        <a:alpha val="80000"/>
                      </a:srgbClr>
                    </a:solidFill>
                  </a:tcPr>
                </a:tc>
                <a:extLst>
                  <a:ext uri="{0D108BD9-81ED-4DB2-BD59-A6C34878D82A}">
                    <a16:rowId xmlns="" xmlns:a16="http://schemas.microsoft.com/office/drawing/2014/main" val="303526426"/>
                  </a:ext>
                </a:extLst>
              </a:tr>
              <a:tr h="256814">
                <a:tc>
                  <a:txBody>
                    <a:bodyPr/>
                    <a:lstStyle/>
                    <a:p>
                      <a:r>
                        <a:rPr lang="en-US" sz="1200" b="1" dirty="0"/>
                        <a:t>DWT</a:t>
                      </a:r>
                    </a:p>
                  </a:txBody>
                  <a:tcPr marL="75924" marR="75924" marT="37963" marB="37963">
                    <a:solidFill>
                      <a:srgbClr val="99CCFF">
                        <a:alpha val="80000"/>
                      </a:srgbClr>
                    </a:solidFill>
                  </a:tcPr>
                </a:tc>
                <a:tc>
                  <a:txBody>
                    <a:bodyPr/>
                    <a:lstStyle/>
                    <a:p>
                      <a:r>
                        <a:rPr lang="en-US" sz="1200" b="1" dirty="0"/>
                        <a:t>12.7k - 14.8k LT (9-10’ Drafts)</a:t>
                      </a:r>
                    </a:p>
                  </a:txBody>
                  <a:tcPr marL="75924" marR="75924" marT="37963" marB="37963">
                    <a:solidFill>
                      <a:srgbClr val="CCECFF">
                        <a:alpha val="80000"/>
                      </a:srgbClr>
                    </a:solidFill>
                  </a:tcPr>
                </a:tc>
                <a:tc>
                  <a:txBody>
                    <a:bodyPr/>
                    <a:lstStyle/>
                    <a:p>
                      <a:r>
                        <a:rPr lang="en-US" sz="1200" b="1" dirty="0"/>
                        <a:t>Horsepower</a:t>
                      </a:r>
                    </a:p>
                  </a:txBody>
                  <a:tcPr marL="75924" marR="75924" marT="37963" marB="37963">
                    <a:solidFill>
                      <a:srgbClr val="CCECFF">
                        <a:alpha val="80000"/>
                      </a:srgbClr>
                    </a:solidFill>
                  </a:tcPr>
                </a:tc>
                <a:tc>
                  <a:txBody>
                    <a:bodyPr/>
                    <a:lstStyle/>
                    <a:p>
                      <a:r>
                        <a:rPr lang="en-US" sz="1200" b="1" dirty="0"/>
                        <a:t>14,850 </a:t>
                      </a:r>
                    </a:p>
                  </a:txBody>
                  <a:tcPr marL="75924" marR="75924" marT="37963" marB="37963">
                    <a:solidFill>
                      <a:srgbClr val="CCECFF">
                        <a:alpha val="80000"/>
                      </a:srgbClr>
                    </a:solidFill>
                  </a:tcPr>
                </a:tc>
                <a:extLst>
                  <a:ext uri="{0D108BD9-81ED-4DB2-BD59-A6C34878D82A}">
                    <a16:rowId xmlns="" xmlns:a16="http://schemas.microsoft.com/office/drawing/2014/main" val="1260428057"/>
                  </a:ext>
                </a:extLst>
              </a:tr>
              <a:tr h="256814">
                <a:tc>
                  <a:txBody>
                    <a:bodyPr/>
                    <a:lstStyle/>
                    <a:p>
                      <a:r>
                        <a:rPr lang="en-US" sz="1200" b="1" dirty="0"/>
                        <a:t>TEU Capacity</a:t>
                      </a:r>
                    </a:p>
                  </a:txBody>
                  <a:tcPr marL="75924" marR="75924" marT="37963" marB="37963">
                    <a:solidFill>
                      <a:srgbClr val="99CCFF">
                        <a:alpha val="80000"/>
                      </a:srgbClr>
                    </a:solidFill>
                  </a:tcPr>
                </a:tc>
                <a:tc>
                  <a:txBody>
                    <a:bodyPr/>
                    <a:lstStyle/>
                    <a:p>
                      <a:r>
                        <a:rPr lang="en-US" sz="1200" b="1" dirty="0"/>
                        <a:t>2500</a:t>
                      </a:r>
                    </a:p>
                  </a:txBody>
                  <a:tcPr marL="75924" marR="75924" marT="37963" marB="37963">
                    <a:solidFill>
                      <a:srgbClr val="CCECFF">
                        <a:alpha val="80000"/>
                      </a:srgbClr>
                    </a:solidFill>
                  </a:tcPr>
                </a:tc>
                <a:tc>
                  <a:txBody>
                    <a:bodyPr/>
                    <a:lstStyle/>
                    <a:p>
                      <a:r>
                        <a:rPr lang="en-US" sz="1200" b="1" dirty="0"/>
                        <a:t>Propulsion Drives (Stern)</a:t>
                      </a:r>
                    </a:p>
                  </a:txBody>
                  <a:tcPr marL="75924" marR="75924" marT="37963" marB="37963">
                    <a:solidFill>
                      <a:srgbClr val="CCECFF">
                        <a:alpha val="80000"/>
                      </a:srgbClr>
                    </a:solidFill>
                  </a:tcPr>
                </a:tc>
                <a:tc>
                  <a:txBody>
                    <a:bodyPr/>
                    <a:lstStyle/>
                    <a:p>
                      <a:r>
                        <a:rPr lang="en-US" sz="1200" b="1" dirty="0"/>
                        <a:t>Three (3) Drives</a:t>
                      </a:r>
                    </a:p>
                  </a:txBody>
                  <a:tcPr marL="75924" marR="75924" marT="37963" marB="37963">
                    <a:solidFill>
                      <a:srgbClr val="CCECFF">
                        <a:alpha val="80000"/>
                      </a:srgbClr>
                    </a:solidFill>
                  </a:tcPr>
                </a:tc>
                <a:extLst>
                  <a:ext uri="{0D108BD9-81ED-4DB2-BD59-A6C34878D82A}">
                    <a16:rowId xmlns="" xmlns:a16="http://schemas.microsoft.com/office/drawing/2014/main" val="792189603"/>
                  </a:ext>
                </a:extLst>
              </a:tr>
              <a:tr h="0">
                <a:tc>
                  <a:txBody>
                    <a:bodyPr/>
                    <a:lstStyle/>
                    <a:p>
                      <a:r>
                        <a:rPr lang="en-US" sz="1200" b="1" dirty="0"/>
                        <a:t>Reefer TEU Capacity</a:t>
                      </a:r>
                    </a:p>
                  </a:txBody>
                  <a:tcPr marL="75924" marR="75924" marT="37963" marB="37963">
                    <a:solidFill>
                      <a:srgbClr val="99CCFF">
                        <a:alpha val="80000"/>
                      </a:srgbClr>
                    </a:solidFill>
                  </a:tcPr>
                </a:tc>
                <a:tc>
                  <a:txBody>
                    <a:bodyPr/>
                    <a:lstStyle/>
                    <a:p>
                      <a:r>
                        <a:rPr lang="en-US" sz="1200" b="1" dirty="0"/>
                        <a:t>500+ Electric power as needed</a:t>
                      </a:r>
                    </a:p>
                  </a:txBody>
                  <a:tcPr marL="75924" marR="75924" marT="37963" marB="37963">
                    <a:solidFill>
                      <a:srgbClr val="CCECFF">
                        <a:alpha val="80000"/>
                      </a:srgbClr>
                    </a:solidFill>
                  </a:tcPr>
                </a:tc>
                <a:tc>
                  <a:txBody>
                    <a:bodyPr/>
                    <a:lstStyle/>
                    <a:p>
                      <a:r>
                        <a:rPr lang="en-US" sz="1200" b="1" dirty="0"/>
                        <a:t>Bow Drives</a:t>
                      </a:r>
                    </a:p>
                  </a:txBody>
                  <a:tcPr marL="75924" marR="75924" marT="37963" marB="37963">
                    <a:solidFill>
                      <a:srgbClr val="CCECFF">
                        <a:alpha val="80000"/>
                      </a:srgbClr>
                    </a:solidFill>
                  </a:tcPr>
                </a:tc>
                <a:tc>
                  <a:txBody>
                    <a:bodyPr/>
                    <a:lstStyle/>
                    <a:p>
                      <a:r>
                        <a:rPr lang="en-US" sz="1200" b="1" dirty="0"/>
                        <a:t>Two (2) (1000kw Each)</a:t>
                      </a:r>
                    </a:p>
                  </a:txBody>
                  <a:tcPr marL="75924" marR="75924" marT="37963" marB="37963">
                    <a:solidFill>
                      <a:srgbClr val="CCECFF">
                        <a:alpha val="80000"/>
                      </a:srgbClr>
                    </a:solidFill>
                  </a:tcPr>
                </a:tc>
                <a:extLst>
                  <a:ext uri="{0D108BD9-81ED-4DB2-BD59-A6C34878D82A}">
                    <a16:rowId xmlns="" xmlns:a16="http://schemas.microsoft.com/office/drawing/2014/main" val="2860258765"/>
                  </a:ext>
                </a:extLst>
              </a:tr>
              <a:tr h="256814">
                <a:tc>
                  <a:txBody>
                    <a:bodyPr/>
                    <a:lstStyle/>
                    <a:p>
                      <a:r>
                        <a:rPr lang="en-US" sz="1200" b="1" dirty="0"/>
                        <a:t>Crew Size</a:t>
                      </a:r>
                    </a:p>
                  </a:txBody>
                  <a:tcPr marL="75924" marR="75924" marT="37963" marB="37963">
                    <a:solidFill>
                      <a:srgbClr val="99CCFF">
                        <a:alpha val="80000"/>
                      </a:srgbClr>
                    </a:solidFill>
                  </a:tcPr>
                </a:tc>
                <a:tc>
                  <a:txBody>
                    <a:bodyPr/>
                    <a:lstStyle/>
                    <a:p>
                      <a:r>
                        <a:rPr lang="en-US" sz="1200" b="1" dirty="0"/>
                        <a:t>Expect 10-12</a:t>
                      </a:r>
                    </a:p>
                  </a:txBody>
                  <a:tcPr marL="75924" marR="75924" marT="37963" marB="37963">
                    <a:solidFill>
                      <a:srgbClr val="CCECFF">
                        <a:alpha val="80000"/>
                      </a:srgbClr>
                    </a:solidFill>
                  </a:tcPr>
                </a:tc>
                <a:tc>
                  <a:txBody>
                    <a:bodyPr/>
                    <a:lstStyle/>
                    <a:p>
                      <a:r>
                        <a:rPr lang="en-US" sz="1200" b="1" dirty="0"/>
                        <a:t>Deck Machinery</a:t>
                      </a:r>
                    </a:p>
                  </a:txBody>
                  <a:tcPr marL="75924" marR="75924" marT="37963" marB="37963">
                    <a:solidFill>
                      <a:srgbClr val="CCECFF">
                        <a:alpha val="80000"/>
                      </a:srgbClr>
                    </a:solidFill>
                  </a:tcPr>
                </a:tc>
                <a:tc>
                  <a:txBody>
                    <a:bodyPr/>
                    <a:lstStyle/>
                    <a:p>
                      <a:r>
                        <a:rPr lang="en-US" sz="1200" b="1" dirty="0"/>
                        <a:t>Electric</a:t>
                      </a:r>
                    </a:p>
                  </a:txBody>
                  <a:tcPr marL="75924" marR="75924" marT="37963" marB="37963">
                    <a:solidFill>
                      <a:srgbClr val="CCECFF">
                        <a:alpha val="80000"/>
                      </a:srgbClr>
                    </a:solidFill>
                  </a:tcPr>
                </a:tc>
                <a:extLst>
                  <a:ext uri="{0D108BD9-81ED-4DB2-BD59-A6C34878D82A}">
                    <a16:rowId xmlns="" xmlns:a16="http://schemas.microsoft.com/office/drawing/2014/main" val="3443639056"/>
                  </a:ext>
                </a:extLst>
              </a:tr>
              <a:tr h="256814">
                <a:tc>
                  <a:txBody>
                    <a:bodyPr/>
                    <a:lstStyle/>
                    <a:p>
                      <a:r>
                        <a:rPr lang="en-US" sz="1200" b="1" dirty="0"/>
                        <a:t>Trading Range</a:t>
                      </a:r>
                    </a:p>
                  </a:txBody>
                  <a:tcPr marL="75924" marR="75924" marT="37963" marB="37963">
                    <a:solidFill>
                      <a:srgbClr val="99CCFF">
                        <a:alpha val="80000"/>
                      </a:srgbClr>
                    </a:solidFill>
                  </a:tcPr>
                </a:tc>
                <a:tc>
                  <a:txBody>
                    <a:bodyPr/>
                    <a:lstStyle/>
                    <a:p>
                      <a:r>
                        <a:rPr lang="en-US" sz="1200" b="1" dirty="0"/>
                        <a:t>Mississippi River</a:t>
                      </a:r>
                    </a:p>
                  </a:txBody>
                  <a:tcPr marL="75924" marR="75924" marT="37963" marB="37963">
                    <a:solidFill>
                      <a:srgbClr val="CCECFF">
                        <a:alpha val="80000"/>
                      </a:srgbClr>
                    </a:solidFill>
                  </a:tcPr>
                </a:tc>
                <a:tc>
                  <a:txBody>
                    <a:bodyPr/>
                    <a:lstStyle/>
                    <a:p>
                      <a:r>
                        <a:rPr lang="en-US" sz="1200" b="1" dirty="0"/>
                        <a:t>Gross Registered Tons</a:t>
                      </a:r>
                    </a:p>
                  </a:txBody>
                  <a:tcPr marL="75924" marR="75924" marT="37963" marB="37963">
                    <a:solidFill>
                      <a:srgbClr val="CCECFF">
                        <a:alpha val="80000"/>
                      </a:srgbClr>
                    </a:solidFill>
                  </a:tcPr>
                </a:tc>
                <a:tc>
                  <a:txBody>
                    <a:bodyPr/>
                    <a:lstStyle/>
                    <a:p>
                      <a:r>
                        <a:rPr lang="en-US" sz="1200" b="1" dirty="0"/>
                        <a:t>&gt; 10,000</a:t>
                      </a:r>
                    </a:p>
                  </a:txBody>
                  <a:tcPr marL="75924" marR="75924" marT="37963" marB="37963">
                    <a:solidFill>
                      <a:srgbClr val="CCECFF">
                        <a:alpha val="80000"/>
                      </a:srgbClr>
                    </a:solidFill>
                  </a:tcPr>
                </a:tc>
                <a:extLst>
                  <a:ext uri="{0D108BD9-81ED-4DB2-BD59-A6C34878D82A}">
                    <a16:rowId xmlns="" xmlns:a16="http://schemas.microsoft.com/office/drawing/2014/main" val="4151567324"/>
                  </a:ext>
                </a:extLst>
              </a:tr>
            </a:tbl>
          </a:graphicData>
        </a:graphic>
      </p:graphicFrame>
      <p:sp>
        <p:nvSpPr>
          <p:cNvPr id="10" name="Footer Placeholder 3">
            <a:extLst>
              <a:ext uri="{FF2B5EF4-FFF2-40B4-BE49-F238E27FC236}">
                <a16:creationId xmlns="" xmlns:a16="http://schemas.microsoft.com/office/drawing/2014/main" id="{1022AD6F-F2FE-41DA-8343-B17F68272C50}"/>
              </a:ext>
            </a:extLst>
          </p:cNvPr>
          <p:cNvSpPr txBox="1">
            <a:spLocks/>
          </p:cNvSpPr>
          <p:nvPr/>
        </p:nvSpPr>
        <p:spPr>
          <a:xfrm>
            <a:off x="1548102" y="7514168"/>
            <a:ext cx="9838660" cy="486833"/>
          </a:xfrm>
        </p:spPr>
        <p:txBody>
          <a:bodyPr/>
          <a:lstStyle>
            <a:defPPr>
              <a:defRPr lang="en-US"/>
            </a:defPPr>
            <a:lvl1pPr algn="l" rtl="0" fontAlgn="base">
              <a:spcBef>
                <a:spcPct val="0"/>
              </a:spcBef>
              <a:spcAft>
                <a:spcPct val="0"/>
              </a:spcAft>
              <a:defRPr sz="2000" kern="1200">
                <a:solidFill>
                  <a:schemeClr val="tx1"/>
                </a:solidFill>
                <a:latin typeface="Impact" pitchFamily="34" charset="0"/>
                <a:ea typeface="+mn-ea"/>
                <a:cs typeface="Arial" charset="0"/>
              </a:defRPr>
            </a:lvl1pPr>
            <a:lvl2pPr marL="457200" algn="l" rtl="0" fontAlgn="base">
              <a:spcBef>
                <a:spcPct val="0"/>
              </a:spcBef>
              <a:spcAft>
                <a:spcPct val="0"/>
              </a:spcAft>
              <a:defRPr sz="2000" kern="1200">
                <a:solidFill>
                  <a:schemeClr val="tx1"/>
                </a:solidFill>
                <a:latin typeface="Impact" pitchFamily="34" charset="0"/>
                <a:ea typeface="+mn-ea"/>
                <a:cs typeface="Arial" charset="0"/>
              </a:defRPr>
            </a:lvl2pPr>
            <a:lvl3pPr marL="914400" algn="l" rtl="0" fontAlgn="base">
              <a:spcBef>
                <a:spcPct val="0"/>
              </a:spcBef>
              <a:spcAft>
                <a:spcPct val="0"/>
              </a:spcAft>
              <a:defRPr sz="2000" kern="1200">
                <a:solidFill>
                  <a:schemeClr val="tx1"/>
                </a:solidFill>
                <a:latin typeface="Impact" pitchFamily="34" charset="0"/>
                <a:ea typeface="+mn-ea"/>
                <a:cs typeface="Arial" charset="0"/>
              </a:defRPr>
            </a:lvl3pPr>
            <a:lvl4pPr marL="1371600" algn="l" rtl="0" fontAlgn="base">
              <a:spcBef>
                <a:spcPct val="0"/>
              </a:spcBef>
              <a:spcAft>
                <a:spcPct val="0"/>
              </a:spcAft>
              <a:defRPr sz="2000" kern="1200">
                <a:solidFill>
                  <a:schemeClr val="tx1"/>
                </a:solidFill>
                <a:latin typeface="Impact" pitchFamily="34" charset="0"/>
                <a:ea typeface="+mn-ea"/>
                <a:cs typeface="Arial" charset="0"/>
              </a:defRPr>
            </a:lvl4pPr>
            <a:lvl5pPr marL="1828800" algn="l" rtl="0" fontAlgn="base">
              <a:spcBef>
                <a:spcPct val="0"/>
              </a:spcBef>
              <a:spcAft>
                <a:spcPct val="0"/>
              </a:spcAft>
              <a:defRPr sz="2000" kern="1200">
                <a:solidFill>
                  <a:schemeClr val="tx1"/>
                </a:solidFill>
                <a:latin typeface="Impact" pitchFamily="34" charset="0"/>
                <a:ea typeface="+mn-ea"/>
                <a:cs typeface="Arial" charset="0"/>
              </a:defRPr>
            </a:lvl5pPr>
            <a:lvl6pPr marL="2286000" algn="l" defTabSz="914400" rtl="0" eaLnBrk="1" latinLnBrk="0" hangingPunct="1">
              <a:defRPr sz="2000" kern="1200">
                <a:solidFill>
                  <a:schemeClr val="tx1"/>
                </a:solidFill>
                <a:latin typeface="Impact" pitchFamily="34" charset="0"/>
                <a:ea typeface="+mn-ea"/>
                <a:cs typeface="Arial" charset="0"/>
              </a:defRPr>
            </a:lvl6pPr>
            <a:lvl7pPr marL="2743200" algn="l" defTabSz="914400" rtl="0" eaLnBrk="1" latinLnBrk="0" hangingPunct="1">
              <a:defRPr sz="2000" kern="1200">
                <a:solidFill>
                  <a:schemeClr val="tx1"/>
                </a:solidFill>
                <a:latin typeface="Impact" pitchFamily="34" charset="0"/>
                <a:ea typeface="+mn-ea"/>
                <a:cs typeface="Arial" charset="0"/>
              </a:defRPr>
            </a:lvl7pPr>
            <a:lvl8pPr marL="3200400" algn="l" defTabSz="914400" rtl="0" eaLnBrk="1" latinLnBrk="0" hangingPunct="1">
              <a:defRPr sz="2000" kern="1200">
                <a:solidFill>
                  <a:schemeClr val="tx1"/>
                </a:solidFill>
                <a:latin typeface="Impact" pitchFamily="34" charset="0"/>
                <a:ea typeface="+mn-ea"/>
                <a:cs typeface="Arial" charset="0"/>
              </a:defRPr>
            </a:lvl8pPr>
            <a:lvl9pPr marL="3657600" algn="l" defTabSz="914400" rtl="0" eaLnBrk="1" latinLnBrk="0" hangingPunct="1">
              <a:defRPr sz="2000" kern="1200">
                <a:solidFill>
                  <a:schemeClr val="tx1"/>
                </a:solidFill>
                <a:latin typeface="Impact" pitchFamily="34" charset="0"/>
                <a:ea typeface="+mn-ea"/>
                <a:cs typeface="Arial" charset="0"/>
              </a:defRPr>
            </a:lvl9pPr>
          </a:lstStyle>
          <a:p>
            <a:endParaRPr lang="en-US" sz="1867" dirty="0">
              <a:solidFill>
                <a:prstClr val="white"/>
              </a:solidFill>
              <a:effectLst>
                <a:outerShdw blurRad="38100" dist="38100" dir="2700000" algn="tl">
                  <a:srgbClr val="000000">
                    <a:alpha val="43137"/>
                  </a:srgbClr>
                </a:outerShdw>
              </a:effectLst>
              <a:latin typeface="Arial"/>
            </a:endParaRPr>
          </a:p>
        </p:txBody>
      </p:sp>
      <p:sp>
        <p:nvSpPr>
          <p:cNvPr id="2" name="Title 1"/>
          <p:cNvSpPr>
            <a:spLocks noGrp="1"/>
          </p:cNvSpPr>
          <p:nvPr>
            <p:ph type="title"/>
          </p:nvPr>
        </p:nvSpPr>
        <p:spPr>
          <a:xfrm>
            <a:off x="2247683" y="1122499"/>
            <a:ext cx="9765323" cy="1538565"/>
          </a:xfrm>
          <a:effectLst/>
        </p:spPr>
        <p:txBody>
          <a:bodyPr>
            <a:noAutofit/>
          </a:bodyPr>
          <a:lstStyle/>
          <a:p>
            <a:pPr algn="r"/>
            <a:r>
              <a:rPr lang="en-US" sz="3733"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Liner Design Specifications </a:t>
            </a:r>
            <a:br>
              <a:rPr lang="en-US" sz="3733"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733"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Mississippi River Service</a:t>
            </a:r>
          </a:p>
        </p:txBody>
      </p:sp>
    </p:spTree>
    <p:extLst>
      <p:ext uri="{BB962C8B-B14F-4D97-AF65-F5344CB8AC3E}">
        <p14:creationId xmlns:p14="http://schemas.microsoft.com/office/powerpoint/2010/main" val="51161625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boat traveling along a body of water&#10;&#10;Description generated with very high confidence">
            <a:extLst>
              <a:ext uri="{FF2B5EF4-FFF2-40B4-BE49-F238E27FC236}">
                <a16:creationId xmlns="" xmlns:a16="http://schemas.microsoft.com/office/drawing/2014/main" id="{176C3A8C-07A1-4986-A3AA-88AB3A871C80}"/>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361" t="37208" b="4781"/>
          <a:stretch/>
        </p:blipFill>
        <p:spPr>
          <a:xfrm>
            <a:off x="0" y="871830"/>
            <a:ext cx="12192000" cy="6682218"/>
          </a:xfrm>
          <a:effectLst>
            <a:outerShdw dist="17961" dir="2700000" algn="ctr" rotWithShape="0">
              <a:schemeClr val="tx1"/>
            </a:outerShdw>
          </a:effectLst>
        </p:spPr>
      </p:pic>
      <p:sp>
        <p:nvSpPr>
          <p:cNvPr id="2" name="Title 1">
            <a:extLst>
              <a:ext uri="{FF2B5EF4-FFF2-40B4-BE49-F238E27FC236}">
                <a16:creationId xmlns="" xmlns:a16="http://schemas.microsoft.com/office/drawing/2014/main" id="{875D239B-EF02-4024-8B0A-6BB90DB19883}"/>
              </a:ext>
            </a:extLst>
          </p:cNvPr>
          <p:cNvSpPr>
            <a:spLocks noGrp="1"/>
          </p:cNvSpPr>
          <p:nvPr>
            <p:ph type="title"/>
          </p:nvPr>
        </p:nvSpPr>
        <p:spPr>
          <a:xfrm>
            <a:off x="533021" y="1126246"/>
            <a:ext cx="8153400" cy="1560685"/>
          </a:xfrm>
          <a:effectLst/>
        </p:spPr>
        <p:txBody>
          <a:bodyPr>
            <a:noAutofit/>
          </a:bodyPr>
          <a:lstStyle/>
          <a:p>
            <a:pPr algn="l"/>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Hybrid Design </a:t>
            </a:r>
            <a:b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Specifications</a:t>
            </a:r>
            <a:b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Tributary River— </a:t>
            </a:r>
            <a:b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Above Locks</a:t>
            </a:r>
            <a:endParaRPr lang="en-US" sz="32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8" name="Content Placeholder 7">
            <a:extLst>
              <a:ext uri="{FF2B5EF4-FFF2-40B4-BE49-F238E27FC236}">
                <a16:creationId xmlns="" xmlns:a16="http://schemas.microsoft.com/office/drawing/2014/main" id="{56C99D37-9F54-4CC8-A567-00B1759DEF80}"/>
              </a:ext>
            </a:extLst>
          </p:cNvPr>
          <p:cNvGraphicFramePr>
            <a:graphicFrameLocks noGrp="1"/>
          </p:cNvGraphicFramePr>
          <p:nvPr>
            <p:ph sz="half" idx="1"/>
            <p:extLst/>
          </p:nvPr>
        </p:nvGraphicFramePr>
        <p:xfrm>
          <a:off x="0" y="4408097"/>
          <a:ext cx="12192000" cy="3204664"/>
        </p:xfrm>
        <a:graphic>
          <a:graphicData uri="http://schemas.openxmlformats.org/drawingml/2006/table">
            <a:tbl>
              <a:tblPr firstRow="1" bandRow="1">
                <a:effectLst>
                  <a:outerShdw blurRad="50800" dist="38100" dir="2700000" algn="tl" rotWithShape="0">
                    <a:prstClr val="black">
                      <a:alpha val="40000"/>
                    </a:prstClr>
                  </a:outerShdw>
                </a:effectLst>
                <a:tableStyleId>{7DF18680-E054-41AD-8BC1-D1AEF772440D}</a:tableStyleId>
              </a:tblPr>
              <a:tblGrid>
                <a:gridCol w="2663980">
                  <a:extLst>
                    <a:ext uri="{9D8B030D-6E8A-4147-A177-3AD203B41FA5}">
                      <a16:colId xmlns="" xmlns:a16="http://schemas.microsoft.com/office/drawing/2014/main" val="3589248291"/>
                    </a:ext>
                  </a:extLst>
                </a:gridCol>
                <a:gridCol w="3370347">
                  <a:extLst>
                    <a:ext uri="{9D8B030D-6E8A-4147-A177-3AD203B41FA5}">
                      <a16:colId xmlns="" xmlns:a16="http://schemas.microsoft.com/office/drawing/2014/main" val="4077786535"/>
                    </a:ext>
                  </a:extLst>
                </a:gridCol>
                <a:gridCol w="3293203">
                  <a:extLst>
                    <a:ext uri="{9D8B030D-6E8A-4147-A177-3AD203B41FA5}">
                      <a16:colId xmlns="" xmlns:a16="http://schemas.microsoft.com/office/drawing/2014/main" val="432572306"/>
                    </a:ext>
                  </a:extLst>
                </a:gridCol>
                <a:gridCol w="2864470">
                  <a:extLst>
                    <a:ext uri="{9D8B030D-6E8A-4147-A177-3AD203B41FA5}">
                      <a16:colId xmlns="" xmlns:a16="http://schemas.microsoft.com/office/drawing/2014/main" val="3460010657"/>
                    </a:ext>
                  </a:extLst>
                </a:gridCol>
              </a:tblGrid>
              <a:tr h="311472">
                <a:tc>
                  <a:txBody>
                    <a:bodyPr/>
                    <a:lstStyle/>
                    <a:p>
                      <a:r>
                        <a:rPr lang="en-US" sz="1500" b="1" dirty="0">
                          <a:solidFill>
                            <a:schemeClr val="tx1"/>
                          </a:solidFill>
                        </a:rPr>
                        <a:t>Length Overall</a:t>
                      </a:r>
                    </a:p>
                  </a:txBody>
                  <a:tcPr>
                    <a:solidFill>
                      <a:srgbClr val="99CCFF">
                        <a:alpha val="77000"/>
                      </a:srgbClr>
                    </a:solidFill>
                  </a:tcPr>
                </a:tc>
                <a:tc>
                  <a:txBody>
                    <a:bodyPr/>
                    <a:lstStyle/>
                    <a:p>
                      <a:r>
                        <a:rPr lang="en-US" sz="1500" b="1" dirty="0">
                          <a:solidFill>
                            <a:schemeClr val="tx1"/>
                          </a:solidFill>
                        </a:rPr>
                        <a:t>595 ft.</a:t>
                      </a:r>
                    </a:p>
                  </a:txBody>
                  <a:tcPr>
                    <a:solidFill>
                      <a:srgbClr val="CCECFF">
                        <a:alpha val="77000"/>
                      </a:srgbClr>
                    </a:solidFill>
                  </a:tcPr>
                </a:tc>
                <a:tc>
                  <a:txBody>
                    <a:bodyPr/>
                    <a:lstStyle/>
                    <a:p>
                      <a:r>
                        <a:rPr lang="en-US" sz="1500" b="1" dirty="0">
                          <a:solidFill>
                            <a:schemeClr val="tx1"/>
                          </a:solidFill>
                        </a:rPr>
                        <a:t>Ballast Tanks</a:t>
                      </a:r>
                    </a:p>
                  </a:txBody>
                  <a:tcPr>
                    <a:solidFill>
                      <a:srgbClr val="CCECFF">
                        <a:alpha val="77000"/>
                      </a:srgbClr>
                    </a:solidFill>
                  </a:tcPr>
                </a:tc>
                <a:tc>
                  <a:txBody>
                    <a:bodyPr/>
                    <a:lstStyle/>
                    <a:p>
                      <a:r>
                        <a:rPr lang="en-US" sz="1500" b="1" dirty="0">
                          <a:solidFill>
                            <a:schemeClr val="tx1"/>
                          </a:solidFill>
                        </a:rPr>
                        <a:t>Eight (8)</a:t>
                      </a:r>
                    </a:p>
                  </a:txBody>
                  <a:tcPr>
                    <a:solidFill>
                      <a:srgbClr val="CCECFF">
                        <a:alpha val="77000"/>
                      </a:srgbClr>
                    </a:solidFill>
                  </a:tcPr>
                </a:tc>
                <a:extLst>
                  <a:ext uri="{0D108BD9-81ED-4DB2-BD59-A6C34878D82A}">
                    <a16:rowId xmlns="" xmlns:a16="http://schemas.microsoft.com/office/drawing/2014/main" val="1385787458"/>
                  </a:ext>
                </a:extLst>
              </a:tr>
              <a:tr h="311472">
                <a:tc>
                  <a:txBody>
                    <a:bodyPr/>
                    <a:lstStyle/>
                    <a:p>
                      <a:r>
                        <a:rPr lang="en-US" sz="1500" b="1" dirty="0"/>
                        <a:t>Beam</a:t>
                      </a:r>
                    </a:p>
                  </a:txBody>
                  <a:tcPr>
                    <a:solidFill>
                      <a:srgbClr val="99CCFF">
                        <a:alpha val="77000"/>
                      </a:srgbClr>
                    </a:solidFill>
                  </a:tcPr>
                </a:tc>
                <a:tc>
                  <a:txBody>
                    <a:bodyPr/>
                    <a:lstStyle/>
                    <a:p>
                      <a:r>
                        <a:rPr lang="en-US" sz="1500" b="1" dirty="0"/>
                        <a:t>100 ft.</a:t>
                      </a:r>
                    </a:p>
                  </a:txBody>
                  <a:tcPr>
                    <a:solidFill>
                      <a:srgbClr val="CCECFF">
                        <a:alpha val="77000"/>
                      </a:srgbClr>
                    </a:solidFill>
                  </a:tcPr>
                </a:tc>
                <a:tc>
                  <a:txBody>
                    <a:bodyPr/>
                    <a:lstStyle/>
                    <a:p>
                      <a:r>
                        <a:rPr lang="en-US" sz="1500" b="1" dirty="0"/>
                        <a:t>Fuel type</a:t>
                      </a:r>
                    </a:p>
                  </a:txBody>
                  <a:tcPr>
                    <a:solidFill>
                      <a:srgbClr val="CCECFF">
                        <a:alpha val="77000"/>
                      </a:srgbClr>
                    </a:solidFill>
                  </a:tcPr>
                </a:tc>
                <a:tc>
                  <a:txBody>
                    <a:bodyPr/>
                    <a:lstStyle/>
                    <a:p>
                      <a:r>
                        <a:rPr lang="en-US" sz="1500" b="1" dirty="0"/>
                        <a:t>LNG</a:t>
                      </a:r>
                    </a:p>
                  </a:txBody>
                  <a:tcPr>
                    <a:solidFill>
                      <a:srgbClr val="CCECFF">
                        <a:alpha val="77000"/>
                      </a:srgbClr>
                    </a:solidFill>
                  </a:tcPr>
                </a:tc>
                <a:extLst>
                  <a:ext uri="{0D108BD9-81ED-4DB2-BD59-A6C34878D82A}">
                    <a16:rowId xmlns="" xmlns:a16="http://schemas.microsoft.com/office/drawing/2014/main" val="1057588928"/>
                  </a:ext>
                </a:extLst>
              </a:tr>
              <a:tr h="311472">
                <a:tc>
                  <a:txBody>
                    <a:bodyPr/>
                    <a:lstStyle/>
                    <a:p>
                      <a:r>
                        <a:rPr lang="en-US" sz="1500" b="1" dirty="0"/>
                        <a:t>Height Above Water</a:t>
                      </a:r>
                    </a:p>
                  </a:txBody>
                  <a:tcPr>
                    <a:solidFill>
                      <a:srgbClr val="99CCFF">
                        <a:alpha val="77000"/>
                      </a:srgbClr>
                    </a:solidFill>
                  </a:tcPr>
                </a:tc>
                <a:tc>
                  <a:txBody>
                    <a:bodyPr/>
                    <a:lstStyle/>
                    <a:p>
                      <a:r>
                        <a:rPr lang="en-US" sz="1500" b="1" dirty="0"/>
                        <a:t>42 ft. at 9’ Draft</a:t>
                      </a:r>
                    </a:p>
                  </a:txBody>
                  <a:tcPr>
                    <a:solidFill>
                      <a:srgbClr val="CCECFF">
                        <a:alpha val="77000"/>
                      </a:srgbClr>
                    </a:solidFill>
                  </a:tcPr>
                </a:tc>
                <a:tc>
                  <a:txBody>
                    <a:bodyPr/>
                    <a:lstStyle/>
                    <a:p>
                      <a:r>
                        <a:rPr lang="en-US" sz="1500" b="1" dirty="0"/>
                        <a:t>Fuel Capacity</a:t>
                      </a:r>
                    </a:p>
                  </a:txBody>
                  <a:tcPr>
                    <a:solidFill>
                      <a:srgbClr val="CCECFF">
                        <a:alpha val="77000"/>
                      </a:srgbClr>
                    </a:solidFill>
                  </a:tcPr>
                </a:tc>
                <a:tc>
                  <a:txBody>
                    <a:bodyPr/>
                    <a:lstStyle/>
                    <a:p>
                      <a:r>
                        <a:rPr lang="en-US" sz="1500" b="1" dirty="0"/>
                        <a:t>3 trips</a:t>
                      </a:r>
                    </a:p>
                  </a:txBody>
                  <a:tcPr>
                    <a:solidFill>
                      <a:srgbClr val="CCECFF">
                        <a:alpha val="77000"/>
                      </a:srgbClr>
                    </a:solidFill>
                  </a:tcPr>
                </a:tc>
                <a:extLst>
                  <a:ext uri="{0D108BD9-81ED-4DB2-BD59-A6C34878D82A}">
                    <a16:rowId xmlns="" xmlns:a16="http://schemas.microsoft.com/office/drawing/2014/main" val="2974393704"/>
                  </a:ext>
                </a:extLst>
              </a:tr>
              <a:tr h="311472">
                <a:tc>
                  <a:txBody>
                    <a:bodyPr/>
                    <a:lstStyle/>
                    <a:p>
                      <a:r>
                        <a:rPr lang="en-US" sz="1500" b="1" dirty="0"/>
                        <a:t>Speed (Upriver)</a:t>
                      </a:r>
                    </a:p>
                  </a:txBody>
                  <a:tcPr>
                    <a:solidFill>
                      <a:srgbClr val="99CCFF">
                        <a:alpha val="77000"/>
                      </a:srgbClr>
                    </a:solidFill>
                  </a:tcPr>
                </a:tc>
                <a:tc>
                  <a:txBody>
                    <a:bodyPr/>
                    <a:lstStyle/>
                    <a:p>
                      <a:r>
                        <a:rPr lang="en-US" sz="1500" b="1" dirty="0"/>
                        <a:t>13 MPH</a:t>
                      </a:r>
                    </a:p>
                  </a:txBody>
                  <a:tcPr>
                    <a:solidFill>
                      <a:srgbClr val="CCECFF">
                        <a:alpha val="77000"/>
                      </a:srgbClr>
                    </a:solidFill>
                  </a:tcPr>
                </a:tc>
                <a:tc>
                  <a:txBody>
                    <a:bodyPr/>
                    <a:lstStyle/>
                    <a:p>
                      <a:r>
                        <a:rPr lang="en-US" sz="1500" b="1" dirty="0"/>
                        <a:t>Power Plant</a:t>
                      </a:r>
                    </a:p>
                  </a:txBody>
                  <a:tcPr>
                    <a:solidFill>
                      <a:srgbClr val="CCECFF">
                        <a:alpha val="77000"/>
                      </a:srgbClr>
                    </a:solidFill>
                  </a:tcPr>
                </a:tc>
                <a:tc>
                  <a:txBody>
                    <a:bodyPr/>
                    <a:lstStyle/>
                    <a:p>
                      <a:r>
                        <a:rPr lang="en-US" sz="1500" b="1" dirty="0"/>
                        <a:t>Diesel Electric</a:t>
                      </a:r>
                    </a:p>
                  </a:txBody>
                  <a:tcPr>
                    <a:solidFill>
                      <a:srgbClr val="CCECFF">
                        <a:alpha val="77000"/>
                      </a:srgbClr>
                    </a:solidFill>
                  </a:tcPr>
                </a:tc>
                <a:extLst>
                  <a:ext uri="{0D108BD9-81ED-4DB2-BD59-A6C34878D82A}">
                    <a16:rowId xmlns="" xmlns:a16="http://schemas.microsoft.com/office/drawing/2014/main" val="335784908"/>
                  </a:ext>
                </a:extLst>
              </a:tr>
              <a:tr h="311472">
                <a:tc>
                  <a:txBody>
                    <a:bodyPr/>
                    <a:lstStyle/>
                    <a:p>
                      <a:r>
                        <a:rPr lang="en-US" sz="1500" b="1" dirty="0"/>
                        <a:t>Operating Draft </a:t>
                      </a:r>
                    </a:p>
                  </a:txBody>
                  <a:tcPr>
                    <a:solidFill>
                      <a:srgbClr val="99CCFF">
                        <a:alpha val="77000"/>
                      </a:srgbClr>
                    </a:solidFill>
                  </a:tcPr>
                </a:tc>
                <a:tc>
                  <a:txBody>
                    <a:bodyPr/>
                    <a:lstStyle/>
                    <a:p>
                      <a:r>
                        <a:rPr lang="en-US" sz="1500" b="1" dirty="0"/>
                        <a:t>Up to 10 ft. </a:t>
                      </a:r>
                    </a:p>
                  </a:txBody>
                  <a:tcPr>
                    <a:solidFill>
                      <a:srgbClr val="CCECFF">
                        <a:alpha val="77000"/>
                      </a:srgbClr>
                    </a:solidFill>
                  </a:tcPr>
                </a:tc>
                <a:tc>
                  <a:txBody>
                    <a:bodyPr/>
                    <a:lstStyle/>
                    <a:p>
                      <a:r>
                        <a:rPr lang="en-US" sz="1500" b="1" dirty="0"/>
                        <a:t>Main Generators</a:t>
                      </a:r>
                    </a:p>
                  </a:txBody>
                  <a:tcPr>
                    <a:solidFill>
                      <a:srgbClr val="CCECFF">
                        <a:alpha val="77000"/>
                      </a:srgbClr>
                    </a:solidFill>
                  </a:tcPr>
                </a:tc>
                <a:tc>
                  <a:txBody>
                    <a:bodyPr/>
                    <a:lstStyle/>
                    <a:p>
                      <a:r>
                        <a:rPr lang="en-US" sz="1500" b="1" dirty="0"/>
                        <a:t>Three (3) 2880 kW each</a:t>
                      </a:r>
                    </a:p>
                  </a:txBody>
                  <a:tcPr>
                    <a:solidFill>
                      <a:srgbClr val="CCECFF">
                        <a:alpha val="77000"/>
                      </a:srgbClr>
                    </a:solidFill>
                  </a:tcPr>
                </a:tc>
                <a:extLst>
                  <a:ext uri="{0D108BD9-81ED-4DB2-BD59-A6C34878D82A}">
                    <a16:rowId xmlns="" xmlns:a16="http://schemas.microsoft.com/office/drawing/2014/main" val="275521386"/>
                  </a:ext>
                </a:extLst>
              </a:tr>
              <a:tr h="311472">
                <a:tc>
                  <a:txBody>
                    <a:bodyPr/>
                    <a:lstStyle/>
                    <a:p>
                      <a:r>
                        <a:rPr lang="en-US" sz="1500" b="1" dirty="0"/>
                        <a:t>DWT</a:t>
                      </a:r>
                    </a:p>
                  </a:txBody>
                  <a:tcPr>
                    <a:solidFill>
                      <a:srgbClr val="99CCFF">
                        <a:alpha val="77000"/>
                      </a:srgbClr>
                    </a:solidFill>
                  </a:tcPr>
                </a:tc>
                <a:tc>
                  <a:txBody>
                    <a:bodyPr/>
                    <a:lstStyle/>
                    <a:p>
                      <a:r>
                        <a:rPr lang="en-US" sz="1500" b="1" dirty="0"/>
                        <a:t>9000+ LT</a:t>
                      </a:r>
                    </a:p>
                  </a:txBody>
                  <a:tcPr>
                    <a:solidFill>
                      <a:srgbClr val="CCECFF">
                        <a:alpha val="77000"/>
                      </a:srgbClr>
                    </a:solidFill>
                  </a:tcPr>
                </a:tc>
                <a:tc>
                  <a:txBody>
                    <a:bodyPr/>
                    <a:lstStyle/>
                    <a:p>
                      <a:r>
                        <a:rPr lang="en-US" sz="1500" b="1" dirty="0"/>
                        <a:t>Horsepower</a:t>
                      </a:r>
                    </a:p>
                  </a:txBody>
                  <a:tcPr>
                    <a:solidFill>
                      <a:srgbClr val="CCECFF">
                        <a:alpha val="77000"/>
                      </a:srgbClr>
                    </a:solidFill>
                  </a:tcPr>
                </a:tc>
                <a:tc>
                  <a:txBody>
                    <a:bodyPr/>
                    <a:lstStyle/>
                    <a:p>
                      <a:r>
                        <a:rPr lang="en-US" sz="1500" b="1" dirty="0"/>
                        <a:t>11,600</a:t>
                      </a:r>
                    </a:p>
                  </a:txBody>
                  <a:tcPr>
                    <a:solidFill>
                      <a:srgbClr val="CCECFF">
                        <a:alpha val="77000"/>
                      </a:srgbClr>
                    </a:solidFill>
                  </a:tcPr>
                </a:tc>
                <a:extLst>
                  <a:ext uri="{0D108BD9-81ED-4DB2-BD59-A6C34878D82A}">
                    <a16:rowId xmlns="" xmlns:a16="http://schemas.microsoft.com/office/drawing/2014/main" val="2534304672"/>
                  </a:ext>
                </a:extLst>
              </a:tr>
              <a:tr h="311472">
                <a:tc>
                  <a:txBody>
                    <a:bodyPr/>
                    <a:lstStyle/>
                    <a:p>
                      <a:r>
                        <a:rPr lang="en-US" sz="1500" b="1" dirty="0"/>
                        <a:t>TEU Capacity</a:t>
                      </a:r>
                    </a:p>
                  </a:txBody>
                  <a:tcPr>
                    <a:solidFill>
                      <a:srgbClr val="99CCFF">
                        <a:alpha val="77000"/>
                      </a:srgbClr>
                    </a:solidFill>
                  </a:tcPr>
                </a:tc>
                <a:tc>
                  <a:txBody>
                    <a:bodyPr/>
                    <a:lstStyle/>
                    <a:p>
                      <a:r>
                        <a:rPr lang="en-US" sz="1500" b="1" dirty="0"/>
                        <a:t>1800+</a:t>
                      </a:r>
                    </a:p>
                  </a:txBody>
                  <a:tcPr>
                    <a:solidFill>
                      <a:srgbClr val="CCECFF">
                        <a:alpha val="77000"/>
                      </a:srgbClr>
                    </a:solidFill>
                  </a:tcPr>
                </a:tc>
                <a:tc>
                  <a:txBody>
                    <a:bodyPr/>
                    <a:lstStyle/>
                    <a:p>
                      <a:r>
                        <a:rPr lang="en-US" sz="1500" b="1" dirty="0"/>
                        <a:t>Propulsion Drives (Stern)</a:t>
                      </a:r>
                    </a:p>
                  </a:txBody>
                  <a:tcPr>
                    <a:solidFill>
                      <a:srgbClr val="CCECFF">
                        <a:alpha val="77000"/>
                      </a:srgbClr>
                    </a:solidFill>
                  </a:tcPr>
                </a:tc>
                <a:tc>
                  <a:txBody>
                    <a:bodyPr/>
                    <a:lstStyle/>
                    <a:p>
                      <a:r>
                        <a:rPr lang="en-US" sz="1500" b="1" dirty="0"/>
                        <a:t>Three / Four Drives</a:t>
                      </a:r>
                    </a:p>
                  </a:txBody>
                  <a:tcPr>
                    <a:solidFill>
                      <a:srgbClr val="CCECFF">
                        <a:alpha val="77000"/>
                      </a:srgbClr>
                    </a:solidFill>
                  </a:tcPr>
                </a:tc>
                <a:extLst>
                  <a:ext uri="{0D108BD9-81ED-4DB2-BD59-A6C34878D82A}">
                    <a16:rowId xmlns="" xmlns:a16="http://schemas.microsoft.com/office/drawing/2014/main" val="3835250962"/>
                  </a:ext>
                </a:extLst>
              </a:tr>
              <a:tr h="311472">
                <a:tc>
                  <a:txBody>
                    <a:bodyPr/>
                    <a:lstStyle/>
                    <a:p>
                      <a:r>
                        <a:rPr lang="en-US" sz="1500" b="1" dirty="0"/>
                        <a:t>Reefer TEU Capacity</a:t>
                      </a:r>
                    </a:p>
                  </a:txBody>
                  <a:tcPr>
                    <a:solidFill>
                      <a:srgbClr val="99CCFF">
                        <a:alpha val="77000"/>
                      </a:srgbClr>
                    </a:solidFill>
                  </a:tcPr>
                </a:tc>
                <a:tc>
                  <a:txBody>
                    <a:bodyPr/>
                    <a:lstStyle/>
                    <a:p>
                      <a:r>
                        <a:rPr lang="en-US" sz="1500" b="1" dirty="0"/>
                        <a:t>300+ Electric Power as Needed</a:t>
                      </a:r>
                    </a:p>
                  </a:txBody>
                  <a:tcPr>
                    <a:solidFill>
                      <a:srgbClr val="CCECFF">
                        <a:alpha val="77000"/>
                      </a:srgbClr>
                    </a:solidFill>
                  </a:tcPr>
                </a:tc>
                <a:tc>
                  <a:txBody>
                    <a:bodyPr/>
                    <a:lstStyle/>
                    <a:p>
                      <a:r>
                        <a:rPr lang="en-US" sz="1500" b="1" dirty="0"/>
                        <a:t>Bow Drives</a:t>
                      </a:r>
                    </a:p>
                  </a:txBody>
                  <a:tcPr>
                    <a:solidFill>
                      <a:srgbClr val="CCECFF">
                        <a:alpha val="77000"/>
                      </a:srgbClr>
                    </a:solidFill>
                  </a:tcPr>
                </a:tc>
                <a:tc>
                  <a:txBody>
                    <a:bodyPr/>
                    <a:lstStyle/>
                    <a:p>
                      <a:r>
                        <a:rPr lang="en-US" sz="1500" b="1" dirty="0"/>
                        <a:t>Two (2) 750kW each</a:t>
                      </a:r>
                    </a:p>
                  </a:txBody>
                  <a:tcPr>
                    <a:solidFill>
                      <a:srgbClr val="CCECFF">
                        <a:alpha val="77000"/>
                      </a:srgbClr>
                    </a:solidFill>
                  </a:tcPr>
                </a:tc>
                <a:extLst>
                  <a:ext uri="{0D108BD9-81ED-4DB2-BD59-A6C34878D82A}">
                    <a16:rowId xmlns="" xmlns:a16="http://schemas.microsoft.com/office/drawing/2014/main" val="2825045658"/>
                  </a:ext>
                </a:extLst>
              </a:tr>
              <a:tr h="322172">
                <a:tc>
                  <a:txBody>
                    <a:bodyPr/>
                    <a:lstStyle/>
                    <a:p>
                      <a:r>
                        <a:rPr lang="en-US" sz="1500" b="1" dirty="0"/>
                        <a:t>Crew Size</a:t>
                      </a:r>
                    </a:p>
                  </a:txBody>
                  <a:tcPr>
                    <a:solidFill>
                      <a:srgbClr val="99CCFF">
                        <a:alpha val="77000"/>
                      </a:srgbClr>
                    </a:solidFill>
                  </a:tcPr>
                </a:tc>
                <a:tc>
                  <a:txBody>
                    <a:bodyPr/>
                    <a:lstStyle/>
                    <a:p>
                      <a:r>
                        <a:rPr lang="en-US" sz="1500" b="1" dirty="0"/>
                        <a:t>Expect 10-12</a:t>
                      </a:r>
                    </a:p>
                  </a:txBody>
                  <a:tcPr>
                    <a:solidFill>
                      <a:srgbClr val="CCECFF">
                        <a:alpha val="77000"/>
                      </a:srgbClr>
                    </a:solidFill>
                  </a:tcPr>
                </a:tc>
                <a:tc>
                  <a:txBody>
                    <a:bodyPr/>
                    <a:lstStyle/>
                    <a:p>
                      <a:r>
                        <a:rPr lang="en-US" sz="1500" b="1" dirty="0"/>
                        <a:t>Deck Machinery</a:t>
                      </a:r>
                    </a:p>
                  </a:txBody>
                  <a:tcPr>
                    <a:solidFill>
                      <a:srgbClr val="CCECFF">
                        <a:alpha val="77000"/>
                      </a:srgbClr>
                    </a:solidFill>
                  </a:tcPr>
                </a:tc>
                <a:tc>
                  <a:txBody>
                    <a:bodyPr/>
                    <a:lstStyle/>
                    <a:p>
                      <a:r>
                        <a:rPr lang="en-US" sz="1500" b="1" dirty="0"/>
                        <a:t>Electric</a:t>
                      </a:r>
                    </a:p>
                  </a:txBody>
                  <a:tcPr>
                    <a:solidFill>
                      <a:srgbClr val="CCECFF">
                        <a:alpha val="77000"/>
                      </a:srgbClr>
                    </a:solidFill>
                  </a:tcPr>
                </a:tc>
                <a:extLst>
                  <a:ext uri="{0D108BD9-81ED-4DB2-BD59-A6C34878D82A}">
                    <a16:rowId xmlns="" xmlns:a16="http://schemas.microsoft.com/office/drawing/2014/main" val="3707003481"/>
                  </a:ext>
                </a:extLst>
              </a:tr>
              <a:tr h="322172">
                <a:tc>
                  <a:txBody>
                    <a:bodyPr/>
                    <a:lstStyle/>
                    <a:p>
                      <a:r>
                        <a:rPr lang="en-US" sz="1500" b="1" dirty="0"/>
                        <a:t>Trading Range</a:t>
                      </a:r>
                    </a:p>
                  </a:txBody>
                  <a:tcPr>
                    <a:solidFill>
                      <a:srgbClr val="99CCFF">
                        <a:alpha val="77000"/>
                      </a:srgbClr>
                    </a:solidFill>
                  </a:tcPr>
                </a:tc>
                <a:tc>
                  <a:txBody>
                    <a:bodyPr/>
                    <a:lstStyle/>
                    <a:p>
                      <a:r>
                        <a:rPr lang="en-US" sz="1500" b="1" dirty="0"/>
                        <a:t>Tributary Rivers</a:t>
                      </a:r>
                    </a:p>
                  </a:txBody>
                  <a:tcPr>
                    <a:solidFill>
                      <a:srgbClr val="CCECFF">
                        <a:alpha val="77000"/>
                      </a:srgbClr>
                    </a:solidFill>
                  </a:tcPr>
                </a:tc>
                <a:tc>
                  <a:txBody>
                    <a:bodyPr/>
                    <a:lstStyle/>
                    <a:p>
                      <a:r>
                        <a:rPr lang="en-US" sz="1500" b="1" dirty="0"/>
                        <a:t>GRT</a:t>
                      </a:r>
                    </a:p>
                  </a:txBody>
                  <a:tcPr>
                    <a:solidFill>
                      <a:srgbClr val="CCECFF">
                        <a:alpha val="77000"/>
                      </a:srgbClr>
                    </a:solidFill>
                  </a:tcPr>
                </a:tc>
                <a:tc>
                  <a:txBody>
                    <a:bodyPr/>
                    <a:lstStyle/>
                    <a:p>
                      <a:r>
                        <a:rPr lang="en-US" sz="1500" b="1" dirty="0"/>
                        <a:t>TBD</a:t>
                      </a:r>
                    </a:p>
                  </a:txBody>
                  <a:tcPr>
                    <a:solidFill>
                      <a:srgbClr val="CCECFF">
                        <a:alpha val="77000"/>
                      </a:srgbClr>
                    </a:solidFill>
                  </a:tcPr>
                </a:tc>
                <a:extLst>
                  <a:ext uri="{0D108BD9-81ED-4DB2-BD59-A6C34878D82A}">
                    <a16:rowId xmlns="" xmlns:a16="http://schemas.microsoft.com/office/drawing/2014/main" val="2037446509"/>
                  </a:ext>
                </a:extLst>
              </a:tr>
            </a:tbl>
          </a:graphicData>
        </a:graphic>
      </p:graphicFrame>
      <p:sp>
        <p:nvSpPr>
          <p:cNvPr id="11" name="Footer Placeholder 3">
            <a:extLst>
              <a:ext uri="{FF2B5EF4-FFF2-40B4-BE49-F238E27FC236}">
                <a16:creationId xmlns="" xmlns:a16="http://schemas.microsoft.com/office/drawing/2014/main" id="{D3E0CE45-21D8-45AC-9D07-72CAD1F31F22}"/>
              </a:ext>
            </a:extLst>
          </p:cNvPr>
          <p:cNvSpPr txBox="1">
            <a:spLocks/>
          </p:cNvSpPr>
          <p:nvPr/>
        </p:nvSpPr>
        <p:spPr>
          <a:xfrm>
            <a:off x="1712551" y="7462007"/>
            <a:ext cx="9838660" cy="486833"/>
          </a:xfrm>
        </p:spPr>
        <p:txBody>
          <a:bodyPr/>
          <a:lstStyle>
            <a:defPPr>
              <a:defRPr lang="en-US"/>
            </a:defPPr>
            <a:lvl1pPr algn="l" rtl="0" fontAlgn="base">
              <a:spcBef>
                <a:spcPct val="0"/>
              </a:spcBef>
              <a:spcAft>
                <a:spcPct val="0"/>
              </a:spcAft>
              <a:defRPr sz="2000" kern="1200">
                <a:solidFill>
                  <a:schemeClr val="tx1"/>
                </a:solidFill>
                <a:latin typeface="Impact" pitchFamily="34" charset="0"/>
                <a:ea typeface="+mn-ea"/>
                <a:cs typeface="Arial" charset="0"/>
              </a:defRPr>
            </a:lvl1pPr>
            <a:lvl2pPr marL="457200" algn="l" rtl="0" fontAlgn="base">
              <a:spcBef>
                <a:spcPct val="0"/>
              </a:spcBef>
              <a:spcAft>
                <a:spcPct val="0"/>
              </a:spcAft>
              <a:defRPr sz="2000" kern="1200">
                <a:solidFill>
                  <a:schemeClr val="tx1"/>
                </a:solidFill>
                <a:latin typeface="Impact" pitchFamily="34" charset="0"/>
                <a:ea typeface="+mn-ea"/>
                <a:cs typeface="Arial" charset="0"/>
              </a:defRPr>
            </a:lvl2pPr>
            <a:lvl3pPr marL="914400" algn="l" rtl="0" fontAlgn="base">
              <a:spcBef>
                <a:spcPct val="0"/>
              </a:spcBef>
              <a:spcAft>
                <a:spcPct val="0"/>
              </a:spcAft>
              <a:defRPr sz="2000" kern="1200">
                <a:solidFill>
                  <a:schemeClr val="tx1"/>
                </a:solidFill>
                <a:latin typeface="Impact" pitchFamily="34" charset="0"/>
                <a:ea typeface="+mn-ea"/>
                <a:cs typeface="Arial" charset="0"/>
              </a:defRPr>
            </a:lvl3pPr>
            <a:lvl4pPr marL="1371600" algn="l" rtl="0" fontAlgn="base">
              <a:spcBef>
                <a:spcPct val="0"/>
              </a:spcBef>
              <a:spcAft>
                <a:spcPct val="0"/>
              </a:spcAft>
              <a:defRPr sz="2000" kern="1200">
                <a:solidFill>
                  <a:schemeClr val="tx1"/>
                </a:solidFill>
                <a:latin typeface="Impact" pitchFamily="34" charset="0"/>
                <a:ea typeface="+mn-ea"/>
                <a:cs typeface="Arial" charset="0"/>
              </a:defRPr>
            </a:lvl4pPr>
            <a:lvl5pPr marL="1828800" algn="l" rtl="0" fontAlgn="base">
              <a:spcBef>
                <a:spcPct val="0"/>
              </a:spcBef>
              <a:spcAft>
                <a:spcPct val="0"/>
              </a:spcAft>
              <a:defRPr sz="2000" kern="1200">
                <a:solidFill>
                  <a:schemeClr val="tx1"/>
                </a:solidFill>
                <a:latin typeface="Impact" pitchFamily="34" charset="0"/>
                <a:ea typeface="+mn-ea"/>
                <a:cs typeface="Arial" charset="0"/>
              </a:defRPr>
            </a:lvl5pPr>
            <a:lvl6pPr marL="2286000" algn="l" defTabSz="914400" rtl="0" eaLnBrk="1" latinLnBrk="0" hangingPunct="1">
              <a:defRPr sz="2000" kern="1200">
                <a:solidFill>
                  <a:schemeClr val="tx1"/>
                </a:solidFill>
                <a:latin typeface="Impact" pitchFamily="34" charset="0"/>
                <a:ea typeface="+mn-ea"/>
                <a:cs typeface="Arial" charset="0"/>
              </a:defRPr>
            </a:lvl6pPr>
            <a:lvl7pPr marL="2743200" algn="l" defTabSz="914400" rtl="0" eaLnBrk="1" latinLnBrk="0" hangingPunct="1">
              <a:defRPr sz="2000" kern="1200">
                <a:solidFill>
                  <a:schemeClr val="tx1"/>
                </a:solidFill>
                <a:latin typeface="Impact" pitchFamily="34" charset="0"/>
                <a:ea typeface="+mn-ea"/>
                <a:cs typeface="Arial" charset="0"/>
              </a:defRPr>
            </a:lvl7pPr>
            <a:lvl8pPr marL="3200400" algn="l" defTabSz="914400" rtl="0" eaLnBrk="1" latinLnBrk="0" hangingPunct="1">
              <a:defRPr sz="2000" kern="1200">
                <a:solidFill>
                  <a:schemeClr val="tx1"/>
                </a:solidFill>
                <a:latin typeface="Impact" pitchFamily="34" charset="0"/>
                <a:ea typeface="+mn-ea"/>
                <a:cs typeface="Arial" charset="0"/>
              </a:defRPr>
            </a:lvl8pPr>
            <a:lvl9pPr marL="3657600" algn="l" defTabSz="914400" rtl="0" eaLnBrk="1" latinLnBrk="0" hangingPunct="1">
              <a:defRPr sz="2000" kern="1200">
                <a:solidFill>
                  <a:schemeClr val="tx1"/>
                </a:solidFill>
                <a:latin typeface="Impact" pitchFamily="34" charset="0"/>
                <a:ea typeface="+mn-ea"/>
                <a:cs typeface="Arial" charset="0"/>
              </a:defRPr>
            </a:lvl9pPr>
          </a:lstStyle>
          <a:p>
            <a:endParaRPr lang="en-US" sz="1867" dirty="0">
              <a:solidFill>
                <a:prstClr val="white"/>
              </a:solidFill>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2618820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715" y="144707"/>
            <a:ext cx="11020067" cy="1092524"/>
          </a:xfrm>
          <a:effectLst/>
        </p:spPr>
        <p:txBody>
          <a:bodyPr>
            <a:normAutofit/>
          </a:bodyPr>
          <a:lstStyle/>
          <a:p>
            <a:pPr algn="r"/>
            <a:r>
              <a:rPr lang="en-US" sz="2667" cap="none" dirty="0">
                <a:solidFill>
                  <a:schemeClr val="tx1"/>
                </a:solidFill>
                <a:latin typeface="Arial" panose="020B0604020202020204" pitchFamily="34" charset="0"/>
              </a:rPr>
              <a:t>Container On Vessel Competitive Advantage</a:t>
            </a:r>
          </a:p>
        </p:txBody>
      </p:sp>
      <p:sp>
        <p:nvSpPr>
          <p:cNvPr id="3" name="Content Placeholder 2"/>
          <p:cNvSpPr>
            <a:spLocks noGrp="1"/>
          </p:cNvSpPr>
          <p:nvPr>
            <p:ph idx="1"/>
          </p:nvPr>
        </p:nvSpPr>
        <p:spPr>
          <a:xfrm>
            <a:off x="555728" y="1237231"/>
            <a:ext cx="11823405" cy="6436271"/>
          </a:xfrm>
          <a:effectLst/>
        </p:spPr>
        <p:txBody>
          <a:bodyPr>
            <a:noAutofit/>
          </a:bodyPr>
          <a:lstStyle/>
          <a:p>
            <a:pPr marL="0" lvl="1" indent="0">
              <a:lnSpc>
                <a:spcPts val="3067"/>
              </a:lnSpc>
              <a:buSzPct val="150000"/>
              <a:buNone/>
            </a:pPr>
            <a:r>
              <a:rPr lang="en-CA"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State of the Art Vessels</a:t>
            </a:r>
            <a:endParaRPr lang="en-CA"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609585" lvl="3" indent="0">
              <a:lnSpc>
                <a:spcPts val="3067"/>
              </a:lnSpc>
              <a:buClr>
                <a:schemeClr val="tx1"/>
              </a:buClr>
              <a:buSzPct val="100000"/>
              <a:buFont typeface="Arial" panose="020B0604020202020204" pitchFamily="34" charset="0"/>
              <a:buChar char="•"/>
            </a:pPr>
            <a:r>
              <a:rPr lang="en-US" sz="2133" dirty="0">
                <a:solidFill>
                  <a:schemeClr val="tx1"/>
                </a:solidFill>
                <a:latin typeface="Arial" panose="020B0604020202020204" pitchFamily="34" charset="0"/>
                <a:cs typeface="Arial" panose="020B0604020202020204" pitchFamily="34" charset="0"/>
              </a:rPr>
              <a:t> Exoskeleton Hull (Patent) - optimizes cargo payload</a:t>
            </a:r>
          </a:p>
          <a:p>
            <a:pPr marL="609585" lvl="3" indent="0">
              <a:lnSpc>
                <a:spcPts val="3067"/>
              </a:lnSpc>
              <a:buClr>
                <a:schemeClr val="tx1"/>
              </a:buClr>
              <a:buSzPct val="100000"/>
              <a:buFont typeface="Arial" panose="020B0604020202020204" pitchFamily="34" charset="0"/>
              <a:buChar char="•"/>
            </a:pPr>
            <a:r>
              <a:rPr lang="en-US" sz="2133" dirty="0">
                <a:solidFill>
                  <a:schemeClr val="tx1"/>
                </a:solidFill>
                <a:latin typeface="Arial" panose="020B0604020202020204" pitchFamily="34" charset="0"/>
                <a:cs typeface="Arial" panose="020B0604020202020204" pitchFamily="34" charset="0"/>
              </a:rPr>
              <a:t> Minimum Resistance Bow (Patent) - optimizes speed / minimizes wake</a:t>
            </a:r>
          </a:p>
          <a:p>
            <a:pPr marL="609585" lvl="3" indent="0">
              <a:lnSpc>
                <a:spcPts val="3067"/>
              </a:lnSpc>
              <a:buClr>
                <a:schemeClr val="tx1"/>
              </a:buClr>
              <a:buSzPct val="100000"/>
              <a:buFont typeface="Arial" panose="020B0604020202020204" pitchFamily="34" charset="0"/>
              <a:buChar char="•"/>
            </a:pPr>
            <a:r>
              <a:rPr lang="en-US" sz="2133" dirty="0">
                <a:solidFill>
                  <a:schemeClr val="tx1"/>
                </a:solidFill>
                <a:latin typeface="Arial" panose="020B0604020202020204" pitchFamily="34" charset="0"/>
                <a:cs typeface="Arial" panose="020B0604020202020204" pitchFamily="34" charset="0"/>
              </a:rPr>
              <a:t> Upriver speeds of 13 MPH vs 4-5 MPH against head current</a:t>
            </a:r>
          </a:p>
          <a:p>
            <a:pPr marL="609585" lvl="3" indent="0">
              <a:lnSpc>
                <a:spcPts val="3067"/>
              </a:lnSpc>
              <a:buClr>
                <a:schemeClr val="tx1"/>
              </a:buClr>
              <a:buSzPct val="100000"/>
              <a:buFont typeface="Arial" panose="020B0604020202020204" pitchFamily="34" charset="0"/>
              <a:buChar char="•"/>
            </a:pPr>
            <a:r>
              <a:rPr lang="en-US" sz="2133" dirty="0">
                <a:solidFill>
                  <a:schemeClr val="tx1"/>
                </a:solidFill>
                <a:latin typeface="Arial" panose="020B0604020202020204" pitchFamily="34" charset="0"/>
                <a:cs typeface="Arial" panose="020B0604020202020204" pitchFamily="34" charset="0"/>
              </a:rPr>
              <a:t> Propulsion drives coupled with DP eliminates need for flanking</a:t>
            </a:r>
          </a:p>
          <a:p>
            <a:pPr marL="609585" lvl="3" indent="0">
              <a:lnSpc>
                <a:spcPts val="3067"/>
              </a:lnSpc>
              <a:buClr>
                <a:schemeClr val="tx1"/>
              </a:buClr>
              <a:buSzPct val="100000"/>
              <a:buFont typeface="Arial" panose="020B0604020202020204" pitchFamily="34" charset="0"/>
              <a:buChar char="•"/>
            </a:pPr>
            <a:r>
              <a:rPr lang="en-US" sz="2133" dirty="0">
                <a:solidFill>
                  <a:schemeClr val="tx1"/>
                </a:solidFill>
                <a:latin typeface="Arial" panose="020B0604020202020204" pitchFamily="34" charset="0"/>
                <a:cs typeface="Arial" panose="020B0604020202020204" pitchFamily="34" charset="0"/>
              </a:rPr>
              <a:t> Parallel docking / undocking without assist tugs</a:t>
            </a:r>
          </a:p>
          <a:p>
            <a:pPr marL="609585" lvl="3" indent="0">
              <a:lnSpc>
                <a:spcPts val="3067"/>
              </a:lnSpc>
              <a:buClr>
                <a:schemeClr val="tx1"/>
              </a:buClr>
              <a:buSzPct val="100000"/>
              <a:buFont typeface="Arial" panose="020B0604020202020204" pitchFamily="34" charset="0"/>
              <a:buChar char="•"/>
            </a:pPr>
            <a:r>
              <a:rPr lang="en-US" sz="2133" dirty="0">
                <a:solidFill>
                  <a:schemeClr val="tx1"/>
                </a:solidFill>
                <a:latin typeface="Arial" panose="020B0604020202020204" pitchFamily="34" charset="0"/>
                <a:cs typeface="Arial" panose="020B0604020202020204" pitchFamily="34" charset="0"/>
              </a:rPr>
              <a:t> State of the art navigational tools for improved navigation</a:t>
            </a:r>
          </a:p>
          <a:p>
            <a:pPr marL="609585" lvl="3" indent="0">
              <a:lnSpc>
                <a:spcPts val="3067"/>
              </a:lnSpc>
              <a:buClr>
                <a:schemeClr val="tx1"/>
              </a:buClr>
              <a:buSzPct val="100000"/>
              <a:buFont typeface="Arial" panose="020B0604020202020204" pitchFamily="34" charset="0"/>
              <a:buChar char="•"/>
            </a:pPr>
            <a:r>
              <a:rPr lang="en-US" sz="2133" dirty="0">
                <a:solidFill>
                  <a:schemeClr val="tx1"/>
                </a:solidFill>
                <a:latin typeface="Arial" panose="020B0604020202020204" pitchFamily="34" charset="0"/>
                <a:cs typeface="Arial" panose="020B0604020202020204" pitchFamily="34" charset="0"/>
              </a:rPr>
              <a:t> Automation facilitates unattended engine spaces</a:t>
            </a:r>
          </a:p>
          <a:p>
            <a:pPr marL="609585" lvl="3" indent="0">
              <a:lnSpc>
                <a:spcPts val="3067"/>
              </a:lnSpc>
              <a:buClr>
                <a:schemeClr val="tx1"/>
              </a:buClr>
              <a:buSzPct val="100000"/>
              <a:buFont typeface="Arial" panose="020B0604020202020204" pitchFamily="34" charset="0"/>
              <a:buChar char="•"/>
            </a:pPr>
            <a:r>
              <a:rPr lang="en-US" sz="2133" dirty="0">
                <a:solidFill>
                  <a:schemeClr val="tx1"/>
                </a:solidFill>
                <a:latin typeface="Arial" panose="020B0604020202020204" pitchFamily="34" charset="0"/>
                <a:cs typeface="Arial" panose="020B0604020202020204" pitchFamily="34" charset="0"/>
              </a:rPr>
              <a:t> Environmental features (no wake, low emissions, no hydraulics on deck)</a:t>
            </a:r>
          </a:p>
          <a:p>
            <a:pPr marL="609585" lvl="3" indent="0">
              <a:lnSpc>
                <a:spcPts val="3067"/>
              </a:lnSpc>
              <a:buClr>
                <a:schemeClr val="tx1"/>
              </a:buClr>
              <a:buSzPct val="100000"/>
              <a:buFont typeface="Arial" panose="020B0604020202020204" pitchFamily="34" charset="0"/>
              <a:buChar char="•"/>
            </a:pPr>
            <a:r>
              <a:rPr lang="en-US" sz="2133" dirty="0">
                <a:solidFill>
                  <a:schemeClr val="tx1"/>
                </a:solidFill>
                <a:latin typeface="Arial" panose="020B0604020202020204" pitchFamily="34" charset="0"/>
                <a:cs typeface="Arial" panose="020B0604020202020204" pitchFamily="34" charset="0"/>
              </a:rPr>
              <a:t> Ability to turn in own length</a:t>
            </a:r>
          </a:p>
          <a:p>
            <a:pPr marL="609585" lvl="3" indent="0">
              <a:lnSpc>
                <a:spcPts val="3067"/>
              </a:lnSpc>
              <a:buClr>
                <a:schemeClr val="tx1"/>
              </a:buClr>
              <a:buSzPct val="100000"/>
              <a:buFont typeface="Arial" panose="020B0604020202020204" pitchFamily="34" charset="0"/>
              <a:buChar char="•"/>
            </a:pPr>
            <a:r>
              <a:rPr lang="en-US" sz="2133" dirty="0">
                <a:solidFill>
                  <a:schemeClr val="tx1"/>
                </a:solidFill>
                <a:latin typeface="Arial" panose="020B0604020202020204" pitchFamily="34" charset="0"/>
                <a:cs typeface="Arial" panose="020B0604020202020204" pitchFamily="34" charset="0"/>
              </a:rPr>
              <a:t> Redundant propulsion and take me home power</a:t>
            </a:r>
          </a:p>
          <a:p>
            <a:pPr marL="0" indent="0">
              <a:lnSpc>
                <a:spcPts val="3067"/>
              </a:lnSpc>
              <a:buClr>
                <a:schemeClr val="tx1"/>
              </a:buClr>
              <a:buSzPct val="100000"/>
              <a:buNone/>
            </a:pPr>
            <a:endParaRPr lang="en-US" sz="2400" b="0" dirty="0">
              <a:solidFill>
                <a:schemeClr val="tx1"/>
              </a:solidFill>
            </a:endParaRPr>
          </a:p>
        </p:txBody>
      </p:sp>
      <p:sp>
        <p:nvSpPr>
          <p:cNvPr id="7" name="Footer Placeholder 3">
            <a:extLst>
              <a:ext uri="{FF2B5EF4-FFF2-40B4-BE49-F238E27FC236}">
                <a16:creationId xmlns="" xmlns:a16="http://schemas.microsoft.com/office/drawing/2014/main" id="{3C2021E6-2AC2-429F-AFD5-49772EFE87E3}"/>
              </a:ext>
            </a:extLst>
          </p:cNvPr>
          <p:cNvSpPr txBox="1">
            <a:spLocks/>
          </p:cNvSpPr>
          <p:nvPr/>
        </p:nvSpPr>
        <p:spPr>
          <a:xfrm>
            <a:off x="1548102" y="7514168"/>
            <a:ext cx="9838660" cy="486833"/>
          </a:xfrm>
        </p:spPr>
        <p:txBody>
          <a:bodyPr/>
          <a:lstStyle>
            <a:defPPr>
              <a:defRPr lang="en-US"/>
            </a:defPPr>
            <a:lvl1pPr algn="l" rtl="0" fontAlgn="base">
              <a:spcBef>
                <a:spcPct val="0"/>
              </a:spcBef>
              <a:spcAft>
                <a:spcPct val="0"/>
              </a:spcAft>
              <a:defRPr sz="2000" kern="1200">
                <a:solidFill>
                  <a:schemeClr val="tx1"/>
                </a:solidFill>
                <a:latin typeface="Impact" pitchFamily="34" charset="0"/>
                <a:ea typeface="+mn-ea"/>
                <a:cs typeface="Arial" charset="0"/>
              </a:defRPr>
            </a:lvl1pPr>
            <a:lvl2pPr marL="457200" algn="l" rtl="0" fontAlgn="base">
              <a:spcBef>
                <a:spcPct val="0"/>
              </a:spcBef>
              <a:spcAft>
                <a:spcPct val="0"/>
              </a:spcAft>
              <a:defRPr sz="2000" kern="1200">
                <a:solidFill>
                  <a:schemeClr val="tx1"/>
                </a:solidFill>
                <a:latin typeface="Impact" pitchFamily="34" charset="0"/>
                <a:ea typeface="+mn-ea"/>
                <a:cs typeface="Arial" charset="0"/>
              </a:defRPr>
            </a:lvl2pPr>
            <a:lvl3pPr marL="914400" algn="l" rtl="0" fontAlgn="base">
              <a:spcBef>
                <a:spcPct val="0"/>
              </a:spcBef>
              <a:spcAft>
                <a:spcPct val="0"/>
              </a:spcAft>
              <a:defRPr sz="2000" kern="1200">
                <a:solidFill>
                  <a:schemeClr val="tx1"/>
                </a:solidFill>
                <a:latin typeface="Impact" pitchFamily="34" charset="0"/>
                <a:ea typeface="+mn-ea"/>
                <a:cs typeface="Arial" charset="0"/>
              </a:defRPr>
            </a:lvl3pPr>
            <a:lvl4pPr marL="1371600" algn="l" rtl="0" fontAlgn="base">
              <a:spcBef>
                <a:spcPct val="0"/>
              </a:spcBef>
              <a:spcAft>
                <a:spcPct val="0"/>
              </a:spcAft>
              <a:defRPr sz="2000" kern="1200">
                <a:solidFill>
                  <a:schemeClr val="tx1"/>
                </a:solidFill>
                <a:latin typeface="Impact" pitchFamily="34" charset="0"/>
                <a:ea typeface="+mn-ea"/>
                <a:cs typeface="Arial" charset="0"/>
              </a:defRPr>
            </a:lvl4pPr>
            <a:lvl5pPr marL="1828800" algn="l" rtl="0" fontAlgn="base">
              <a:spcBef>
                <a:spcPct val="0"/>
              </a:spcBef>
              <a:spcAft>
                <a:spcPct val="0"/>
              </a:spcAft>
              <a:defRPr sz="2000" kern="1200">
                <a:solidFill>
                  <a:schemeClr val="tx1"/>
                </a:solidFill>
                <a:latin typeface="Impact" pitchFamily="34" charset="0"/>
                <a:ea typeface="+mn-ea"/>
                <a:cs typeface="Arial" charset="0"/>
              </a:defRPr>
            </a:lvl5pPr>
            <a:lvl6pPr marL="2286000" algn="l" defTabSz="914400" rtl="0" eaLnBrk="1" latinLnBrk="0" hangingPunct="1">
              <a:defRPr sz="2000" kern="1200">
                <a:solidFill>
                  <a:schemeClr val="tx1"/>
                </a:solidFill>
                <a:latin typeface="Impact" pitchFamily="34" charset="0"/>
                <a:ea typeface="+mn-ea"/>
                <a:cs typeface="Arial" charset="0"/>
              </a:defRPr>
            </a:lvl6pPr>
            <a:lvl7pPr marL="2743200" algn="l" defTabSz="914400" rtl="0" eaLnBrk="1" latinLnBrk="0" hangingPunct="1">
              <a:defRPr sz="2000" kern="1200">
                <a:solidFill>
                  <a:schemeClr val="tx1"/>
                </a:solidFill>
                <a:latin typeface="Impact" pitchFamily="34" charset="0"/>
                <a:ea typeface="+mn-ea"/>
                <a:cs typeface="Arial" charset="0"/>
              </a:defRPr>
            </a:lvl7pPr>
            <a:lvl8pPr marL="3200400" algn="l" defTabSz="914400" rtl="0" eaLnBrk="1" latinLnBrk="0" hangingPunct="1">
              <a:defRPr sz="2000" kern="1200">
                <a:solidFill>
                  <a:schemeClr val="tx1"/>
                </a:solidFill>
                <a:latin typeface="Impact" pitchFamily="34" charset="0"/>
                <a:ea typeface="+mn-ea"/>
                <a:cs typeface="Arial" charset="0"/>
              </a:defRPr>
            </a:lvl8pPr>
            <a:lvl9pPr marL="3657600" algn="l" defTabSz="914400" rtl="0" eaLnBrk="1" latinLnBrk="0" hangingPunct="1">
              <a:defRPr sz="2000" kern="1200">
                <a:solidFill>
                  <a:schemeClr val="tx1"/>
                </a:solidFill>
                <a:latin typeface="Impact" pitchFamily="34" charset="0"/>
                <a:ea typeface="+mn-ea"/>
                <a:cs typeface="Arial" charset="0"/>
              </a:defRPr>
            </a:lvl9pPr>
          </a:lstStyle>
          <a:p>
            <a:endParaRPr lang="en-US" sz="1867" dirty="0">
              <a:solidFill>
                <a:prstClr val="white"/>
              </a:solidFill>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3434507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1"/>
          <p:cNvSpPr txBox="1">
            <a:spLocks/>
          </p:cNvSpPr>
          <p:nvPr/>
        </p:nvSpPr>
        <p:spPr bwMode="auto">
          <a:xfrm>
            <a:off x="235643" y="4996993"/>
            <a:ext cx="11651557" cy="2076127"/>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lvl1pPr algn="ctr" rtl="0" eaLnBrk="0" fontAlgn="base" hangingPunct="0">
              <a:spcBef>
                <a:spcPct val="0"/>
              </a:spcBef>
              <a:spcAft>
                <a:spcPct val="0"/>
              </a:spcAft>
              <a:defRPr sz="3600" b="1">
                <a:solidFill>
                  <a:srgbClr val="FFFF00"/>
                </a:solidFill>
                <a:latin typeface="+mj-lt"/>
                <a:ea typeface="+mj-ea"/>
                <a:cs typeface="+mj-cs"/>
              </a:defRPr>
            </a:lvl1pPr>
            <a:lvl2pPr algn="ctr" rtl="0" eaLnBrk="0" fontAlgn="base" hangingPunct="0">
              <a:spcBef>
                <a:spcPct val="0"/>
              </a:spcBef>
              <a:spcAft>
                <a:spcPct val="0"/>
              </a:spcAft>
              <a:defRPr sz="3600" b="1">
                <a:solidFill>
                  <a:srgbClr val="FFFF00"/>
                </a:solidFill>
                <a:latin typeface="Arial" charset="0"/>
              </a:defRPr>
            </a:lvl2pPr>
            <a:lvl3pPr algn="ctr" rtl="0" eaLnBrk="0" fontAlgn="base" hangingPunct="0">
              <a:spcBef>
                <a:spcPct val="0"/>
              </a:spcBef>
              <a:spcAft>
                <a:spcPct val="0"/>
              </a:spcAft>
              <a:defRPr sz="3600" b="1">
                <a:solidFill>
                  <a:srgbClr val="FFFF00"/>
                </a:solidFill>
                <a:latin typeface="Arial" charset="0"/>
              </a:defRPr>
            </a:lvl3pPr>
            <a:lvl4pPr algn="ctr" rtl="0" eaLnBrk="0" fontAlgn="base" hangingPunct="0">
              <a:spcBef>
                <a:spcPct val="0"/>
              </a:spcBef>
              <a:spcAft>
                <a:spcPct val="0"/>
              </a:spcAft>
              <a:defRPr sz="3600" b="1">
                <a:solidFill>
                  <a:srgbClr val="FFFF00"/>
                </a:solidFill>
                <a:latin typeface="Arial" charset="0"/>
              </a:defRPr>
            </a:lvl4pPr>
            <a:lvl5pPr algn="ctr" rtl="0" eaLnBrk="0" fontAlgn="base" hangingPunct="0">
              <a:spcBef>
                <a:spcPct val="0"/>
              </a:spcBef>
              <a:spcAft>
                <a:spcPct val="0"/>
              </a:spcAft>
              <a:defRPr sz="3600" b="1">
                <a:solidFill>
                  <a:srgbClr val="FFFF00"/>
                </a:solidFill>
                <a:latin typeface="Arial" charset="0"/>
              </a:defRPr>
            </a:lvl5pPr>
            <a:lvl6pPr marL="457200" algn="ctr" rtl="0" eaLnBrk="0" fontAlgn="base" hangingPunct="0">
              <a:spcBef>
                <a:spcPct val="0"/>
              </a:spcBef>
              <a:spcAft>
                <a:spcPct val="0"/>
              </a:spcAft>
              <a:defRPr sz="3600" b="1">
                <a:solidFill>
                  <a:srgbClr val="FFFF00"/>
                </a:solidFill>
                <a:latin typeface="Arial" charset="0"/>
              </a:defRPr>
            </a:lvl6pPr>
            <a:lvl7pPr marL="914400" algn="ctr" rtl="0" eaLnBrk="0" fontAlgn="base" hangingPunct="0">
              <a:spcBef>
                <a:spcPct val="0"/>
              </a:spcBef>
              <a:spcAft>
                <a:spcPct val="0"/>
              </a:spcAft>
              <a:defRPr sz="3600" b="1">
                <a:solidFill>
                  <a:srgbClr val="FFFF00"/>
                </a:solidFill>
                <a:latin typeface="Arial" charset="0"/>
              </a:defRPr>
            </a:lvl7pPr>
            <a:lvl8pPr marL="1371600" algn="ctr" rtl="0" eaLnBrk="0" fontAlgn="base" hangingPunct="0">
              <a:spcBef>
                <a:spcPct val="0"/>
              </a:spcBef>
              <a:spcAft>
                <a:spcPct val="0"/>
              </a:spcAft>
              <a:defRPr sz="3600" b="1">
                <a:solidFill>
                  <a:srgbClr val="FFFF00"/>
                </a:solidFill>
                <a:latin typeface="Arial" charset="0"/>
              </a:defRPr>
            </a:lvl8pPr>
            <a:lvl9pPr marL="1828800" algn="ctr" rtl="0" eaLnBrk="0" fontAlgn="base" hangingPunct="0">
              <a:spcBef>
                <a:spcPct val="0"/>
              </a:spcBef>
              <a:spcAft>
                <a:spcPct val="0"/>
              </a:spcAft>
              <a:defRPr sz="3600" b="1">
                <a:solidFill>
                  <a:srgbClr val="FFFF00"/>
                </a:solidFill>
                <a:latin typeface="Arial" charset="0"/>
              </a:defRPr>
            </a:lvl9pPr>
          </a:lstStyle>
          <a:p>
            <a:endParaRPr lang="en-US" sz="3200" i="1" kern="0" dirty="0">
              <a:solidFill>
                <a:prstClr val="black"/>
              </a:solidFill>
            </a:endParaRPr>
          </a:p>
          <a:p>
            <a:r>
              <a:rPr lang="en-US" sz="3200" i="1" kern="0" dirty="0">
                <a:solidFill>
                  <a:prstClr val="black"/>
                </a:solidFill>
              </a:rPr>
              <a:t>“Offering Shippers New Flexibility – Lower Cost via All Water Routing utilizing the U.S. Marine Super-Highway”</a:t>
            </a:r>
            <a:br>
              <a:rPr lang="en-US" sz="3200" i="1" kern="0" dirty="0">
                <a:solidFill>
                  <a:prstClr val="black"/>
                </a:solidFill>
              </a:rPr>
            </a:br>
            <a:endParaRPr lang="en-US" sz="3200" i="1" kern="0" dirty="0">
              <a:solidFill>
                <a:prstClr val="black"/>
              </a:solidFill>
            </a:endParaRPr>
          </a:p>
        </p:txBody>
      </p:sp>
      <p:pic>
        <p:nvPicPr>
          <p:cNvPr id="12" name="Content Placeholder 7"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r="8519"/>
          <a:stretch/>
        </p:blipFill>
        <p:spPr bwMode="auto">
          <a:xfrm>
            <a:off x="790702" y="2019229"/>
            <a:ext cx="3402324" cy="2878384"/>
          </a:xfrm>
          <a:prstGeom prst="rect">
            <a:avLst/>
          </a:prstGeom>
          <a:noFill/>
          <a:ln w="9525">
            <a:noFill/>
            <a:miter lim="800000"/>
            <a:headEnd/>
            <a:tailEnd/>
          </a:ln>
          <a:effectLst/>
        </p:spPr>
      </p:pic>
      <p:sp>
        <p:nvSpPr>
          <p:cNvPr id="10" name="TextBox 9"/>
          <p:cNvSpPr txBox="1"/>
          <p:nvPr/>
        </p:nvSpPr>
        <p:spPr>
          <a:xfrm>
            <a:off x="790702" y="4911004"/>
            <a:ext cx="3402324" cy="789896"/>
          </a:xfrm>
          <a:prstGeom prst="rect">
            <a:avLst/>
          </a:prstGeom>
          <a:noFill/>
          <a:effectLst/>
        </p:spPr>
        <p:txBody>
          <a:bodyPr wrap="square" rtlCol="0">
            <a:spAutoFit/>
          </a:bodyPr>
          <a:lstStyle/>
          <a:p>
            <a:pPr algn="ctr" fontAlgn="base">
              <a:spcBef>
                <a:spcPct val="0"/>
              </a:spcBef>
              <a:spcAft>
                <a:spcPct val="0"/>
              </a:spcAft>
            </a:pPr>
            <a:r>
              <a:rPr lang="en-US" sz="2133" dirty="0">
                <a:solidFill>
                  <a:prstClr val="black"/>
                </a:solidFill>
                <a:effectLst>
                  <a:outerShdw blurRad="38100" dist="38100" dir="2700000" algn="tl">
                    <a:srgbClr val="000000">
                      <a:alpha val="43137"/>
                    </a:srgbClr>
                  </a:outerShdw>
                </a:effectLst>
                <a:cs typeface="Arial" charset="0"/>
              </a:rPr>
              <a:t>APH  Inland Carrier</a:t>
            </a:r>
          </a:p>
          <a:p>
            <a:pPr algn="ctr" fontAlgn="base">
              <a:spcBef>
                <a:spcPct val="0"/>
              </a:spcBef>
              <a:spcAft>
                <a:spcPct val="0"/>
              </a:spcAft>
            </a:pPr>
            <a:endParaRPr lang="en-US" sz="2400" dirty="0">
              <a:solidFill>
                <a:prstClr val="white"/>
              </a:solidFill>
              <a:effectLst>
                <a:outerShdw blurRad="38100" dist="38100" dir="2700000" algn="tl">
                  <a:srgbClr val="000000">
                    <a:alpha val="43137"/>
                  </a:srgbClr>
                </a:outerShdw>
              </a:effectLst>
              <a:cs typeface="Arial" charset="0"/>
            </a:endParaRPr>
          </a:p>
        </p:txBody>
      </p:sp>
      <p:sp>
        <p:nvSpPr>
          <p:cNvPr id="13" name="TextBox 12"/>
          <p:cNvSpPr txBox="1"/>
          <p:nvPr/>
        </p:nvSpPr>
        <p:spPr>
          <a:xfrm>
            <a:off x="7601588" y="4997586"/>
            <a:ext cx="3523613" cy="420564"/>
          </a:xfrm>
          <a:prstGeom prst="rect">
            <a:avLst/>
          </a:prstGeom>
          <a:noFill/>
          <a:effectLst/>
        </p:spPr>
        <p:txBody>
          <a:bodyPr wrap="square" rtlCol="0">
            <a:spAutoFit/>
          </a:bodyPr>
          <a:lstStyle/>
          <a:p>
            <a:pPr algn="ctr" fontAlgn="base">
              <a:spcBef>
                <a:spcPct val="0"/>
              </a:spcBef>
              <a:spcAft>
                <a:spcPct val="0"/>
              </a:spcAft>
            </a:pPr>
            <a:r>
              <a:rPr lang="en-US" sz="2133" dirty="0">
                <a:solidFill>
                  <a:prstClr val="black"/>
                </a:solidFill>
                <a:effectLst>
                  <a:outerShdw blurRad="38100" dist="38100" dir="2700000" algn="tl">
                    <a:srgbClr val="000000">
                      <a:alpha val="43137"/>
                    </a:srgbClr>
                  </a:outerShdw>
                </a:effectLst>
                <a:cs typeface="Arial" charset="0"/>
              </a:rPr>
              <a:t> Ocean Transhipment</a:t>
            </a:r>
          </a:p>
        </p:txBody>
      </p:sp>
      <p:pic>
        <p:nvPicPr>
          <p:cNvPr id="14" name="Picture 13">
            <a:extLst>
              <a:ext uri="{FF2B5EF4-FFF2-40B4-BE49-F238E27FC236}">
                <a16:creationId xmlns="" xmlns:a16="http://schemas.microsoft.com/office/drawing/2014/main" id="{4756262A-A939-42EF-8CDC-B297422AA8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23" t="19608" r="18597" b="12259"/>
          <a:stretch/>
        </p:blipFill>
        <p:spPr>
          <a:xfrm>
            <a:off x="909236" y="3768108"/>
            <a:ext cx="970365" cy="970365"/>
          </a:xfrm>
          <a:prstGeom prst="rect">
            <a:avLst/>
          </a:prstGeom>
          <a:effectLst/>
        </p:spPr>
      </p:pic>
      <p:sp>
        <p:nvSpPr>
          <p:cNvPr id="11" name="Arrow: Left-Right 10"/>
          <p:cNvSpPr/>
          <p:nvPr/>
        </p:nvSpPr>
        <p:spPr bwMode="auto">
          <a:xfrm>
            <a:off x="4498627" y="2430987"/>
            <a:ext cx="2858461" cy="2172020"/>
          </a:xfrm>
          <a:prstGeom prst="leftRightArrow">
            <a:avLst>
              <a:gd name="adj1" fmla="val 48928"/>
              <a:gd name="adj2" fmla="val 50000"/>
            </a:avLst>
          </a:prstGeom>
          <a:solidFill>
            <a:schemeClr val="accent4"/>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eaLnBrk="0" fontAlgn="base" hangingPunct="0">
              <a:spcBef>
                <a:spcPct val="0"/>
              </a:spcBef>
              <a:spcAft>
                <a:spcPct val="0"/>
              </a:spcAft>
            </a:pPr>
            <a:r>
              <a:rPr lang="en-US" sz="1600" b="1" dirty="0">
                <a:solidFill>
                  <a:prstClr val="white"/>
                </a:solidFill>
                <a:cs typeface="Arial" charset="0"/>
              </a:rPr>
              <a:t>Proven                                    Pre-Feasibility Commercial </a:t>
            </a:r>
          </a:p>
          <a:p>
            <a:pPr algn="ctr" eaLnBrk="0" fontAlgn="base" hangingPunct="0">
              <a:spcBef>
                <a:spcPct val="0"/>
              </a:spcBef>
              <a:spcAft>
                <a:spcPct val="0"/>
              </a:spcAft>
            </a:pPr>
            <a:r>
              <a:rPr lang="en-US" sz="1600" b="1" dirty="0">
                <a:solidFill>
                  <a:prstClr val="white"/>
                </a:solidFill>
                <a:cs typeface="Arial" charset="0"/>
              </a:rPr>
              <a:t>Viability Study</a:t>
            </a:r>
            <a:endParaRPr lang="en-US" sz="1867" b="1" dirty="0">
              <a:solidFill>
                <a:prstClr val="white"/>
              </a:solidFill>
              <a:cs typeface="Arial" charset="0"/>
            </a:endParaRPr>
          </a:p>
        </p:txBody>
      </p:sp>
      <p:pic>
        <p:nvPicPr>
          <p:cNvPr id="3" name="Picture 2" descr="A small boat in a body of water&#10;&#10;Description generated with very high confidence">
            <a:extLst>
              <a:ext uri="{FF2B5EF4-FFF2-40B4-BE49-F238E27FC236}">
                <a16:creationId xmlns="" xmlns:a16="http://schemas.microsoft.com/office/drawing/2014/main" id="{F63C0567-C1F7-4203-8B46-FD8DE92031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4264" y="2004207"/>
            <a:ext cx="3380937" cy="2908428"/>
          </a:xfrm>
          <a:prstGeom prst="rect">
            <a:avLst/>
          </a:prstGeom>
          <a:effectLst/>
        </p:spPr>
      </p:pic>
      <p:sp>
        <p:nvSpPr>
          <p:cNvPr id="15" name="Rectangle 14"/>
          <p:cNvSpPr/>
          <p:nvPr/>
        </p:nvSpPr>
        <p:spPr>
          <a:xfrm>
            <a:off x="1476462" y="792300"/>
            <a:ext cx="10715539" cy="666786"/>
          </a:xfrm>
          <a:prstGeom prst="rect">
            <a:avLst/>
          </a:prstGeom>
          <a:effectLst/>
        </p:spPr>
        <p:txBody>
          <a:bodyPr wrap="square">
            <a:spAutoFit/>
          </a:bodyPr>
          <a:lstStyle/>
          <a:p>
            <a:pPr fontAlgn="base">
              <a:spcBef>
                <a:spcPct val="0"/>
              </a:spcBef>
              <a:spcAft>
                <a:spcPct val="0"/>
              </a:spcAft>
            </a:pPr>
            <a:r>
              <a:rPr lang="fr-FR" sz="3733" b="1" dirty="0">
                <a:solidFill>
                  <a:prstClr val="white"/>
                </a:solidFill>
                <a:effectLst>
                  <a:outerShdw blurRad="38100" dist="38100" dir="2700000" algn="tl">
                    <a:srgbClr val="000000">
                      <a:alpha val="43137"/>
                    </a:srgbClr>
                  </a:outerShdw>
                </a:effectLst>
                <a:cs typeface="Arial" charset="0"/>
              </a:rPr>
              <a:t>APH / PPHTD Gulf Gateway Terminal</a:t>
            </a:r>
            <a:r>
              <a:rPr lang="en-US" sz="3733" b="1" dirty="0">
                <a:solidFill>
                  <a:prstClr val="white"/>
                </a:solidFill>
                <a:effectLst>
                  <a:outerShdw blurRad="38100" dist="38100" dir="2700000" algn="tl">
                    <a:srgbClr val="000000">
                      <a:alpha val="43137"/>
                    </a:srgbClr>
                  </a:outerShdw>
                </a:effectLst>
                <a:cs typeface="Arial" charset="0"/>
              </a:rPr>
              <a:t>  </a:t>
            </a:r>
            <a:endParaRPr lang="en-US" sz="3733" dirty="0">
              <a:solidFill>
                <a:prstClr val="white"/>
              </a:solidFill>
              <a:effectLst>
                <a:outerShdw blurRad="38100" dist="38100" dir="2700000" algn="tl">
                  <a:srgbClr val="000000">
                    <a:alpha val="43137"/>
                  </a:srgbClr>
                </a:outerShdw>
              </a:effectLst>
              <a:latin typeface="Impact" pitchFamily="34" charset="0"/>
              <a:cs typeface="Arial" charset="0"/>
            </a:endParaRPr>
          </a:p>
        </p:txBody>
      </p:sp>
    </p:spTree>
    <p:extLst>
      <p:ext uri="{BB962C8B-B14F-4D97-AF65-F5344CB8AC3E}">
        <p14:creationId xmlns:p14="http://schemas.microsoft.com/office/powerpoint/2010/main" val="110131079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AB4E7FF5-9C2F-4237-99F6-DBF091D9FB1D}"/>
              </a:ext>
            </a:extLst>
          </p:cNvPr>
          <p:cNvSpPr>
            <a:spLocks noGrp="1"/>
          </p:cNvSpPr>
          <p:nvPr>
            <p:ph idx="1"/>
          </p:nvPr>
        </p:nvSpPr>
        <p:spPr>
          <a:xfrm>
            <a:off x="621672" y="2128354"/>
            <a:ext cx="11180861" cy="6752492"/>
          </a:xfrm>
          <a:effectLst/>
        </p:spPr>
        <p:txBody>
          <a:bodyPr/>
          <a:lstStyle/>
          <a:p>
            <a:pPr marL="426709" indent="0">
              <a:buNone/>
            </a:pPr>
            <a:endParaRPr lang="en-US" sz="4000" dirty="0"/>
          </a:p>
          <a:p>
            <a:pPr marL="426709" indent="0">
              <a:buNone/>
            </a:pPr>
            <a:endParaRPr lang="en-US" sz="4000" dirty="0"/>
          </a:p>
          <a:p>
            <a:pPr marL="426709" indent="0">
              <a:buNone/>
            </a:pPr>
            <a:r>
              <a:rPr lang="en-US" sz="4000" dirty="0"/>
              <a:t>      Marketing / Competitive Edge</a:t>
            </a:r>
          </a:p>
        </p:txBody>
      </p:sp>
    </p:spTree>
    <p:extLst>
      <p:ext uri="{BB962C8B-B14F-4D97-AF65-F5344CB8AC3E}">
        <p14:creationId xmlns:p14="http://schemas.microsoft.com/office/powerpoint/2010/main" val="3432666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AB4E7FF5-9C2F-4237-99F6-DBF091D9FB1D}"/>
              </a:ext>
            </a:extLst>
          </p:cNvPr>
          <p:cNvSpPr>
            <a:spLocks noGrp="1"/>
          </p:cNvSpPr>
          <p:nvPr>
            <p:ph idx="1"/>
          </p:nvPr>
        </p:nvSpPr>
        <p:spPr>
          <a:xfrm>
            <a:off x="621672" y="2128354"/>
            <a:ext cx="11180861" cy="6752492"/>
          </a:xfrm>
          <a:effectLst/>
        </p:spPr>
        <p:txBody>
          <a:bodyPr/>
          <a:lstStyle/>
          <a:p>
            <a:pPr marL="0" indent="0">
              <a:buNone/>
            </a:pPr>
            <a:r>
              <a:rPr lang="en-US" sz="2133" dirty="0">
                <a:solidFill>
                  <a:schemeClr val="tx1"/>
                </a:solidFill>
                <a:latin typeface="Arial" panose="020B0604020202020204" pitchFamily="34" charset="0"/>
                <a:cs typeface="Arial" panose="020B0604020202020204" pitchFamily="34" charset="0"/>
              </a:rPr>
              <a:t>Study commissioned to determine economic competitiveness of servicing the Mid-America from PPHTD / Container on Vessel vs. Inter-modal from West Coast, East Coast and other Gulf Coast Ports</a:t>
            </a:r>
            <a:br>
              <a:rPr lang="en-US" sz="2133" dirty="0">
                <a:solidFill>
                  <a:schemeClr val="tx1"/>
                </a:solidFill>
                <a:latin typeface="Arial" panose="020B0604020202020204" pitchFamily="34" charset="0"/>
                <a:cs typeface="Arial" panose="020B0604020202020204" pitchFamily="34" charset="0"/>
              </a:rPr>
            </a:br>
            <a:endParaRPr lang="en-US" sz="2133" dirty="0">
              <a:solidFill>
                <a:schemeClr val="tx1"/>
              </a:solidFill>
              <a:latin typeface="Arial" panose="020B0604020202020204" pitchFamily="34" charset="0"/>
              <a:cs typeface="Arial" panose="020B0604020202020204" pitchFamily="34" charset="0"/>
            </a:endParaRPr>
          </a:p>
          <a:p>
            <a:pPr marL="0" indent="0">
              <a:buClr>
                <a:schemeClr val="tx1"/>
              </a:buClr>
              <a:buNone/>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Study Evaluated:</a:t>
            </a:r>
          </a:p>
          <a:p>
            <a:pPr>
              <a:buClr>
                <a:schemeClr val="tx1"/>
              </a:buClr>
            </a:pPr>
            <a:r>
              <a:rPr lang="en-US" sz="2133" dirty="0">
                <a:solidFill>
                  <a:schemeClr val="tx1"/>
                </a:solidFill>
                <a:latin typeface="Arial" panose="020B0604020202020204" pitchFamily="34" charset="0"/>
                <a:cs typeface="Arial" panose="020B0604020202020204" pitchFamily="34" charset="0"/>
              </a:rPr>
              <a:t>All container imports / exports for states adjoining the Mississippi River</a:t>
            </a:r>
          </a:p>
          <a:p>
            <a:pPr marL="0" indent="0">
              <a:buClr>
                <a:schemeClr val="tx1"/>
              </a:buClr>
              <a:buNone/>
            </a:pPr>
            <a:endParaRPr lang="en-US" sz="1467" dirty="0">
              <a:solidFill>
                <a:schemeClr val="tx1"/>
              </a:solidFill>
              <a:latin typeface="Arial" panose="020B0604020202020204" pitchFamily="34" charset="0"/>
              <a:cs typeface="Arial" panose="020B0604020202020204" pitchFamily="34" charset="0"/>
            </a:endParaRPr>
          </a:p>
          <a:p>
            <a:pPr>
              <a:buClr>
                <a:schemeClr val="tx1"/>
              </a:buClr>
            </a:pPr>
            <a:r>
              <a:rPr lang="en-US" sz="2133" dirty="0">
                <a:solidFill>
                  <a:schemeClr val="tx1"/>
                </a:solidFill>
                <a:latin typeface="Arial" panose="020B0604020202020204" pitchFamily="34" charset="0"/>
                <a:cs typeface="Arial" panose="020B0604020202020204" pitchFamily="34" charset="0"/>
              </a:rPr>
              <a:t>The “Landed Cost” from Rotterdam and Shanghai to Chicago, St. Louis and Memphis </a:t>
            </a:r>
          </a:p>
          <a:p>
            <a:pPr marL="0" indent="0">
              <a:buClr>
                <a:schemeClr val="tx1"/>
              </a:buClr>
              <a:buNone/>
            </a:pPr>
            <a:endParaRPr lang="en-US" sz="1467" dirty="0">
              <a:solidFill>
                <a:schemeClr val="tx1"/>
              </a:solidFill>
              <a:latin typeface="Arial" panose="020B0604020202020204" pitchFamily="34" charset="0"/>
              <a:cs typeface="Arial" panose="020B0604020202020204" pitchFamily="34" charset="0"/>
            </a:endParaRPr>
          </a:p>
          <a:p>
            <a:pPr>
              <a:buClr>
                <a:schemeClr val="tx1"/>
              </a:buClr>
            </a:pPr>
            <a:r>
              <a:rPr lang="en-US" sz="2133" dirty="0">
                <a:solidFill>
                  <a:schemeClr val="tx1"/>
                </a:solidFill>
                <a:latin typeface="Arial" panose="020B0604020202020204" pitchFamily="34" charset="0"/>
                <a:cs typeface="Arial" panose="020B0604020202020204" pitchFamily="34" charset="0"/>
              </a:rPr>
              <a:t>The “Landed Cost” from PPHTD to upriver cities via rail, truck and APH vessels</a:t>
            </a:r>
          </a:p>
          <a:p>
            <a:pPr marL="426709" indent="0">
              <a:buNone/>
            </a:pPr>
            <a:endParaRPr lang="en-US" sz="2133" dirty="0">
              <a:solidFill>
                <a:schemeClr val="tx1"/>
              </a:solidFill>
            </a:endParaRPr>
          </a:p>
        </p:txBody>
      </p:sp>
      <p:sp>
        <p:nvSpPr>
          <p:cNvPr id="3" name="Title 2">
            <a:extLst>
              <a:ext uri="{FF2B5EF4-FFF2-40B4-BE49-F238E27FC236}">
                <a16:creationId xmlns="" xmlns:a16="http://schemas.microsoft.com/office/drawing/2014/main" id="{D1A09AAD-C28E-4EDB-A528-064845AC35D3}"/>
              </a:ext>
            </a:extLst>
          </p:cNvPr>
          <p:cNvSpPr>
            <a:spLocks noGrp="1"/>
          </p:cNvSpPr>
          <p:nvPr>
            <p:ph type="title"/>
          </p:nvPr>
        </p:nvSpPr>
        <p:spPr>
          <a:xfrm>
            <a:off x="387035" y="1070487"/>
            <a:ext cx="12192000" cy="724448"/>
          </a:xfrm>
          <a:effectLst/>
        </p:spPr>
        <p:txBody>
          <a:bodyPr/>
          <a:lstStyle/>
          <a:p>
            <a:pPr algn="l"/>
            <a:r>
              <a:rPr lang="en-US" sz="4267" cap="none" dirty="0">
                <a:solidFill>
                  <a:schemeClr val="bg1"/>
                </a:solidFill>
                <a:effectLst>
                  <a:outerShdw blurRad="38100" dist="38100" dir="2700000" algn="tl">
                    <a:srgbClr val="000000">
                      <a:alpha val="43137"/>
                    </a:srgbClr>
                  </a:outerShdw>
                </a:effectLst>
                <a:latin typeface="Arial" panose="020B0604020202020204" pitchFamily="34" charset="0"/>
              </a:rPr>
              <a:t>Project Pre-Feasibility Study</a:t>
            </a:r>
            <a:endParaRPr lang="en-US" sz="4267" cap="none"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3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AB4E7FF5-9C2F-4237-99F6-DBF091D9FB1D}"/>
              </a:ext>
            </a:extLst>
          </p:cNvPr>
          <p:cNvSpPr>
            <a:spLocks noGrp="1"/>
          </p:cNvSpPr>
          <p:nvPr>
            <p:ph idx="1"/>
          </p:nvPr>
        </p:nvSpPr>
        <p:spPr>
          <a:xfrm>
            <a:off x="570872" y="2074213"/>
            <a:ext cx="10638995" cy="4519534"/>
          </a:xfrm>
          <a:effectLst/>
        </p:spPr>
        <p:txBody>
          <a:bodyPr/>
          <a:lstStyle/>
          <a:p>
            <a:pPr marL="0" indent="0">
              <a:buNone/>
            </a:pP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Study Conclusions:</a:t>
            </a:r>
          </a:p>
          <a:p>
            <a:pPr>
              <a:buSzPct val="150000"/>
            </a:pPr>
            <a:r>
              <a:rPr lang="en-US" sz="2133" dirty="0">
                <a:solidFill>
                  <a:schemeClr val="tx1"/>
                </a:solidFill>
                <a:latin typeface="Arial" panose="020B0604020202020204" pitchFamily="34" charset="0"/>
                <a:cs typeface="Arial" panose="020B0604020202020204" pitchFamily="34" charset="0"/>
              </a:rPr>
              <a:t>Significant transportation cost savings result from the PPHTD / APH  all water routing alternative</a:t>
            </a:r>
          </a:p>
          <a:p>
            <a:pPr>
              <a:buSzPct val="150000"/>
            </a:pPr>
            <a:endParaRPr lang="en-US" sz="2133" dirty="0">
              <a:solidFill>
                <a:schemeClr val="tx1"/>
              </a:solidFill>
              <a:latin typeface="Arial" panose="020B0604020202020204" pitchFamily="34" charset="0"/>
              <a:cs typeface="Arial" panose="020B0604020202020204" pitchFamily="34" charset="0"/>
            </a:endParaRPr>
          </a:p>
          <a:p>
            <a:pPr>
              <a:buSzPct val="150000"/>
            </a:pPr>
            <a:r>
              <a:rPr lang="en-US" sz="2133" dirty="0">
                <a:solidFill>
                  <a:schemeClr val="tx1"/>
                </a:solidFill>
                <a:latin typeface="Arial" panose="020B0604020202020204" pitchFamily="34" charset="0"/>
                <a:cs typeface="Arial" panose="020B0604020202020204" pitchFamily="34" charset="0"/>
              </a:rPr>
              <a:t>Shippers would welcome a reliable alternative to existing congested gateway ports</a:t>
            </a:r>
          </a:p>
          <a:p>
            <a:pPr>
              <a:buSzPct val="150000"/>
            </a:pPr>
            <a:endParaRPr lang="en-US" sz="2133" dirty="0">
              <a:solidFill>
                <a:schemeClr val="tx1"/>
              </a:solidFill>
              <a:latin typeface="Arial" panose="020B0604020202020204" pitchFamily="34" charset="0"/>
              <a:cs typeface="Arial" panose="020B0604020202020204" pitchFamily="34" charset="0"/>
            </a:endParaRPr>
          </a:p>
          <a:p>
            <a:pPr>
              <a:buSzPct val="150000"/>
            </a:pPr>
            <a:r>
              <a:rPr lang="en-US" sz="2133" dirty="0">
                <a:solidFill>
                  <a:schemeClr val="tx1"/>
                </a:solidFill>
                <a:latin typeface="Arial" panose="020B0604020202020204" pitchFamily="34" charset="0"/>
                <a:cs typeface="Arial" panose="020B0604020202020204" pitchFamily="34" charset="0"/>
              </a:rPr>
              <a:t>Project offers a Value Proposition sufficient to attract ocean carriers, shippers, investors, terminal operators and upriver sister ports</a:t>
            </a:r>
          </a:p>
          <a:p>
            <a:pPr>
              <a:buSzPct val="150000"/>
            </a:pPr>
            <a:endParaRPr lang="en-US" sz="2133" dirty="0">
              <a:solidFill>
                <a:schemeClr val="tx1"/>
              </a:solidFill>
              <a:latin typeface="Arial" panose="020B0604020202020204" pitchFamily="34" charset="0"/>
              <a:cs typeface="Arial" panose="020B0604020202020204" pitchFamily="34" charset="0"/>
            </a:endParaRPr>
          </a:p>
          <a:p>
            <a:pPr>
              <a:buSzPct val="150000"/>
            </a:pPr>
            <a:r>
              <a:rPr lang="en-US" sz="2133" dirty="0">
                <a:solidFill>
                  <a:schemeClr val="tx1"/>
                </a:solidFill>
                <a:latin typeface="Arial" panose="020B0604020202020204" pitchFamily="34" charset="0"/>
                <a:cs typeface="Arial" panose="020B0604020202020204" pitchFamily="34" charset="0"/>
              </a:rPr>
              <a:t>Sufficient cargo demand on tributary rivers requires APH “Hybrid Design” vessels for above the locks service</a:t>
            </a:r>
          </a:p>
          <a:p>
            <a:pPr marL="426709" lvl="1" indent="0">
              <a:buClr>
                <a:schemeClr val="tx1"/>
              </a:buClr>
              <a:buNone/>
            </a:pPr>
            <a:endParaRPr lang="en-US" sz="2133" dirty="0">
              <a:solidFill>
                <a:schemeClr val="tx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 xmlns:a16="http://schemas.microsoft.com/office/drawing/2014/main" id="{D1A09AAD-C28E-4EDB-A528-064845AC35D3}"/>
              </a:ext>
            </a:extLst>
          </p:cNvPr>
          <p:cNvSpPr>
            <a:spLocks noGrp="1"/>
          </p:cNvSpPr>
          <p:nvPr>
            <p:ph type="title"/>
          </p:nvPr>
        </p:nvSpPr>
        <p:spPr>
          <a:xfrm>
            <a:off x="387035" y="1070487"/>
            <a:ext cx="12192000" cy="724448"/>
          </a:xfrm>
          <a:effectLst/>
        </p:spPr>
        <p:txBody>
          <a:bodyPr/>
          <a:lstStyle/>
          <a:p>
            <a:pPr algn="l"/>
            <a:r>
              <a:rPr lang="en-US" sz="4267" cap="none" dirty="0">
                <a:solidFill>
                  <a:schemeClr val="bg1"/>
                </a:solidFill>
                <a:effectLst>
                  <a:outerShdw blurRad="38100" dist="38100" dir="2700000" algn="tl">
                    <a:srgbClr val="000000">
                      <a:alpha val="43137"/>
                    </a:srgbClr>
                  </a:outerShdw>
                </a:effectLst>
                <a:latin typeface="Arial" panose="020B0604020202020204" pitchFamily="34" charset="0"/>
              </a:rPr>
              <a:t>Project Pre-Feasibility Study</a:t>
            </a:r>
            <a:endParaRPr lang="en-US" sz="4267" cap="none"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39479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AB4E7FF5-9C2F-4237-99F6-DBF091D9FB1D}"/>
              </a:ext>
            </a:extLst>
          </p:cNvPr>
          <p:cNvSpPr>
            <a:spLocks noGrp="1"/>
          </p:cNvSpPr>
          <p:nvPr>
            <p:ph idx="1"/>
          </p:nvPr>
        </p:nvSpPr>
        <p:spPr>
          <a:xfrm>
            <a:off x="621672" y="2128354"/>
            <a:ext cx="11180861" cy="6752492"/>
          </a:xfrm>
          <a:effectLst/>
        </p:spPr>
        <p:txBody>
          <a:bodyPr/>
          <a:lstStyle/>
          <a:p>
            <a:pPr marL="426709" indent="0">
              <a:buNone/>
            </a:pPr>
            <a:endParaRPr lang="en-US" sz="4000" dirty="0"/>
          </a:p>
          <a:p>
            <a:pPr marL="426709" indent="0">
              <a:buNone/>
            </a:pPr>
            <a:endParaRPr lang="en-US" sz="4000" dirty="0"/>
          </a:p>
          <a:p>
            <a:pPr marL="426709" indent="0">
              <a:buNone/>
            </a:pPr>
            <a:r>
              <a:rPr lang="en-US" sz="4000" dirty="0"/>
              <a:t>           STC / ISA Study Results</a:t>
            </a:r>
          </a:p>
        </p:txBody>
      </p:sp>
    </p:spTree>
    <p:extLst>
      <p:ext uri="{BB962C8B-B14F-4D97-AF65-F5344CB8AC3E}">
        <p14:creationId xmlns:p14="http://schemas.microsoft.com/office/powerpoint/2010/main" val="3855476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9470" y="1761689"/>
            <a:ext cx="9514601" cy="4824686"/>
          </a:xfrm>
          <a:effectLst/>
        </p:spPr>
        <p:txBody>
          <a:bodyPr/>
          <a:lstStyle/>
          <a:p>
            <a:pPr marL="0" indent="0">
              <a:buNone/>
            </a:pPr>
            <a:r>
              <a:rPr lang="en-US" sz="2000" dirty="0">
                <a:latin typeface="+mn-lt"/>
              </a:rPr>
              <a:t>Major Objective:</a:t>
            </a:r>
          </a:p>
          <a:p>
            <a:pPr lvl="1"/>
            <a:r>
              <a:rPr lang="en-US" sz="1800" dirty="0">
                <a:solidFill>
                  <a:schemeClr val="tx1"/>
                </a:solidFill>
                <a:latin typeface="+mn-lt"/>
              </a:rPr>
              <a:t>Evaluate competitiveness of grain exports via PPHTD / APH all water route to Asian Markets vs. current inter-modal West Coast pattern </a:t>
            </a:r>
          </a:p>
          <a:p>
            <a:pPr lvl="1"/>
            <a:r>
              <a:rPr lang="en-US" sz="1800" dirty="0">
                <a:solidFill>
                  <a:schemeClr val="tx1"/>
                </a:solidFill>
                <a:latin typeface="+mn-lt"/>
              </a:rPr>
              <a:t>Test economics from major agricultural consolidation locations adjacent to Mississippi, Illinois, Missouri and Arkansas Rivers</a:t>
            </a:r>
          </a:p>
          <a:p>
            <a:pPr marL="0" indent="0">
              <a:buNone/>
            </a:pPr>
            <a:r>
              <a:rPr lang="en-US" sz="2000" dirty="0">
                <a:latin typeface="+mn-lt"/>
              </a:rPr>
              <a:t>Conclusions:</a:t>
            </a:r>
            <a:r>
              <a:rPr lang="en-US" sz="2400" dirty="0">
                <a:solidFill>
                  <a:schemeClr val="tx1"/>
                </a:solidFill>
                <a:latin typeface="+mn-lt"/>
              </a:rPr>
              <a:t> </a:t>
            </a:r>
          </a:p>
          <a:p>
            <a:pPr lvl="1"/>
            <a:r>
              <a:rPr lang="en-US" sz="1800" dirty="0">
                <a:solidFill>
                  <a:schemeClr val="tx1"/>
                </a:solidFill>
                <a:latin typeface="+mn-lt"/>
              </a:rPr>
              <a:t>Significant savings results from all water routing of containerized grains</a:t>
            </a:r>
          </a:p>
          <a:p>
            <a:pPr lvl="1"/>
            <a:r>
              <a:rPr lang="en-US" sz="1800" dirty="0">
                <a:solidFill>
                  <a:schemeClr val="tx1"/>
                </a:solidFill>
                <a:latin typeface="+mn-lt"/>
              </a:rPr>
              <a:t>Longer trade routing Asia to PPHTD offset by significant West Coast delays</a:t>
            </a:r>
          </a:p>
          <a:p>
            <a:pPr lvl="1"/>
            <a:r>
              <a:rPr lang="en-US" sz="1800" dirty="0">
                <a:solidFill>
                  <a:schemeClr val="tx1"/>
                </a:solidFill>
                <a:latin typeface="+mn-lt"/>
              </a:rPr>
              <a:t>New system should increase demand for containers vs. bulk shipments</a:t>
            </a:r>
          </a:p>
          <a:p>
            <a:pPr lvl="2">
              <a:buFont typeface="Wingdings" panose="05000000000000000000" pitchFamily="2" charset="2"/>
              <a:buChar char="§"/>
            </a:pPr>
            <a:r>
              <a:rPr lang="en-US" sz="1800" dirty="0">
                <a:solidFill>
                  <a:schemeClr val="tx1"/>
                </a:solidFill>
                <a:latin typeface="+mn-lt"/>
              </a:rPr>
              <a:t>Cost competitive with less contamination and damage</a:t>
            </a:r>
          </a:p>
          <a:p>
            <a:pPr marL="0" indent="0">
              <a:buNone/>
            </a:pPr>
            <a:r>
              <a:rPr lang="en-US" sz="2000" dirty="0">
                <a:latin typeface="+mn-lt"/>
              </a:rPr>
              <a:t>Next Steps:</a:t>
            </a:r>
          </a:p>
          <a:p>
            <a:pPr lvl="1"/>
            <a:r>
              <a:rPr lang="en-US" sz="1800" dirty="0">
                <a:solidFill>
                  <a:schemeClr val="tx1"/>
                </a:solidFill>
                <a:latin typeface="+mn-lt"/>
              </a:rPr>
              <a:t>Establish STC / PPHTD / APH working group</a:t>
            </a:r>
          </a:p>
          <a:p>
            <a:pPr lvl="1"/>
            <a:r>
              <a:rPr lang="en-US" sz="1800" dirty="0">
                <a:solidFill>
                  <a:schemeClr val="tx1"/>
                </a:solidFill>
                <a:latin typeface="+mn-lt"/>
              </a:rPr>
              <a:t>Hold Farm COOP / Other BCO meetings</a:t>
            </a:r>
          </a:p>
          <a:p>
            <a:pPr lvl="2">
              <a:buFont typeface="Wingdings" panose="05000000000000000000" pitchFamily="2" charset="2"/>
              <a:buChar char="§"/>
            </a:pPr>
            <a:r>
              <a:rPr lang="en-US" sz="1800" dirty="0">
                <a:solidFill>
                  <a:schemeClr val="tx1"/>
                </a:solidFill>
                <a:latin typeface="+mn-lt"/>
              </a:rPr>
              <a:t>Kansas City 8/10/18; St. Louis late August 8/29-30/18; Memphis Sept</a:t>
            </a:r>
          </a:p>
          <a:p>
            <a:pPr marL="0" indent="0">
              <a:buNone/>
            </a:pPr>
            <a:endParaRPr lang="en-US" sz="2400" dirty="0">
              <a:solidFill>
                <a:schemeClr val="tx1"/>
              </a:solidFill>
              <a:latin typeface="+mn-lt"/>
            </a:endParaRPr>
          </a:p>
          <a:p>
            <a:pPr marL="0" indent="0">
              <a:buNone/>
            </a:pPr>
            <a:endParaRPr lang="en-US" sz="1067" dirty="0">
              <a:solidFill>
                <a:schemeClr val="tx1"/>
              </a:solidFill>
              <a:latin typeface="+mn-lt"/>
            </a:endParaRPr>
          </a:p>
          <a:p>
            <a:endParaRPr lang="en-US" sz="2400" dirty="0">
              <a:solidFill>
                <a:schemeClr val="tx1"/>
              </a:solidFill>
              <a:latin typeface="+mn-lt"/>
            </a:endParaRPr>
          </a:p>
        </p:txBody>
      </p:sp>
      <p:sp>
        <p:nvSpPr>
          <p:cNvPr id="3" name="Title 2"/>
          <p:cNvSpPr>
            <a:spLocks noGrp="1"/>
          </p:cNvSpPr>
          <p:nvPr>
            <p:ph type="title"/>
          </p:nvPr>
        </p:nvSpPr>
        <p:spPr>
          <a:xfrm>
            <a:off x="1494340" y="1040236"/>
            <a:ext cx="9514602" cy="796954"/>
          </a:xfrm>
          <a:effectLst/>
        </p:spPr>
        <p:txBody>
          <a:bodyPr/>
          <a:lstStyle/>
          <a:p>
            <a:pPr algn="l"/>
            <a:r>
              <a:rPr lang="en-US" sz="3200" cap="none" dirty="0">
                <a:solidFill>
                  <a:schemeClr val="bg1"/>
                </a:solidFill>
                <a:effectLst>
                  <a:outerShdw blurRad="38100" dist="38100" dir="2700000" algn="tl">
                    <a:srgbClr val="000000">
                      <a:alpha val="43137"/>
                    </a:srgbClr>
                  </a:outerShdw>
                </a:effectLst>
                <a:latin typeface="+mn-lt"/>
              </a:rPr>
              <a:t>  STC / ISA AG STUDY- Informa Economics</a:t>
            </a:r>
          </a:p>
        </p:txBody>
      </p:sp>
    </p:spTree>
    <p:extLst>
      <p:ext uri="{BB962C8B-B14F-4D97-AF65-F5344CB8AC3E}">
        <p14:creationId xmlns:p14="http://schemas.microsoft.com/office/powerpoint/2010/main" val="533318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023" t="8752" r="3729"/>
          <a:stretch/>
        </p:blipFill>
        <p:spPr>
          <a:xfrm>
            <a:off x="5586022" y="2490176"/>
            <a:ext cx="6056669" cy="4037779"/>
          </a:xfrm>
          <a:prstGeom prst="rect">
            <a:avLst/>
          </a:prstGeom>
        </p:spPr>
      </p:pic>
      <p:sp>
        <p:nvSpPr>
          <p:cNvPr id="2" name="Content Placeholder 1">
            <a:extLst>
              <a:ext uri="{FF2B5EF4-FFF2-40B4-BE49-F238E27FC236}">
                <a16:creationId xmlns="" xmlns:a16="http://schemas.microsoft.com/office/drawing/2014/main" id="{72D2C719-4BE0-42F3-8EC8-10EB8A84BBAA}"/>
              </a:ext>
            </a:extLst>
          </p:cNvPr>
          <p:cNvSpPr>
            <a:spLocks noGrp="1"/>
          </p:cNvSpPr>
          <p:nvPr>
            <p:ph idx="1"/>
          </p:nvPr>
        </p:nvSpPr>
        <p:spPr>
          <a:xfrm>
            <a:off x="415555" y="1129351"/>
            <a:ext cx="11958428" cy="1236979"/>
          </a:xfrm>
          <a:effectLst/>
        </p:spPr>
        <p:txBody>
          <a:bodyPr/>
          <a:lstStyle/>
          <a:p>
            <a:pPr marL="0" lvl="1" indent="0">
              <a:spcAft>
                <a:spcPts val="533"/>
              </a:spcAft>
              <a:buClr>
                <a:schemeClr val="tx1"/>
              </a:buClr>
              <a:buSzPct val="150000"/>
              <a:buNone/>
            </a:pP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PPHTD / APH - Partnering with Mid-West </a:t>
            </a:r>
            <a:b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Ports Through Memorandums of Understanding </a:t>
            </a:r>
          </a:p>
        </p:txBody>
      </p:sp>
      <p:sp>
        <p:nvSpPr>
          <p:cNvPr id="4" name="Content Placeholder 1">
            <a:extLst>
              <a:ext uri="{FF2B5EF4-FFF2-40B4-BE49-F238E27FC236}">
                <a16:creationId xmlns="" xmlns:a16="http://schemas.microsoft.com/office/drawing/2014/main" id="{72D2C719-4BE0-42F3-8EC8-10EB8A84BBAA}"/>
              </a:ext>
            </a:extLst>
          </p:cNvPr>
          <p:cNvSpPr txBox="1">
            <a:spLocks/>
          </p:cNvSpPr>
          <p:nvPr/>
        </p:nvSpPr>
        <p:spPr bwMode="auto">
          <a:xfrm>
            <a:off x="817490" y="2713763"/>
            <a:ext cx="5417693" cy="3590604"/>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Trebuchet MS" pitchFamily="34" charset="0"/>
                <a:ea typeface="+mn-ea"/>
                <a:cs typeface="+mn-cs"/>
              </a:defRPr>
            </a:lvl1pPr>
            <a:lvl2pPr marL="742950" indent="-285750" algn="l" rtl="0" eaLnBrk="0" fontAlgn="base" hangingPunct="0">
              <a:spcBef>
                <a:spcPct val="20000"/>
              </a:spcBef>
              <a:spcAft>
                <a:spcPct val="0"/>
              </a:spcAft>
              <a:buChar char="•"/>
              <a:defRPr sz="2400" b="1">
                <a:solidFill>
                  <a:schemeClr val="bg1"/>
                </a:solidFill>
                <a:latin typeface="Trebuchet MS" pitchFamily="34" charset="0"/>
              </a:defRPr>
            </a:lvl2pPr>
            <a:lvl3pPr marL="1143000" indent="-228600" algn="l" rtl="0" eaLnBrk="0" fontAlgn="base" hangingPunct="0">
              <a:spcBef>
                <a:spcPct val="20000"/>
              </a:spcBef>
              <a:spcAft>
                <a:spcPct val="0"/>
              </a:spcAft>
              <a:buChar char="•"/>
              <a:defRPr sz="2400" b="1">
                <a:solidFill>
                  <a:schemeClr val="bg1"/>
                </a:solidFill>
                <a:latin typeface="Trebuchet MS" pitchFamily="34" charset="0"/>
              </a:defRPr>
            </a:lvl3pPr>
            <a:lvl4pPr marL="1600200" indent="-228600" algn="l" rtl="0" eaLnBrk="0" fontAlgn="base" hangingPunct="0">
              <a:spcBef>
                <a:spcPct val="20000"/>
              </a:spcBef>
              <a:spcAft>
                <a:spcPct val="0"/>
              </a:spcAft>
              <a:buChar char="•"/>
              <a:defRPr sz="2400" b="1">
                <a:solidFill>
                  <a:schemeClr val="bg1"/>
                </a:solidFill>
                <a:latin typeface="Trebuchet MS" pitchFamily="34" charset="0"/>
              </a:defRPr>
            </a:lvl4pPr>
            <a:lvl5pPr marL="2057400" indent="-228600" algn="l" rtl="0" eaLnBrk="0" fontAlgn="base" hangingPunct="0">
              <a:spcBef>
                <a:spcPct val="20000"/>
              </a:spcBef>
              <a:spcAft>
                <a:spcPct val="0"/>
              </a:spcAft>
              <a:buChar char="•"/>
              <a:defRPr sz="2400" b="1">
                <a:solidFill>
                  <a:schemeClr val="bg1"/>
                </a:solidFill>
                <a:latin typeface="Trebuchet MS" pitchFamily="34" charset="0"/>
              </a:defRPr>
            </a:lvl5pPr>
            <a:lvl6pPr marL="2514600" indent="-228600" algn="l" rtl="0" eaLnBrk="0" fontAlgn="base" hangingPunct="0">
              <a:spcBef>
                <a:spcPct val="20000"/>
              </a:spcBef>
              <a:spcAft>
                <a:spcPct val="0"/>
              </a:spcAft>
              <a:buChar char="•"/>
              <a:defRPr sz="2400" b="1">
                <a:solidFill>
                  <a:schemeClr val="bg1"/>
                </a:solidFill>
                <a:latin typeface="+mn-lt"/>
              </a:defRPr>
            </a:lvl6pPr>
            <a:lvl7pPr marL="2971800" indent="-228600" algn="l" rtl="0" eaLnBrk="0" fontAlgn="base" hangingPunct="0">
              <a:spcBef>
                <a:spcPct val="20000"/>
              </a:spcBef>
              <a:spcAft>
                <a:spcPct val="0"/>
              </a:spcAft>
              <a:buChar char="•"/>
              <a:defRPr sz="2400" b="1">
                <a:solidFill>
                  <a:schemeClr val="bg1"/>
                </a:solidFill>
                <a:latin typeface="+mn-lt"/>
              </a:defRPr>
            </a:lvl7pPr>
            <a:lvl8pPr marL="3429000" indent="-228600" algn="l" rtl="0" eaLnBrk="0" fontAlgn="base" hangingPunct="0">
              <a:spcBef>
                <a:spcPct val="20000"/>
              </a:spcBef>
              <a:spcAft>
                <a:spcPct val="0"/>
              </a:spcAft>
              <a:buChar char="•"/>
              <a:defRPr sz="2400" b="1">
                <a:solidFill>
                  <a:schemeClr val="bg1"/>
                </a:solidFill>
                <a:latin typeface="+mn-lt"/>
              </a:defRPr>
            </a:lvl8pPr>
            <a:lvl9pPr marL="3886200" indent="-228600" algn="l" rtl="0" eaLnBrk="0" fontAlgn="base" hangingPunct="0">
              <a:spcBef>
                <a:spcPct val="20000"/>
              </a:spcBef>
              <a:spcAft>
                <a:spcPct val="0"/>
              </a:spcAft>
              <a:buChar char="•"/>
              <a:defRPr sz="2400" b="1">
                <a:solidFill>
                  <a:schemeClr val="bg1"/>
                </a:solidFill>
                <a:latin typeface="+mn-lt"/>
              </a:defRPr>
            </a:lvl9pPr>
          </a:lstStyle>
          <a:p>
            <a:pPr marL="365751" lvl="1" indent="-426709">
              <a:spcAft>
                <a:spcPts val="533"/>
              </a:spcAft>
              <a:buClr>
                <a:prstClr val="black"/>
              </a:buClr>
              <a:buSzPct val="150000"/>
            </a:pPr>
            <a:r>
              <a:rPr lang="en-US" sz="2133" dirty="0">
                <a:solidFill>
                  <a:prstClr val="black"/>
                </a:solidFill>
                <a:latin typeface="Arial" panose="020B0604020202020204" pitchFamily="34" charset="0"/>
                <a:cs typeface="Arial" panose="020B0604020202020204" pitchFamily="34" charset="0"/>
              </a:rPr>
              <a:t>St. Louis Region</a:t>
            </a:r>
          </a:p>
          <a:p>
            <a:pPr marL="365751" lvl="1" indent="-426709">
              <a:spcAft>
                <a:spcPts val="533"/>
              </a:spcAft>
              <a:buClr>
                <a:prstClr val="black"/>
              </a:buClr>
              <a:buSzPct val="150000"/>
            </a:pPr>
            <a:r>
              <a:rPr lang="en-US" sz="2133" dirty="0">
                <a:solidFill>
                  <a:prstClr val="black"/>
                </a:solidFill>
                <a:latin typeface="Arial" panose="020B0604020202020204" pitchFamily="34" charset="0"/>
                <a:cs typeface="Arial" panose="020B0604020202020204" pitchFamily="34" charset="0"/>
              </a:rPr>
              <a:t>Kansas City</a:t>
            </a:r>
          </a:p>
          <a:p>
            <a:pPr marL="365751" lvl="1" indent="-426709">
              <a:spcAft>
                <a:spcPts val="533"/>
              </a:spcAft>
              <a:buClr>
                <a:prstClr val="black"/>
              </a:buClr>
              <a:buSzPct val="150000"/>
            </a:pPr>
            <a:r>
              <a:rPr lang="en-US" sz="2133" dirty="0">
                <a:solidFill>
                  <a:prstClr val="black"/>
                </a:solidFill>
                <a:latin typeface="Arial" panose="020B0604020202020204" pitchFamily="34" charset="0"/>
                <a:cs typeface="Arial" panose="020B0604020202020204" pitchFamily="34" charset="0"/>
              </a:rPr>
              <a:t>Memphis</a:t>
            </a:r>
          </a:p>
          <a:p>
            <a:pPr marL="365751" lvl="1" indent="-426709">
              <a:spcAft>
                <a:spcPts val="533"/>
              </a:spcAft>
              <a:buClr>
                <a:prstClr val="black"/>
              </a:buClr>
              <a:buSzPct val="150000"/>
            </a:pPr>
            <a:r>
              <a:rPr lang="en-US" sz="2133" dirty="0">
                <a:solidFill>
                  <a:prstClr val="black"/>
                </a:solidFill>
                <a:latin typeface="Arial" panose="020B0604020202020204" pitchFamily="34" charset="0"/>
                <a:cs typeface="Arial" panose="020B0604020202020204" pitchFamily="34" charset="0"/>
              </a:rPr>
              <a:t>Cairo</a:t>
            </a:r>
          </a:p>
          <a:p>
            <a:pPr marL="365751" lvl="1" indent="-426709">
              <a:spcAft>
                <a:spcPts val="533"/>
              </a:spcAft>
              <a:buClr>
                <a:prstClr val="black"/>
              </a:buClr>
              <a:buSzPct val="150000"/>
            </a:pPr>
            <a:r>
              <a:rPr lang="en-US" sz="2133" dirty="0">
                <a:solidFill>
                  <a:prstClr val="black"/>
                </a:solidFill>
                <a:latin typeface="Arial" panose="020B0604020202020204" pitchFamily="34" charset="0"/>
                <a:cs typeface="Arial" panose="020B0604020202020204" pitchFamily="34" charset="0"/>
              </a:rPr>
              <a:t>(Little Rock)</a:t>
            </a:r>
          </a:p>
          <a:p>
            <a:pPr marL="365751" lvl="1" indent="-426709">
              <a:spcAft>
                <a:spcPts val="533"/>
              </a:spcAft>
              <a:buClr>
                <a:prstClr val="black"/>
              </a:buClr>
              <a:buSzPct val="150000"/>
            </a:pPr>
            <a:r>
              <a:rPr lang="en-US" sz="2133" dirty="0">
                <a:solidFill>
                  <a:prstClr val="black"/>
                </a:solidFill>
                <a:latin typeface="Arial" panose="020B0604020202020204" pitchFamily="34" charset="0"/>
                <a:cs typeface="Arial" panose="020B0604020202020204" pitchFamily="34" charset="0"/>
              </a:rPr>
              <a:t>(Jefferson City-Mo.)</a:t>
            </a:r>
          </a:p>
          <a:p>
            <a:pPr marL="365751" lvl="1" indent="-426709">
              <a:spcAft>
                <a:spcPts val="533"/>
              </a:spcAft>
              <a:buClr>
                <a:prstClr val="black"/>
              </a:buClr>
              <a:buSzPct val="150000"/>
            </a:pPr>
            <a:r>
              <a:rPr lang="en-US" sz="2133" dirty="0">
                <a:solidFill>
                  <a:prstClr val="black"/>
                </a:solidFill>
                <a:latin typeface="Arial" panose="020B0604020202020204" pitchFamily="34" charset="0"/>
                <a:cs typeface="Arial" panose="020B0604020202020204" pitchFamily="34" charset="0"/>
              </a:rPr>
              <a:t>(Joliet)</a:t>
            </a:r>
          </a:p>
        </p:txBody>
      </p:sp>
    </p:spTree>
    <p:extLst>
      <p:ext uri="{BB962C8B-B14F-4D97-AF65-F5344CB8AC3E}">
        <p14:creationId xmlns:p14="http://schemas.microsoft.com/office/powerpoint/2010/main" val="3774296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14729"/>
        </a:solidFill>
        <a:effectLst/>
      </p:bgPr>
    </p:bg>
    <p:spTree>
      <p:nvGrpSpPr>
        <p:cNvPr id="1" name=""/>
        <p:cNvGrpSpPr/>
        <p:nvPr/>
      </p:nvGrpSpPr>
      <p:grpSpPr>
        <a:xfrm>
          <a:off x="0" y="0"/>
          <a:ext cx="0" cy="0"/>
          <a:chOff x="0" y="0"/>
          <a:chExt cx="0" cy="0"/>
        </a:xfrm>
      </p:grpSpPr>
      <p:pic>
        <p:nvPicPr>
          <p:cNvPr id="8" name="Picture 7" descr="C:\Users\yfteklu\AppData\Local\Microsoft\Windows\Temporary Internet Files\Content.Word\TMS_304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3819" y="3139148"/>
            <a:ext cx="5888181" cy="3718852"/>
          </a:xfrm>
          <a:prstGeom prst="rect">
            <a:avLst/>
          </a:prstGeom>
          <a:noFill/>
          <a:ln>
            <a:noFill/>
          </a:ln>
        </p:spPr>
      </p:pic>
      <p:pic>
        <p:nvPicPr>
          <p:cNvPr id="6" name="Content Placeholder 1"/>
          <p:cNvPicPr>
            <a:picLocks noChangeAspect="1"/>
          </p:cNvPicPr>
          <p:nvPr/>
        </p:nvPicPr>
        <p:blipFill rotWithShape="1">
          <a:blip r:embed="rId4" cstate="print">
            <a:extLst>
              <a:ext uri="{28A0092B-C50C-407E-A947-70E740481C1C}">
                <a14:useLocalDpi xmlns:a14="http://schemas.microsoft.com/office/drawing/2010/main" val="0"/>
              </a:ext>
            </a:extLst>
          </a:blip>
          <a:srcRect t="10104"/>
          <a:stretch/>
        </p:blipFill>
        <p:spPr>
          <a:xfrm>
            <a:off x="6303818" y="0"/>
            <a:ext cx="5888181" cy="3318649"/>
          </a:xfrm>
          <a:prstGeom prst="rect">
            <a:avLst/>
          </a:prstGeom>
          <a:noFill/>
          <a:ln>
            <a:noFill/>
          </a:ln>
        </p:spPr>
      </p:pic>
      <p:sp>
        <p:nvSpPr>
          <p:cNvPr id="9" name="Subtitle 2"/>
          <p:cNvSpPr txBox="1">
            <a:spLocks/>
          </p:cNvSpPr>
          <p:nvPr/>
        </p:nvSpPr>
        <p:spPr>
          <a:xfrm>
            <a:off x="721150" y="1652081"/>
            <a:ext cx="4861520" cy="5005503"/>
          </a:xfrm>
          <a:prstGeom prst="rect">
            <a:avLst/>
          </a:prstGeom>
        </p:spPr>
        <p:txBody>
          <a:bodyPr/>
          <a:lstStyle/>
          <a:p>
            <a:r>
              <a:rPr lang="en-US" sz="2800" b="1" dirty="0" smtClean="0">
                <a:solidFill>
                  <a:schemeClr val="bg1"/>
                </a:solidFill>
                <a:latin typeface="Myriad Pro" panose="020B0503030403020204" pitchFamily="34" charset="0"/>
                <a:ea typeface="Serifa 12 Serifa** 65 Bold   07235" charset="0"/>
                <a:cs typeface="Serifa 12 Serifa** 65 Bold   07235" charset="0"/>
              </a:rPr>
              <a:t>Partnering with Midwest Ports :</a:t>
            </a:r>
          </a:p>
          <a:p>
            <a:pPr marL="800100" lvl="1" indent="-342900">
              <a:buFont typeface="Arial" panose="020B0604020202020204" pitchFamily="34" charset="0"/>
              <a:buChar char="•"/>
            </a:pPr>
            <a:r>
              <a:rPr lang="en-US" sz="2400" dirty="0" smtClean="0">
                <a:solidFill>
                  <a:schemeClr val="bg1"/>
                </a:solidFill>
                <a:latin typeface="Myriad Pro" panose="020B0503030403020204" pitchFamily="34" charset="0"/>
                <a:ea typeface="Serifa 12 Serifa** 55 Roman   05235" charset="0"/>
                <a:cs typeface="Serifa 12 Serifa** 55 Roman   05235" charset="0"/>
              </a:rPr>
              <a:t>Port of Plaquemines</a:t>
            </a:r>
          </a:p>
          <a:p>
            <a:pPr marL="800100" lvl="1" indent="-342900">
              <a:buFont typeface="Arial" panose="020B0604020202020204" pitchFamily="34" charset="0"/>
              <a:buChar char="•"/>
            </a:pPr>
            <a:r>
              <a:rPr lang="en-US" sz="2400" dirty="0" smtClean="0">
                <a:solidFill>
                  <a:schemeClr val="bg1"/>
                </a:solidFill>
                <a:latin typeface="Myriad Pro" panose="020B0503030403020204" pitchFamily="34" charset="0"/>
                <a:ea typeface="Serifa 12 Serifa** 55 Roman   05235" charset="0"/>
                <a:cs typeface="Serifa 12 Serifa** 55 Roman   05235" charset="0"/>
              </a:rPr>
              <a:t>Port of New Orleans</a:t>
            </a:r>
          </a:p>
          <a:p>
            <a:pPr marL="800100" lvl="1" indent="-342900">
              <a:buFont typeface="Arial" panose="020B0604020202020204" pitchFamily="34" charset="0"/>
              <a:buChar char="•"/>
            </a:pPr>
            <a:r>
              <a:rPr lang="en-US" sz="2400" dirty="0" smtClean="0">
                <a:solidFill>
                  <a:schemeClr val="bg1"/>
                </a:solidFill>
                <a:latin typeface="Myriad Pro" panose="020B0503030403020204" pitchFamily="34" charset="0"/>
                <a:ea typeface="Serifa 12 Serifa** 55 Roman   05235" charset="0"/>
                <a:cs typeface="Serifa 12 Serifa** 55 Roman   05235" charset="0"/>
              </a:rPr>
              <a:t>Port of Cleveland	  </a:t>
            </a:r>
          </a:p>
          <a:p>
            <a:pPr marL="800100" lvl="1" indent="-342900">
              <a:buFont typeface="Arial" panose="020B0604020202020204" pitchFamily="34" charset="0"/>
              <a:buChar char="•"/>
            </a:pPr>
            <a:r>
              <a:rPr lang="en-US" sz="2400" dirty="0" smtClean="0">
                <a:solidFill>
                  <a:schemeClr val="bg1"/>
                </a:solidFill>
                <a:latin typeface="Myriad Pro" panose="020B0503030403020204" pitchFamily="34" charset="0"/>
                <a:ea typeface="Serifa 12 Serifa** 55 Roman   05235" charset="0"/>
                <a:cs typeface="Serifa 12 Serifa** 55 Roman   05235" charset="0"/>
              </a:rPr>
              <a:t>Port of Chicago</a:t>
            </a:r>
          </a:p>
          <a:p>
            <a:pPr marL="800100" lvl="1" indent="-342900">
              <a:buFont typeface="Arial" panose="020B0604020202020204" pitchFamily="34" charset="0"/>
              <a:buChar char="•"/>
            </a:pPr>
            <a:r>
              <a:rPr lang="en-US" sz="2400" dirty="0" smtClean="0">
                <a:solidFill>
                  <a:schemeClr val="bg1"/>
                </a:solidFill>
                <a:latin typeface="Myriad Pro" panose="020B0503030403020204" pitchFamily="34" charset="0"/>
                <a:ea typeface="Serifa 12 Serifa** 55 Roman   05235" charset="0"/>
                <a:cs typeface="Serifa 12 Serifa** 55 Roman   05235" charset="0"/>
              </a:rPr>
              <a:t>Port of Paducah </a:t>
            </a:r>
            <a:r>
              <a:rPr lang="en-US" sz="2400" dirty="0">
                <a:solidFill>
                  <a:schemeClr val="bg1"/>
                </a:solidFill>
                <a:latin typeface="Myriad Pro" panose="020B0503030403020204" pitchFamily="34" charset="0"/>
                <a:ea typeface="Serifa 12 Serifa** 55 Roman   05235" charset="0"/>
                <a:cs typeface="Serifa 12 Serifa** 55 Roman   05235" charset="0"/>
              </a:rPr>
              <a:t>	</a:t>
            </a:r>
            <a:r>
              <a:rPr lang="en-US" sz="2400" dirty="0" smtClean="0">
                <a:solidFill>
                  <a:schemeClr val="bg1"/>
                </a:solidFill>
                <a:latin typeface="Myriad Pro" panose="020B0503030403020204" pitchFamily="34" charset="0"/>
                <a:ea typeface="Serifa 12 Serifa** 55 Roman   05235" charset="0"/>
                <a:cs typeface="Serifa 12 Serifa** 55 Roman   05235" charset="0"/>
              </a:rPr>
              <a:t>  </a:t>
            </a:r>
          </a:p>
          <a:p>
            <a:pPr marL="800100" lvl="1" indent="-342900">
              <a:buFont typeface="Arial" panose="020B0604020202020204" pitchFamily="34" charset="0"/>
              <a:buChar char="•"/>
            </a:pPr>
            <a:r>
              <a:rPr lang="en-US" sz="2400" dirty="0" smtClean="0">
                <a:solidFill>
                  <a:schemeClr val="bg1"/>
                </a:solidFill>
                <a:latin typeface="Myriad Pro" panose="020B0503030403020204" pitchFamily="34" charset="0"/>
                <a:ea typeface="Serifa 12 Serifa** 55 Roman   05235" charset="0"/>
                <a:cs typeface="Serifa 12 Serifa** 55 Roman   05235" charset="0"/>
              </a:rPr>
              <a:t>Port of Kansas City</a:t>
            </a:r>
          </a:p>
          <a:p>
            <a:pPr marL="800100" lvl="1" indent="-342900">
              <a:buFont typeface="Arial" panose="020B0604020202020204" pitchFamily="34" charset="0"/>
              <a:buChar char="•"/>
            </a:pPr>
            <a:r>
              <a:rPr lang="en-US" sz="2400" dirty="0" smtClean="0">
                <a:solidFill>
                  <a:schemeClr val="bg1"/>
                </a:solidFill>
                <a:latin typeface="Myriad Pro" panose="020B0503030403020204" pitchFamily="34" charset="0"/>
                <a:ea typeface="Serifa 12 Serifa** 55 Roman   05235" charset="0"/>
                <a:cs typeface="Serifa 12 Serifa** 55 Roman   05235" charset="0"/>
              </a:rPr>
              <a:t>Port of Memphis</a:t>
            </a:r>
          </a:p>
          <a:p>
            <a:pPr marL="800100" lvl="1" indent="-342900">
              <a:buFont typeface="Arial" panose="020B0604020202020204" pitchFamily="34" charset="0"/>
              <a:buChar char="•"/>
            </a:pPr>
            <a:r>
              <a:rPr lang="en-US" sz="2400" dirty="0" smtClean="0">
                <a:solidFill>
                  <a:schemeClr val="bg1"/>
                </a:solidFill>
                <a:latin typeface="Myriad Pro" panose="020B0503030403020204" pitchFamily="34" charset="0"/>
                <a:ea typeface="Serifa 12 Serifa** 55 Roman   05235" charset="0"/>
                <a:cs typeface="Serifa 12 Serifa** 55 Roman   05235" charset="0"/>
              </a:rPr>
              <a:t>Port of Little Rock </a:t>
            </a:r>
          </a:p>
          <a:p>
            <a:pPr marL="800100" lvl="1" indent="-342900">
              <a:buFont typeface="Arial" panose="020B0604020202020204" pitchFamily="34" charset="0"/>
              <a:buChar char="•"/>
            </a:pPr>
            <a:r>
              <a:rPr lang="en-US" sz="2400" dirty="0" smtClean="0">
                <a:solidFill>
                  <a:schemeClr val="bg1"/>
                </a:solidFill>
                <a:latin typeface="Myriad Pro" panose="020B0503030403020204" pitchFamily="34" charset="0"/>
              </a:rPr>
              <a:t>U.S. Dept. of Transportation</a:t>
            </a:r>
            <a:br>
              <a:rPr lang="en-US" sz="2400" dirty="0" smtClean="0">
                <a:solidFill>
                  <a:schemeClr val="bg1"/>
                </a:solidFill>
                <a:latin typeface="Myriad Pro" panose="020B0503030403020204" pitchFamily="34" charset="0"/>
              </a:rPr>
            </a:br>
            <a:r>
              <a:rPr lang="en-US" sz="2400" i="1" dirty="0" smtClean="0">
                <a:solidFill>
                  <a:schemeClr val="bg1"/>
                </a:solidFill>
                <a:latin typeface="Myriad Pro" panose="020B0503030403020204" pitchFamily="34" charset="0"/>
              </a:rPr>
              <a:t>Mega-Regions </a:t>
            </a:r>
            <a:br>
              <a:rPr lang="en-US" sz="2400" i="1" dirty="0" smtClean="0">
                <a:solidFill>
                  <a:schemeClr val="bg1"/>
                </a:solidFill>
                <a:latin typeface="Myriad Pro" panose="020B0503030403020204" pitchFamily="34" charset="0"/>
              </a:rPr>
            </a:br>
            <a:r>
              <a:rPr lang="en-US" sz="2400" i="1" dirty="0" smtClean="0">
                <a:solidFill>
                  <a:schemeClr val="bg1"/>
                </a:solidFill>
                <a:latin typeface="Myriad Pro" panose="020B0503030403020204" pitchFamily="34" charset="0"/>
              </a:rPr>
              <a:t>Models of Cooperation</a:t>
            </a:r>
            <a:r>
              <a:rPr lang="en-US" sz="2600" b="1" dirty="0">
                <a:latin typeface="Myriad Pro" panose="020B0503030403020204" pitchFamily="34" charset="0"/>
              </a:rPr>
              <a:t>			</a:t>
            </a:r>
          </a:p>
          <a:p>
            <a:pPr algn="just"/>
            <a:endParaRPr lang="en-US" sz="2600" b="1" i="1" u="sng" dirty="0">
              <a:solidFill>
                <a:schemeClr val="accent6">
                  <a:lumMod val="75000"/>
                </a:schemeClr>
              </a:solidFill>
              <a:latin typeface="Myriad Pro" panose="020B0503030403020204" pitchFamily="34" charset="0"/>
            </a:endParaRPr>
          </a:p>
          <a:p>
            <a:pPr>
              <a:lnSpc>
                <a:spcPct val="150000"/>
              </a:lnSpc>
            </a:pPr>
            <a:endParaRPr lang="en-US" sz="2600" b="1" u="sng" dirty="0">
              <a:latin typeface="Myriad Pro" panose="020B0503030403020204" pitchFamily="34" charset="0"/>
            </a:endParaRPr>
          </a:p>
          <a:p>
            <a:pPr defTabSz="457063">
              <a:lnSpc>
                <a:spcPct val="150000"/>
              </a:lnSpc>
              <a:spcBef>
                <a:spcPct val="20000"/>
              </a:spcBef>
              <a:defRPr/>
            </a:pPr>
            <a:endParaRPr lang="en-US" sz="2000" i="1" dirty="0">
              <a:latin typeface="Myriad Pro" panose="020B0503030403020204" pitchFamily="34" charset="0"/>
            </a:endParaRPr>
          </a:p>
          <a:p>
            <a:pPr defTabSz="457063">
              <a:spcBef>
                <a:spcPct val="20000"/>
              </a:spcBef>
            </a:pPr>
            <a:endParaRPr lang="en-US" sz="2399" dirty="0">
              <a:latin typeface="Myriad Pro" panose="020B0503030403020204" pitchFamily="34" charset="0"/>
            </a:endParaRPr>
          </a:p>
        </p:txBody>
      </p:sp>
      <p:sp>
        <p:nvSpPr>
          <p:cNvPr id="12" name="TextBox 11"/>
          <p:cNvSpPr txBox="1"/>
          <p:nvPr/>
        </p:nvSpPr>
        <p:spPr>
          <a:xfrm>
            <a:off x="0" y="575485"/>
            <a:ext cx="6303819" cy="861774"/>
          </a:xfrm>
          <a:prstGeom prst="rect">
            <a:avLst/>
          </a:prstGeom>
          <a:noFill/>
        </p:spPr>
        <p:txBody>
          <a:bodyPr wrap="square" rtlCol="0">
            <a:spAutoFit/>
          </a:bodyPr>
          <a:lstStyle/>
          <a:p>
            <a:pPr algn="ctr"/>
            <a:r>
              <a:rPr lang="en-US" sz="4800" b="1" dirty="0" smtClean="0">
                <a:solidFill>
                  <a:schemeClr val="bg1"/>
                </a:solidFill>
                <a:latin typeface="Myriad Pro"/>
              </a:rPr>
              <a:t>Strategic Partnerships</a:t>
            </a:r>
            <a:endParaRPr lang="en-US" sz="4800" b="1" dirty="0">
              <a:solidFill>
                <a:schemeClr val="bg1"/>
              </a:solidFill>
              <a:latin typeface="Myriad Pro"/>
            </a:endParaRPr>
          </a:p>
        </p:txBody>
      </p:sp>
    </p:spTree>
    <p:extLst>
      <p:ext uri="{BB962C8B-B14F-4D97-AF65-F5344CB8AC3E}">
        <p14:creationId xmlns:p14="http://schemas.microsoft.com/office/powerpoint/2010/main" val="39692564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AB4E7FF5-9C2F-4237-99F6-DBF091D9FB1D}"/>
              </a:ext>
            </a:extLst>
          </p:cNvPr>
          <p:cNvSpPr>
            <a:spLocks noGrp="1"/>
          </p:cNvSpPr>
          <p:nvPr>
            <p:ph idx="1"/>
          </p:nvPr>
        </p:nvSpPr>
        <p:spPr>
          <a:xfrm>
            <a:off x="621672" y="1963024"/>
            <a:ext cx="11180861" cy="6056852"/>
          </a:xfrm>
          <a:effectLst/>
        </p:spPr>
        <p:txBody>
          <a:bodyPr/>
          <a:lstStyle/>
          <a:p>
            <a:pPr marL="0" indent="0">
              <a:buNone/>
            </a:pPr>
            <a:r>
              <a:rPr lang="en-US" sz="2000" dirty="0">
                <a:solidFill>
                  <a:schemeClr val="tx1"/>
                </a:solidFill>
                <a:latin typeface="+mn-lt"/>
              </a:rPr>
              <a:t>COMPETITIVE TRANSPORTATION VS INTER-MODAL: Asia Markets (% Saving with APH) </a:t>
            </a:r>
          </a:p>
          <a:p>
            <a:pPr marL="0" indent="0">
              <a:buNone/>
            </a:pPr>
            <a:endParaRPr lang="en-US" sz="2000" dirty="0">
              <a:latin typeface="+mn-lt"/>
            </a:endParaRPr>
          </a:p>
          <a:p>
            <a:pPr marL="0" indent="0">
              <a:buNone/>
            </a:pPr>
            <a:r>
              <a:rPr lang="en-US" sz="2000" dirty="0">
                <a:solidFill>
                  <a:schemeClr val="tx1"/>
                </a:solidFill>
                <a:latin typeface="+mn-lt"/>
              </a:rPr>
              <a:t>Exports via Rail to LA/LB vs. All Water Routing APH to Plaquemines</a:t>
            </a:r>
          </a:p>
          <a:p>
            <a:r>
              <a:rPr lang="en-US" sz="2000" dirty="0">
                <a:latin typeface="+mn-lt"/>
              </a:rPr>
              <a:t>Transportation Savings from Memphis            	    -    30+ %</a:t>
            </a:r>
          </a:p>
          <a:p>
            <a:r>
              <a:rPr lang="en-US" sz="2000" dirty="0">
                <a:latin typeface="+mn-lt"/>
              </a:rPr>
              <a:t>Transportation Savings from Saint Louis       	    -    30+ %</a:t>
            </a:r>
          </a:p>
          <a:p>
            <a:r>
              <a:rPr lang="en-US" sz="2000" dirty="0">
                <a:latin typeface="+mn-lt"/>
              </a:rPr>
              <a:t>Transportation Savings from Kansas City	      	    -    30+ %</a:t>
            </a:r>
          </a:p>
          <a:p>
            <a:endParaRPr lang="en-US" sz="2000" dirty="0">
              <a:latin typeface="+mn-lt"/>
            </a:endParaRPr>
          </a:p>
          <a:p>
            <a:pPr marL="0" indent="0">
              <a:buNone/>
            </a:pPr>
            <a:r>
              <a:rPr lang="en-US" sz="2000" dirty="0">
                <a:solidFill>
                  <a:schemeClr val="tx1"/>
                </a:solidFill>
                <a:latin typeface="+mn-lt"/>
              </a:rPr>
              <a:t>Imports via LA/LB rail to Mid-West vs. All Water Routing Plaquemines and APH</a:t>
            </a:r>
          </a:p>
          <a:p>
            <a:r>
              <a:rPr lang="en-US" sz="2000" dirty="0">
                <a:latin typeface="+mn-lt"/>
              </a:rPr>
              <a:t>Transportation Savings to Memphis               	     -    40+ %</a:t>
            </a:r>
          </a:p>
          <a:p>
            <a:r>
              <a:rPr lang="en-US" sz="2000" dirty="0">
                <a:latin typeface="+mn-lt"/>
              </a:rPr>
              <a:t>Transportation Savings to Saint Louis            	     -    40+ %</a:t>
            </a:r>
          </a:p>
          <a:p>
            <a:r>
              <a:rPr lang="en-US" sz="2000" dirty="0">
                <a:latin typeface="+mn-lt"/>
              </a:rPr>
              <a:t>Transportation Savings to Kansas City		     -    40+ %</a:t>
            </a:r>
          </a:p>
          <a:p>
            <a:endParaRPr lang="en-US" sz="2000" dirty="0">
              <a:latin typeface="+mn-lt"/>
            </a:endParaRPr>
          </a:p>
          <a:p>
            <a:endParaRPr lang="en-US" sz="1800" dirty="0">
              <a:latin typeface="+mn-lt"/>
            </a:endParaRPr>
          </a:p>
        </p:txBody>
      </p:sp>
      <p:sp>
        <p:nvSpPr>
          <p:cNvPr id="3" name="Title 2">
            <a:extLst>
              <a:ext uri="{FF2B5EF4-FFF2-40B4-BE49-F238E27FC236}">
                <a16:creationId xmlns="" xmlns:a16="http://schemas.microsoft.com/office/drawing/2014/main" id="{D1A09AAD-C28E-4EDB-A528-064845AC35D3}"/>
              </a:ext>
            </a:extLst>
          </p:cNvPr>
          <p:cNvSpPr>
            <a:spLocks noGrp="1"/>
          </p:cNvSpPr>
          <p:nvPr>
            <p:ph type="title"/>
          </p:nvPr>
        </p:nvSpPr>
        <p:spPr>
          <a:xfrm>
            <a:off x="1398173" y="947956"/>
            <a:ext cx="11180862" cy="738231"/>
          </a:xfrm>
          <a:effectLst/>
        </p:spPr>
        <p:txBody>
          <a:bodyPr/>
          <a:lstStyle/>
          <a:p>
            <a:pPr algn="l"/>
            <a:r>
              <a:rPr lang="en-US" sz="4267" cap="none" dirty="0">
                <a:solidFill>
                  <a:schemeClr val="bg1"/>
                </a:solidFill>
                <a:effectLst>
                  <a:outerShdw blurRad="38100" dist="38100" dir="2700000" algn="tl">
                    <a:srgbClr val="000000">
                      <a:alpha val="43137"/>
                    </a:srgbClr>
                  </a:outerShdw>
                </a:effectLst>
              </a:rPr>
              <a:t>Competitive Pricing vs Inter-Modal</a:t>
            </a:r>
          </a:p>
        </p:txBody>
      </p:sp>
    </p:spTree>
    <p:extLst>
      <p:ext uri="{BB962C8B-B14F-4D97-AF65-F5344CB8AC3E}">
        <p14:creationId xmlns:p14="http://schemas.microsoft.com/office/powerpoint/2010/main" val="1484390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F9CB5633-6CAB-48D1-B61F-AD4041C6DF83}"/>
              </a:ext>
            </a:extLst>
          </p:cNvPr>
          <p:cNvSpPr>
            <a:spLocks noGrp="1"/>
          </p:cNvSpPr>
          <p:nvPr>
            <p:ph idx="1"/>
          </p:nvPr>
        </p:nvSpPr>
        <p:spPr>
          <a:xfrm>
            <a:off x="428977" y="1182847"/>
            <a:ext cx="11990865" cy="5583713"/>
          </a:xfrm>
          <a:effectLst/>
        </p:spPr>
        <p:txBody>
          <a:bodyPr/>
          <a:lstStyle/>
          <a:p>
            <a:pPr marL="4234" lvl="1" indent="0">
              <a:spcBef>
                <a:spcPts val="533"/>
              </a:spcBef>
              <a:spcAft>
                <a:spcPts val="533"/>
              </a:spcAft>
              <a:buClr>
                <a:schemeClr val="tx1"/>
              </a:buClr>
              <a:buSzPct val="150000"/>
              <a:buNone/>
            </a:pPr>
            <a:r>
              <a:rPr lang="en-US" sz="1800" dirty="0">
                <a:latin typeface="+mn-lt"/>
                <a:cs typeface="Arial" panose="020B0604020202020204" pitchFamily="34" charset="0"/>
              </a:rPr>
              <a:t>Sign LOI’s With Ocean Carriers, BCO’s, Investors </a:t>
            </a:r>
          </a:p>
          <a:p>
            <a:pPr marL="4234" lvl="1" indent="0">
              <a:spcBef>
                <a:spcPts val="533"/>
              </a:spcBef>
              <a:spcAft>
                <a:spcPts val="533"/>
              </a:spcAft>
              <a:buClr>
                <a:schemeClr val="tx1"/>
              </a:buClr>
              <a:buSzPct val="150000"/>
              <a:buNone/>
            </a:pPr>
            <a:r>
              <a:rPr lang="en-US" sz="1800" dirty="0">
                <a:latin typeface="+mn-lt"/>
                <a:cs typeface="Arial" panose="020B0604020202020204" pitchFamily="34" charset="0"/>
              </a:rPr>
              <a:t>PPPHTD</a:t>
            </a:r>
          </a:p>
          <a:p>
            <a:pPr marL="823371" lvl="2" indent="-285750">
              <a:spcBef>
                <a:spcPts val="533"/>
              </a:spcBef>
              <a:spcAft>
                <a:spcPts val="533"/>
              </a:spcAft>
              <a:buClr>
                <a:schemeClr val="tx1"/>
              </a:buClr>
              <a:buSzPct val="100000"/>
            </a:pPr>
            <a:r>
              <a:rPr lang="en-US" sz="1800" dirty="0">
                <a:solidFill>
                  <a:schemeClr val="tx1"/>
                </a:solidFill>
                <a:latin typeface="+mn-lt"/>
                <a:cs typeface="Arial" panose="020B0604020202020204" pitchFamily="34" charset="0"/>
              </a:rPr>
              <a:t>	Finalize Terminal Equity Partners</a:t>
            </a:r>
          </a:p>
          <a:p>
            <a:pPr marL="823371" lvl="2" indent="-285750">
              <a:spcBef>
                <a:spcPts val="533"/>
              </a:spcBef>
              <a:spcAft>
                <a:spcPts val="533"/>
              </a:spcAft>
              <a:buClr>
                <a:schemeClr val="tx1"/>
              </a:buClr>
              <a:buSzPct val="100000"/>
            </a:pPr>
            <a:r>
              <a:rPr lang="en-US" sz="1800" dirty="0">
                <a:solidFill>
                  <a:schemeClr val="tx1"/>
                </a:solidFill>
                <a:latin typeface="+mn-lt"/>
                <a:cs typeface="Arial" panose="020B0604020202020204" pitchFamily="34" charset="0"/>
              </a:rPr>
              <a:t> Select Terminal Operator(s)</a:t>
            </a:r>
          </a:p>
          <a:p>
            <a:pPr marL="4234" lvl="1" indent="0">
              <a:spcBef>
                <a:spcPts val="533"/>
              </a:spcBef>
              <a:spcAft>
                <a:spcPts val="533"/>
              </a:spcAft>
              <a:buClr>
                <a:schemeClr val="tx1"/>
              </a:buClr>
              <a:buSzPct val="100000"/>
              <a:buNone/>
            </a:pPr>
            <a:r>
              <a:rPr lang="en-US" sz="1800" dirty="0">
                <a:latin typeface="+mn-lt"/>
                <a:cs typeface="Arial" panose="020B0604020202020204" pitchFamily="34" charset="0"/>
              </a:rPr>
              <a:t>APH</a:t>
            </a:r>
          </a:p>
          <a:p>
            <a:pPr marL="823371" lvl="2" indent="-285750">
              <a:spcBef>
                <a:spcPts val="533"/>
              </a:spcBef>
              <a:spcAft>
                <a:spcPts val="533"/>
              </a:spcAft>
              <a:buClr>
                <a:schemeClr val="tx1"/>
              </a:buClr>
              <a:buSzPct val="100000"/>
            </a:pPr>
            <a:r>
              <a:rPr lang="en-US" sz="1800" dirty="0">
                <a:solidFill>
                  <a:schemeClr val="tx1"/>
                </a:solidFill>
                <a:latin typeface="+mn-lt"/>
                <a:cs typeface="Arial" panose="020B0604020202020204" pitchFamily="34" charset="0"/>
              </a:rPr>
              <a:t> Finalize ABS Approvals</a:t>
            </a:r>
          </a:p>
          <a:p>
            <a:pPr marL="823371" lvl="2" indent="-285750">
              <a:spcBef>
                <a:spcPts val="533"/>
              </a:spcBef>
              <a:spcAft>
                <a:spcPts val="533"/>
              </a:spcAft>
              <a:buClr>
                <a:schemeClr val="tx1"/>
              </a:buClr>
              <a:buSzPct val="100000"/>
            </a:pPr>
            <a:r>
              <a:rPr lang="en-US" sz="1800" dirty="0">
                <a:solidFill>
                  <a:schemeClr val="tx1"/>
                </a:solidFill>
                <a:latin typeface="+mn-lt"/>
                <a:cs typeface="Arial" panose="020B0604020202020204" pitchFamily="34" charset="0"/>
              </a:rPr>
              <a:t> Finalize Design Specifications For Liner and Hybrid </a:t>
            </a:r>
          </a:p>
          <a:p>
            <a:pPr marL="823371" lvl="2" indent="-285750">
              <a:spcBef>
                <a:spcPts val="533"/>
              </a:spcBef>
              <a:spcAft>
                <a:spcPts val="533"/>
              </a:spcAft>
              <a:buClr>
                <a:schemeClr val="tx1"/>
              </a:buClr>
              <a:buSzPct val="100000"/>
            </a:pPr>
            <a:r>
              <a:rPr lang="en-US" sz="1800" dirty="0">
                <a:solidFill>
                  <a:schemeClr val="tx1"/>
                </a:solidFill>
                <a:latin typeface="+mn-lt"/>
                <a:cs typeface="Arial" panose="020B0604020202020204" pitchFamily="34" charset="0"/>
              </a:rPr>
              <a:t> Obtain Shipyard Construction Bids</a:t>
            </a:r>
          </a:p>
          <a:p>
            <a:pPr marL="4234" lvl="1" indent="0">
              <a:spcBef>
                <a:spcPts val="533"/>
              </a:spcBef>
              <a:spcAft>
                <a:spcPts val="533"/>
              </a:spcAft>
              <a:buClr>
                <a:schemeClr val="tx1"/>
              </a:buClr>
              <a:buSzPct val="100000"/>
              <a:buNone/>
            </a:pPr>
            <a:r>
              <a:rPr lang="en-US" sz="1800" dirty="0">
                <a:latin typeface="+mn-lt"/>
                <a:cs typeface="Arial" panose="020B0604020202020204" pitchFamily="34" charset="0"/>
              </a:rPr>
              <a:t>Sister Ports</a:t>
            </a:r>
          </a:p>
          <a:p>
            <a:pPr marL="823371" lvl="2" indent="-285750">
              <a:spcBef>
                <a:spcPts val="533"/>
              </a:spcBef>
              <a:spcAft>
                <a:spcPts val="533"/>
              </a:spcAft>
              <a:buClr>
                <a:schemeClr val="tx1"/>
              </a:buClr>
              <a:buSzPct val="100000"/>
            </a:pPr>
            <a:r>
              <a:rPr lang="en-US" sz="1800" dirty="0">
                <a:solidFill>
                  <a:schemeClr val="tx1"/>
                </a:solidFill>
                <a:latin typeface="+mn-lt"/>
                <a:cs typeface="Arial" panose="020B0604020202020204" pitchFamily="34" charset="0"/>
              </a:rPr>
              <a:t> Finalize Upriver Terminal Design Criteria</a:t>
            </a:r>
          </a:p>
          <a:p>
            <a:pPr marL="823371" lvl="2" indent="-285750">
              <a:spcBef>
                <a:spcPts val="533"/>
              </a:spcBef>
              <a:spcAft>
                <a:spcPts val="533"/>
              </a:spcAft>
              <a:buClr>
                <a:schemeClr val="tx1"/>
              </a:buClr>
              <a:buSzPct val="100000"/>
            </a:pPr>
            <a:r>
              <a:rPr lang="en-US" sz="1800" dirty="0">
                <a:solidFill>
                  <a:schemeClr val="tx1"/>
                </a:solidFill>
                <a:latin typeface="+mn-lt"/>
                <a:cs typeface="Arial" panose="020B0604020202020204" pitchFamily="34" charset="0"/>
              </a:rPr>
              <a:t> Conduct Regional BCO / Farmer Meetings</a:t>
            </a:r>
          </a:p>
          <a:p>
            <a:pPr marL="4234" lvl="1" indent="0">
              <a:spcBef>
                <a:spcPts val="533"/>
              </a:spcBef>
              <a:spcAft>
                <a:spcPts val="533"/>
              </a:spcAft>
              <a:buClr>
                <a:schemeClr val="tx1"/>
              </a:buClr>
              <a:buSzPct val="100000"/>
              <a:buNone/>
            </a:pPr>
            <a:r>
              <a:rPr lang="en-US" sz="1800" dirty="0">
                <a:latin typeface="+mn-lt"/>
                <a:cs typeface="Arial" panose="020B0604020202020204" pitchFamily="34" charset="0"/>
              </a:rPr>
              <a:t>Strategic Partnerships</a:t>
            </a:r>
          </a:p>
          <a:p>
            <a:pPr marL="823371" lvl="2" indent="-285750">
              <a:spcBef>
                <a:spcPts val="533"/>
              </a:spcBef>
              <a:spcAft>
                <a:spcPts val="533"/>
              </a:spcAft>
              <a:buClr>
                <a:schemeClr val="tx1"/>
              </a:buClr>
              <a:buSzPct val="100000"/>
            </a:pPr>
            <a:r>
              <a:rPr lang="en-US" sz="1800" dirty="0">
                <a:solidFill>
                  <a:schemeClr val="tx1"/>
                </a:solidFill>
                <a:latin typeface="+mn-lt"/>
                <a:cs typeface="Arial" panose="020B0604020202020204" pitchFamily="34" charset="0"/>
              </a:rPr>
              <a:t> STC / PPHTD/ APH Working Group</a:t>
            </a:r>
          </a:p>
          <a:p>
            <a:pPr>
              <a:spcBef>
                <a:spcPts val="533"/>
              </a:spcBef>
              <a:spcAft>
                <a:spcPts val="533"/>
              </a:spcAft>
              <a:buClr>
                <a:schemeClr val="tx1"/>
              </a:buClr>
            </a:pPr>
            <a:endParaRPr lang="en-US" sz="2667" dirty="0">
              <a:solidFill>
                <a:schemeClr val="tx1"/>
              </a:solidFill>
            </a:endParaRPr>
          </a:p>
        </p:txBody>
      </p:sp>
      <p:sp>
        <p:nvSpPr>
          <p:cNvPr id="3" name="Title 2">
            <a:extLst>
              <a:ext uri="{FF2B5EF4-FFF2-40B4-BE49-F238E27FC236}">
                <a16:creationId xmlns="" xmlns:a16="http://schemas.microsoft.com/office/drawing/2014/main" id="{D255D04A-0046-46D6-897D-F16A791A44B8}"/>
              </a:ext>
            </a:extLst>
          </p:cNvPr>
          <p:cNvSpPr>
            <a:spLocks noGrp="1"/>
          </p:cNvSpPr>
          <p:nvPr>
            <p:ph type="title"/>
          </p:nvPr>
        </p:nvSpPr>
        <p:spPr>
          <a:xfrm>
            <a:off x="-428977" y="7597"/>
            <a:ext cx="12192000" cy="961292"/>
          </a:xfrm>
          <a:effectLst/>
        </p:spPr>
        <p:txBody>
          <a:bodyPr/>
          <a:lstStyle/>
          <a:p>
            <a:pPr algn="r"/>
            <a:r>
              <a:rPr lang="en-US" sz="4267" cap="none" dirty="0">
                <a:solidFill>
                  <a:schemeClr val="tx1"/>
                </a:solidFill>
                <a:latin typeface="Arial" panose="020B0604020202020204" pitchFamily="34" charset="0"/>
              </a:rPr>
              <a:t>Project Next Steps</a:t>
            </a:r>
            <a:endParaRPr lang="en-US" sz="4267" cap="none" dirty="0">
              <a:solidFill>
                <a:schemeClr val="tx1"/>
              </a:solidFill>
            </a:endParaRPr>
          </a:p>
        </p:txBody>
      </p:sp>
    </p:spTree>
    <p:extLst>
      <p:ext uri="{BB962C8B-B14F-4D97-AF65-F5344CB8AC3E}">
        <p14:creationId xmlns:p14="http://schemas.microsoft.com/office/powerpoint/2010/main" val="3938821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6B9CABCC-5ECF-4EFD-B0DB-116EF7FF85E3}"/>
              </a:ext>
            </a:extLst>
          </p:cNvPr>
          <p:cNvSpPr>
            <a:spLocks noGrp="1"/>
          </p:cNvSpPr>
          <p:nvPr>
            <p:ph idx="1"/>
          </p:nvPr>
        </p:nvSpPr>
        <p:spPr>
          <a:xfrm>
            <a:off x="503339" y="1862355"/>
            <a:ext cx="11056485" cy="5192785"/>
          </a:xfrm>
          <a:effectLst/>
        </p:spPr>
        <p:txBody>
          <a:bodyPr/>
          <a:lstStyle/>
          <a:p>
            <a:pPr marL="91438" indent="0">
              <a:spcAft>
                <a:spcPts val="800"/>
              </a:spcAft>
              <a:buClr>
                <a:schemeClr val="tx1"/>
              </a:buClr>
              <a:buSzPct val="101000"/>
              <a:buNone/>
            </a:pPr>
            <a:r>
              <a:rPr lang="en-US" sz="2400" dirty="0">
                <a:latin typeface="Arial" panose="020B0604020202020204" pitchFamily="34" charset="0"/>
                <a:cs typeface="Arial" panose="020B0604020202020204" pitchFamily="34" charset="0"/>
              </a:rPr>
              <a:t>Let’s Meet Individually to:</a:t>
            </a:r>
          </a:p>
          <a:p>
            <a:pPr marL="967724" lvl="1" indent="-342900">
              <a:spcAft>
                <a:spcPts val="800"/>
              </a:spcAft>
              <a:buClr>
                <a:schemeClr val="tx1"/>
              </a:buClr>
              <a:buSzPct val="101000"/>
            </a:pPr>
            <a:r>
              <a:rPr lang="en-US" sz="2000" dirty="0">
                <a:solidFill>
                  <a:schemeClr val="tx1"/>
                </a:solidFill>
                <a:latin typeface="Arial" panose="020B0604020202020204" pitchFamily="34" charset="0"/>
                <a:cs typeface="Arial" panose="020B0604020202020204" pitchFamily="34" charset="0"/>
              </a:rPr>
              <a:t>Discuss and understand your specific import/export requirements</a:t>
            </a:r>
          </a:p>
          <a:p>
            <a:pPr lvl="2" indent="-365751">
              <a:spcAft>
                <a:spcPts val="800"/>
              </a:spcAft>
              <a:buClr>
                <a:schemeClr val="tx1"/>
              </a:buClr>
              <a:buSzPct val="101000"/>
              <a:buFont typeface="Wingdings" panose="05000000000000000000" pitchFamily="2" charset="2"/>
              <a:buChar char="§"/>
            </a:pPr>
            <a:r>
              <a:rPr lang="en-US" sz="2000" dirty="0">
                <a:solidFill>
                  <a:schemeClr val="tx1"/>
                </a:solidFill>
                <a:latin typeface="Arial" panose="020B0604020202020204" pitchFamily="34" charset="0"/>
                <a:cs typeface="Arial" panose="020B0604020202020204" pitchFamily="34" charset="0"/>
              </a:rPr>
              <a:t> volumes, weights, seasonality, ratability, etc.</a:t>
            </a:r>
          </a:p>
          <a:p>
            <a:pPr lvl="2" indent="-365751">
              <a:spcAft>
                <a:spcPts val="800"/>
              </a:spcAft>
              <a:buClr>
                <a:schemeClr val="tx1"/>
              </a:buClr>
              <a:buSzPct val="101000"/>
              <a:buFont typeface="Wingdings" panose="05000000000000000000" pitchFamily="2" charset="2"/>
              <a:buChar char="§"/>
            </a:pPr>
            <a:endParaRPr lang="en-US" sz="2000" dirty="0">
              <a:solidFill>
                <a:schemeClr val="tx1"/>
              </a:solidFill>
              <a:latin typeface="Arial" panose="020B0604020202020204" pitchFamily="34" charset="0"/>
              <a:cs typeface="Arial" panose="020B0604020202020204" pitchFamily="34" charset="0"/>
            </a:endParaRPr>
          </a:p>
          <a:p>
            <a:pPr marL="967724" lvl="1" indent="-342900">
              <a:spcAft>
                <a:spcPts val="800"/>
              </a:spcAft>
              <a:buClr>
                <a:schemeClr val="tx1"/>
              </a:buClr>
              <a:buSzPct val="101000"/>
            </a:pPr>
            <a:r>
              <a:rPr lang="en-US" sz="2000" dirty="0">
                <a:solidFill>
                  <a:schemeClr val="tx1"/>
                </a:solidFill>
                <a:latin typeface="Arial" panose="020B0604020202020204" pitchFamily="34" charset="0"/>
                <a:cs typeface="Arial" panose="020B0604020202020204" pitchFamily="34" charset="0"/>
              </a:rPr>
              <a:t>Demonstrate the competitiveness and reliability of the All-Water routing of imports / exports to and from Mid-America</a:t>
            </a:r>
          </a:p>
          <a:p>
            <a:pPr marL="967724" lvl="1" indent="-342900">
              <a:spcAft>
                <a:spcPts val="800"/>
              </a:spcAft>
              <a:buClr>
                <a:schemeClr val="tx1"/>
              </a:buClr>
              <a:buSzPct val="101000"/>
            </a:pPr>
            <a:endParaRPr lang="en-US" sz="2000" dirty="0">
              <a:solidFill>
                <a:schemeClr val="tx1"/>
              </a:solidFill>
              <a:latin typeface="Arial" panose="020B0604020202020204" pitchFamily="34" charset="0"/>
              <a:cs typeface="Arial" panose="020B0604020202020204" pitchFamily="34" charset="0"/>
            </a:endParaRPr>
          </a:p>
          <a:p>
            <a:pPr marL="967724" lvl="1" indent="-342900">
              <a:spcAft>
                <a:spcPts val="800"/>
              </a:spcAft>
              <a:buClr>
                <a:schemeClr val="tx1"/>
              </a:buClr>
              <a:buSzPct val="101000"/>
            </a:pPr>
            <a:r>
              <a:rPr lang="en-US" sz="2000" dirty="0">
                <a:solidFill>
                  <a:schemeClr val="tx1"/>
                </a:solidFill>
                <a:latin typeface="Arial" panose="020B0604020202020204" pitchFamily="34" charset="0"/>
                <a:cs typeface="Arial" panose="020B0604020202020204" pitchFamily="34" charset="0"/>
              </a:rPr>
              <a:t>Jointly develop a plan to work together in “partnership” to ensure long term logistic competitiveness and mutual success</a:t>
            </a:r>
          </a:p>
          <a:p>
            <a:pPr marL="624824" lvl="1" indent="0">
              <a:spcAft>
                <a:spcPts val="800"/>
              </a:spcAft>
              <a:buClr>
                <a:schemeClr val="tx1"/>
              </a:buClr>
              <a:buSzPct val="101000"/>
              <a:buNone/>
            </a:pPr>
            <a:endParaRPr lang="en-US" sz="2000" dirty="0">
              <a:solidFill>
                <a:schemeClr val="tx1"/>
              </a:solidFill>
              <a:latin typeface="Arial" panose="020B0604020202020204" pitchFamily="34" charset="0"/>
              <a:cs typeface="Arial" panose="020B0604020202020204" pitchFamily="34" charset="0"/>
            </a:endParaRPr>
          </a:p>
          <a:p>
            <a:pPr marL="624824" lvl="1" indent="0">
              <a:spcAft>
                <a:spcPts val="800"/>
              </a:spcAft>
              <a:buClr>
                <a:schemeClr val="tx1"/>
              </a:buClr>
              <a:buSzPct val="101000"/>
              <a:buNone/>
            </a:pPr>
            <a:r>
              <a:rPr lang="en-US" sz="2000" dirty="0">
                <a:latin typeface="Arial" panose="020B0604020202020204" pitchFamily="34" charset="0"/>
                <a:cs typeface="Arial" panose="020B0604020202020204" pitchFamily="34" charset="0"/>
              </a:rPr>
              <a:t>For more information, please visit our Website: AmericanPatriotHoldings.com</a:t>
            </a:r>
          </a:p>
          <a:p>
            <a:pPr marL="967724" lvl="1" indent="-342900">
              <a:spcAft>
                <a:spcPts val="800"/>
              </a:spcAft>
              <a:buClr>
                <a:schemeClr val="tx1"/>
              </a:buClr>
              <a:buSzPct val="101000"/>
            </a:pPr>
            <a:endParaRPr lang="en-US" sz="2400" dirty="0">
              <a:solidFill>
                <a:schemeClr val="tx1"/>
              </a:solidFill>
            </a:endParaRPr>
          </a:p>
          <a:p>
            <a:pPr indent="-365751">
              <a:spcAft>
                <a:spcPts val="800"/>
              </a:spcAft>
              <a:buClr>
                <a:schemeClr val="tx1"/>
              </a:buClr>
              <a:buSzPct val="101000"/>
            </a:pPr>
            <a:endParaRPr lang="en-US" sz="1800" dirty="0">
              <a:solidFill>
                <a:schemeClr val="tx1"/>
              </a:solidFill>
              <a:latin typeface="+mn-lt"/>
            </a:endParaRPr>
          </a:p>
        </p:txBody>
      </p:sp>
      <p:sp>
        <p:nvSpPr>
          <p:cNvPr id="3" name="Title 2">
            <a:extLst>
              <a:ext uri="{FF2B5EF4-FFF2-40B4-BE49-F238E27FC236}">
                <a16:creationId xmlns="" xmlns:a16="http://schemas.microsoft.com/office/drawing/2014/main" id="{4D2F6548-BFFD-435F-A7A6-579489E0AEA7}"/>
              </a:ext>
            </a:extLst>
          </p:cNvPr>
          <p:cNvSpPr>
            <a:spLocks noGrp="1"/>
          </p:cNvSpPr>
          <p:nvPr>
            <p:ph type="title"/>
          </p:nvPr>
        </p:nvSpPr>
        <p:spPr>
          <a:xfrm>
            <a:off x="365761" y="1106905"/>
            <a:ext cx="11617692" cy="904775"/>
          </a:xfrm>
          <a:effectLst/>
        </p:spPr>
        <p:txBody>
          <a:bodyPr/>
          <a:lstStyle/>
          <a:p>
            <a:pPr algn="l"/>
            <a:r>
              <a:rPr lang="en-US" sz="2800" cap="none" dirty="0">
                <a:solidFill>
                  <a:schemeClr val="bg1"/>
                </a:solidFill>
                <a:effectLst>
                  <a:outerShdw blurRad="38100" dist="38100" dir="2700000" algn="tl">
                    <a:srgbClr val="000000">
                      <a:alpha val="43137"/>
                    </a:srgbClr>
                  </a:outerShdw>
                </a:effectLst>
                <a:latin typeface="Arial (Headings)"/>
              </a:rPr>
              <a:t>Want to Explore The New Mid-America Transportation Option ?</a:t>
            </a:r>
            <a:r>
              <a:rPr lang="en-US" sz="3200" cap="none" dirty="0">
                <a:solidFill>
                  <a:schemeClr val="bg1"/>
                </a:solidFill>
                <a:effectLst>
                  <a:outerShdw blurRad="38100" dist="38100" dir="2700000" algn="tl">
                    <a:srgbClr val="000000">
                      <a:alpha val="43137"/>
                    </a:srgbClr>
                  </a:outerShdw>
                </a:effectLst>
                <a:latin typeface="Arial (Headings)"/>
              </a:rPr>
              <a:t/>
            </a:r>
            <a:br>
              <a:rPr lang="en-US" sz="3200" cap="none" dirty="0">
                <a:solidFill>
                  <a:schemeClr val="bg1"/>
                </a:solidFill>
                <a:effectLst>
                  <a:outerShdw blurRad="38100" dist="38100" dir="2700000" algn="tl">
                    <a:srgbClr val="000000">
                      <a:alpha val="43137"/>
                    </a:srgbClr>
                  </a:outerShdw>
                </a:effectLst>
                <a:latin typeface="Arial (Headings)"/>
              </a:rPr>
            </a:br>
            <a:endParaRPr lang="en-US" sz="3200" cap="none" dirty="0">
              <a:solidFill>
                <a:schemeClr val="bg1"/>
              </a:solidFill>
              <a:effectLst>
                <a:outerShdw blurRad="38100" dist="38100" dir="2700000" algn="tl">
                  <a:srgbClr val="000000">
                    <a:alpha val="43137"/>
                  </a:srgbClr>
                </a:outerShdw>
              </a:effectLst>
              <a:latin typeface="Arial (Headings)"/>
            </a:endParaRPr>
          </a:p>
        </p:txBody>
      </p:sp>
    </p:spTree>
    <p:extLst>
      <p:ext uri="{BB962C8B-B14F-4D97-AF65-F5344CB8AC3E}">
        <p14:creationId xmlns:p14="http://schemas.microsoft.com/office/powerpoint/2010/main" val="6811034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70484" cy="6894286"/>
          </a:xfrm>
          <a:prstGeom prst="rect">
            <a:avLst/>
          </a:prstGeom>
        </p:spPr>
      </p:pic>
      <p:sp>
        <p:nvSpPr>
          <p:cNvPr id="7" name="Rectangle 6"/>
          <p:cNvSpPr/>
          <p:nvPr/>
        </p:nvSpPr>
        <p:spPr>
          <a:xfrm>
            <a:off x="3918857" y="2714171"/>
            <a:ext cx="8351627" cy="1451429"/>
          </a:xfrm>
          <a:prstGeom prst="rect">
            <a:avLst/>
          </a:prstGeom>
          <a:solidFill>
            <a:schemeClr val="tx1">
              <a:alpha val="5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4178356" y="3071400"/>
            <a:ext cx="5775465" cy="751485"/>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6600" b="1" dirty="0" smtClean="0">
                <a:solidFill>
                  <a:schemeClr val="bg1"/>
                </a:solidFill>
                <a:effectLst>
                  <a:outerShdw blurRad="38100" dist="38100" dir="2700000" algn="tl">
                    <a:srgbClr val="000000">
                      <a:alpha val="43137"/>
                    </a:srgbClr>
                  </a:outerShdw>
                </a:effectLst>
                <a:latin typeface="Serifa 12 Serifa** 65 Bold   07235" charset="0"/>
                <a:ea typeface="Serifa 12 Serifa** 65 Bold   07235" charset="0"/>
                <a:cs typeface="Serifa 12 Serifa** 65 Bold   07235" charset="0"/>
              </a:rPr>
              <a:t>Thank You</a:t>
            </a:r>
            <a:endParaRPr lang="en-US" sz="6600" b="1" dirty="0">
              <a:solidFill>
                <a:schemeClr val="bg1"/>
              </a:solidFill>
              <a:effectLst>
                <a:outerShdw blurRad="38100" dist="38100" dir="2700000" algn="tl">
                  <a:srgbClr val="000000">
                    <a:alpha val="43137"/>
                  </a:srgbClr>
                </a:outerShdw>
              </a:effectLst>
              <a:latin typeface="Serifa 12 Serifa** 65 Bold   07235" charset="0"/>
              <a:ea typeface="Serifa 12 Serifa** 65 Bold   07235" charset="0"/>
              <a:cs typeface="Serifa 12 Serifa** 65 Bold   07235"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4015" y="3235093"/>
            <a:ext cx="2650615" cy="424098"/>
          </a:xfrm>
          <a:prstGeom prst="rect">
            <a:avLst/>
          </a:prstGeom>
        </p:spPr>
      </p:pic>
    </p:spTree>
    <p:extLst>
      <p:ext uri="{BB962C8B-B14F-4D97-AF65-F5344CB8AC3E}">
        <p14:creationId xmlns:p14="http://schemas.microsoft.com/office/powerpoint/2010/main" val="20733203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rgbClr val="F89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Freightway_4c_outnotag.ai"/>
          <p:cNvPicPr>
            <a:picLocks noChangeAspect="1"/>
          </p:cNvPicPr>
          <p:nvPr/>
        </p:nvPicPr>
        <p:blipFill rotWithShape="1">
          <a:blip r:embed="rId3"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9" name="Straight Connector 8"/>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stretch>
            <a:fillRect/>
          </a:stretch>
        </p:blipFill>
        <p:spPr>
          <a:xfrm>
            <a:off x="2662109" y="6359208"/>
            <a:ext cx="1830096" cy="191472"/>
          </a:xfrm>
          <a:prstGeom prst="rect">
            <a:avLst/>
          </a:prstGeom>
        </p:spPr>
      </p:pic>
      <p:cxnSp>
        <p:nvCxnSpPr>
          <p:cNvPr id="11" name="Straight Connector 10"/>
          <p:cNvCxnSpPr/>
          <p:nvPr/>
        </p:nvCxnSpPr>
        <p:spPr>
          <a:xfrm>
            <a:off x="609609" y="6126163"/>
            <a:ext cx="10997513" cy="0"/>
          </a:xfrm>
          <a:prstGeom prst="line">
            <a:avLst/>
          </a:prstGeom>
          <a:blipFill rotWithShape="1">
            <a:blip r:embed="rId5"/>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85335" y="2220116"/>
            <a:ext cx="4890297" cy="3046988"/>
          </a:xfrm>
          <a:prstGeom prst="rect">
            <a:avLst/>
          </a:prstGeom>
          <a:noFill/>
        </p:spPr>
        <p:txBody>
          <a:bodyPr wrap="square" rtlCol="0">
            <a:spAutoFit/>
          </a:bodyPr>
          <a:lstStyle/>
          <a:p>
            <a:r>
              <a:rPr lang="en-US" sz="2400" b="1" dirty="0" smtClean="0">
                <a:latin typeface="Myriad Pro"/>
              </a:rPr>
              <a:t>Freight volumes will increase 45% over the next 30 years</a:t>
            </a:r>
          </a:p>
          <a:p>
            <a:endParaRPr lang="en-US" sz="2400" dirty="0" smtClean="0">
              <a:latin typeface="Myriad Pro"/>
            </a:endParaRPr>
          </a:p>
          <a:p>
            <a:pPr marL="285750" indent="-285750">
              <a:buFont typeface="Arial" panose="020B0604020202020204" pitchFamily="34" charset="0"/>
              <a:buChar char="•"/>
            </a:pPr>
            <a:r>
              <a:rPr lang="en-US" sz="2400" dirty="0" smtClean="0">
                <a:latin typeface="Myriad Pro"/>
              </a:rPr>
              <a:t>Strong container volume growth</a:t>
            </a:r>
          </a:p>
          <a:p>
            <a:endParaRPr lang="en-US" sz="2400" dirty="0" smtClean="0">
              <a:latin typeface="Myriad Pro"/>
            </a:endParaRPr>
          </a:p>
          <a:p>
            <a:pPr marL="285750" indent="-285750">
              <a:buFont typeface="Arial" panose="020B0604020202020204" pitchFamily="34" charset="0"/>
              <a:buChar char="•"/>
            </a:pPr>
            <a:r>
              <a:rPr lang="en-US" sz="2400" dirty="0" smtClean="0">
                <a:latin typeface="Myriad Pro"/>
              </a:rPr>
              <a:t>U.S. losing cost advantage in the soybean export market with South America</a:t>
            </a:r>
            <a:endParaRPr lang="en-US" sz="2400" dirty="0">
              <a:latin typeface="Myriad Pro"/>
            </a:endParaRPr>
          </a:p>
        </p:txBody>
      </p:sp>
      <p:sp>
        <p:nvSpPr>
          <p:cNvPr id="20" name="Rectangle 19"/>
          <p:cNvSpPr/>
          <p:nvPr/>
        </p:nvSpPr>
        <p:spPr>
          <a:xfrm>
            <a:off x="0" y="0"/>
            <a:ext cx="12192000" cy="138946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8062" y="1378964"/>
            <a:ext cx="7093938" cy="4729292"/>
          </a:xfrm>
          <a:prstGeom prst="rect">
            <a:avLst/>
          </a:prstGeom>
        </p:spPr>
      </p:pic>
      <p:sp>
        <p:nvSpPr>
          <p:cNvPr id="13" name="TextBox 12"/>
          <p:cNvSpPr txBox="1"/>
          <p:nvPr/>
        </p:nvSpPr>
        <p:spPr>
          <a:xfrm>
            <a:off x="0" y="263846"/>
            <a:ext cx="12192000" cy="861774"/>
          </a:xfrm>
          <a:prstGeom prst="rect">
            <a:avLst/>
          </a:prstGeom>
          <a:noFill/>
        </p:spPr>
        <p:txBody>
          <a:bodyPr wrap="square" rtlCol="0">
            <a:spAutoFit/>
          </a:bodyPr>
          <a:lstStyle/>
          <a:p>
            <a:pPr algn="ctr"/>
            <a:r>
              <a:rPr lang="en-US" sz="5000" b="1" dirty="0" smtClean="0">
                <a:solidFill>
                  <a:schemeClr val="bg1"/>
                </a:solidFill>
                <a:latin typeface="Myriad Pro"/>
              </a:rPr>
              <a:t>The Challenge Ahead</a:t>
            </a:r>
            <a:endParaRPr lang="en-US" sz="5000" b="1" dirty="0">
              <a:solidFill>
                <a:schemeClr val="bg1"/>
              </a:solidFill>
              <a:latin typeface="Myriad Pro"/>
            </a:endParaRPr>
          </a:p>
        </p:txBody>
      </p:sp>
    </p:spTree>
    <p:extLst>
      <p:ext uri="{BB962C8B-B14F-4D97-AF65-F5344CB8AC3E}">
        <p14:creationId xmlns:p14="http://schemas.microsoft.com/office/powerpoint/2010/main" val="31351354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14729"/>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7951" r="11555"/>
          <a:stretch/>
        </p:blipFill>
        <p:spPr>
          <a:xfrm>
            <a:off x="4940300" y="0"/>
            <a:ext cx="7251700" cy="6858000"/>
          </a:xfrm>
          <a:prstGeom prst="rect">
            <a:avLst/>
          </a:prstGeom>
        </p:spPr>
      </p:pic>
      <p:sp>
        <p:nvSpPr>
          <p:cNvPr id="16" name="TextBox 15"/>
          <p:cNvSpPr txBox="1"/>
          <p:nvPr/>
        </p:nvSpPr>
        <p:spPr>
          <a:xfrm>
            <a:off x="0" y="530546"/>
            <a:ext cx="4940300" cy="1446550"/>
          </a:xfrm>
          <a:prstGeom prst="rect">
            <a:avLst/>
          </a:prstGeom>
          <a:noFill/>
        </p:spPr>
        <p:txBody>
          <a:bodyPr wrap="square" rtlCol="0">
            <a:spAutoFit/>
          </a:bodyPr>
          <a:lstStyle/>
          <a:p>
            <a:pPr algn="ctr"/>
            <a:r>
              <a:rPr lang="en-US" sz="4400" b="1" dirty="0" smtClean="0">
                <a:solidFill>
                  <a:schemeClr val="bg1"/>
                </a:solidFill>
                <a:latin typeface="Myriad Pro"/>
              </a:rPr>
              <a:t>Innovative Path Forward</a:t>
            </a:r>
            <a:endParaRPr lang="en-US" sz="4400" b="1" dirty="0">
              <a:solidFill>
                <a:schemeClr val="bg1"/>
              </a:solidFill>
              <a:latin typeface="Myriad Pro"/>
            </a:endParaRPr>
          </a:p>
        </p:txBody>
      </p:sp>
      <p:sp>
        <p:nvSpPr>
          <p:cNvPr id="17" name="TextBox 16"/>
          <p:cNvSpPr txBox="1"/>
          <p:nvPr/>
        </p:nvSpPr>
        <p:spPr>
          <a:xfrm>
            <a:off x="468508" y="2507642"/>
            <a:ext cx="4471792" cy="2400657"/>
          </a:xfrm>
          <a:prstGeom prst="rect">
            <a:avLst/>
          </a:prstGeom>
          <a:noFill/>
        </p:spPr>
        <p:txBody>
          <a:bodyPr wrap="square" rtlCol="0">
            <a:spAutoFit/>
          </a:bodyPr>
          <a:lstStyle/>
          <a:p>
            <a:r>
              <a:rPr lang="en-US" sz="2000" b="1" dirty="0" smtClean="0">
                <a:solidFill>
                  <a:schemeClr val="bg1"/>
                </a:solidFill>
                <a:latin typeface="Myriad Pro"/>
              </a:rPr>
              <a:t>Infrastructure investment</a:t>
            </a:r>
          </a:p>
          <a:p>
            <a:pPr marL="342900" indent="-342900">
              <a:buFont typeface="Arial" panose="020B0604020202020204" pitchFamily="34" charset="0"/>
              <a:buChar char="•"/>
            </a:pPr>
            <a:r>
              <a:rPr lang="en-US" dirty="0" smtClean="0">
                <a:solidFill>
                  <a:schemeClr val="bg1"/>
                </a:solidFill>
                <a:latin typeface="Myriad Pro"/>
              </a:rPr>
              <a:t>Public-private partnerships to maximize funding opportunities</a:t>
            </a:r>
          </a:p>
          <a:p>
            <a:pPr marL="342900" indent="-342900">
              <a:buFont typeface="Arial" panose="020B0604020202020204" pitchFamily="34" charset="0"/>
              <a:buChar char="•"/>
            </a:pPr>
            <a:endParaRPr lang="en-US" sz="2000" dirty="0">
              <a:solidFill>
                <a:schemeClr val="bg1"/>
              </a:solidFill>
              <a:latin typeface="Myriad Pro"/>
            </a:endParaRPr>
          </a:p>
          <a:p>
            <a:r>
              <a:rPr lang="en-US" sz="2000" b="1" dirty="0" smtClean="0">
                <a:solidFill>
                  <a:schemeClr val="bg1"/>
                </a:solidFill>
                <a:latin typeface="Myriad Pro"/>
              </a:rPr>
              <a:t>New option to transport freight</a:t>
            </a:r>
          </a:p>
          <a:p>
            <a:pPr marL="342900" indent="-342900">
              <a:buFont typeface="Arial" panose="020B0604020202020204" pitchFamily="34" charset="0"/>
              <a:buChar char="•"/>
            </a:pPr>
            <a:r>
              <a:rPr lang="en-US" dirty="0" smtClean="0">
                <a:solidFill>
                  <a:schemeClr val="bg1"/>
                </a:solidFill>
                <a:latin typeface="Myriad Pro"/>
              </a:rPr>
              <a:t>Offering reliability, efficiency, cargo flexibility, sustainability, and competitive price advantage</a:t>
            </a:r>
            <a:endParaRPr lang="en-US" dirty="0">
              <a:solidFill>
                <a:schemeClr val="bg1"/>
              </a:solidFill>
              <a:latin typeface="Myriad Pro"/>
            </a:endParaRPr>
          </a:p>
        </p:txBody>
      </p:sp>
    </p:spTree>
    <p:extLst>
      <p:ext uri="{BB962C8B-B14F-4D97-AF65-F5344CB8AC3E}">
        <p14:creationId xmlns:p14="http://schemas.microsoft.com/office/powerpoint/2010/main" val="3778268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rgbClr val="F89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Freightway_4c_outnotag.ai"/>
          <p:cNvPicPr>
            <a:picLocks noChangeAspect="1"/>
          </p:cNvPicPr>
          <p:nvPr/>
        </p:nvPicPr>
        <p:blipFill rotWithShape="1">
          <a:blip r:embed="rId3"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9" name="Straight Connector 8"/>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stretch>
            <a:fillRect/>
          </a:stretch>
        </p:blipFill>
        <p:spPr>
          <a:xfrm>
            <a:off x="2662109" y="6359208"/>
            <a:ext cx="1830096" cy="191472"/>
          </a:xfrm>
          <a:prstGeom prst="rect">
            <a:avLst/>
          </a:prstGeom>
        </p:spPr>
      </p:pic>
      <p:cxnSp>
        <p:nvCxnSpPr>
          <p:cNvPr id="11" name="Straight Connector 10"/>
          <p:cNvCxnSpPr/>
          <p:nvPr/>
        </p:nvCxnSpPr>
        <p:spPr>
          <a:xfrm>
            <a:off x="609609" y="6126163"/>
            <a:ext cx="10997513" cy="0"/>
          </a:xfrm>
          <a:prstGeom prst="line">
            <a:avLst/>
          </a:prstGeom>
          <a:blipFill rotWithShape="1">
            <a:blip r:embed="rId5"/>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0" y="0"/>
            <a:ext cx="12192000" cy="138946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0" y="263846"/>
            <a:ext cx="12192000" cy="861774"/>
          </a:xfrm>
          <a:prstGeom prst="rect">
            <a:avLst/>
          </a:prstGeom>
          <a:noFill/>
        </p:spPr>
        <p:txBody>
          <a:bodyPr wrap="square" rtlCol="0">
            <a:spAutoFit/>
          </a:bodyPr>
          <a:lstStyle/>
          <a:p>
            <a:pPr algn="ctr"/>
            <a:r>
              <a:rPr lang="en-US" sz="5000" b="1" dirty="0" smtClean="0">
                <a:solidFill>
                  <a:schemeClr val="bg1"/>
                </a:solidFill>
                <a:latin typeface="Myriad Pro"/>
              </a:rPr>
              <a:t>Keys to Success</a:t>
            </a:r>
            <a:endParaRPr lang="en-US" sz="5000" b="1" dirty="0">
              <a:solidFill>
                <a:schemeClr val="bg1"/>
              </a:solidFill>
              <a:latin typeface="Myriad Pro"/>
            </a:endParaRPr>
          </a:p>
        </p:txBody>
      </p:sp>
      <p:sp>
        <p:nvSpPr>
          <p:cNvPr id="14" name="TextBox 13"/>
          <p:cNvSpPr txBox="1"/>
          <p:nvPr/>
        </p:nvSpPr>
        <p:spPr>
          <a:xfrm>
            <a:off x="174252" y="2418987"/>
            <a:ext cx="4712463" cy="2677656"/>
          </a:xfrm>
          <a:prstGeom prst="rect">
            <a:avLst/>
          </a:prstGeom>
          <a:noFill/>
        </p:spPr>
        <p:txBody>
          <a:bodyPr wrap="square" rtlCol="0">
            <a:spAutoFit/>
          </a:bodyPr>
          <a:lstStyle/>
          <a:p>
            <a:r>
              <a:rPr lang="en-US" sz="2000" b="1" dirty="0" smtClean="0">
                <a:latin typeface="Myriad Pro"/>
              </a:rPr>
              <a:t>Integrate all modes of transportation</a:t>
            </a:r>
          </a:p>
          <a:p>
            <a:pPr marL="342900" indent="-342900">
              <a:buFont typeface="Arial" panose="020B0604020202020204" pitchFamily="34" charset="0"/>
              <a:buChar char="•"/>
            </a:pPr>
            <a:r>
              <a:rPr lang="en-US" dirty="0" smtClean="0">
                <a:latin typeface="Myriad Pro"/>
              </a:rPr>
              <a:t>Expand and establish freight consolidation/de-consolidation center to generate freight volumes</a:t>
            </a:r>
          </a:p>
          <a:p>
            <a:pPr marL="342900" indent="-342900">
              <a:buFont typeface="Arial" panose="020B0604020202020204" pitchFamily="34" charset="0"/>
              <a:buChar char="•"/>
            </a:pPr>
            <a:endParaRPr lang="en-US" sz="2000" dirty="0">
              <a:latin typeface="Myriad Pro"/>
            </a:endParaRPr>
          </a:p>
          <a:p>
            <a:r>
              <a:rPr lang="en-US" sz="2000" b="1" dirty="0" smtClean="0">
                <a:latin typeface="Myriad Pro"/>
              </a:rPr>
              <a:t>Building Partnerships</a:t>
            </a:r>
          </a:p>
          <a:p>
            <a:pPr marL="342900" indent="-342900">
              <a:buFont typeface="Arial" panose="020B0604020202020204" pitchFamily="34" charset="0"/>
              <a:buChar char="•"/>
            </a:pPr>
            <a:r>
              <a:rPr lang="en-US" dirty="0" smtClean="0">
                <a:latin typeface="Myriad Pro"/>
              </a:rPr>
              <a:t>Kansas City, Memphis, Little Rock and Mississippi River Basin to jointly create the volume to support a new service</a:t>
            </a:r>
            <a:endParaRPr lang="en-US" dirty="0">
              <a:latin typeface="Myriad Pro"/>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8099" y="1389466"/>
            <a:ext cx="7093901" cy="4729267"/>
          </a:xfrm>
          <a:prstGeom prst="rect">
            <a:avLst/>
          </a:prstGeom>
        </p:spPr>
      </p:pic>
    </p:spTree>
    <p:extLst>
      <p:ext uri="{BB962C8B-B14F-4D97-AF65-F5344CB8AC3E}">
        <p14:creationId xmlns:p14="http://schemas.microsoft.com/office/powerpoint/2010/main" val="891101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76263" y="5486400"/>
            <a:ext cx="184731" cy="369332"/>
          </a:xfrm>
          <a:prstGeom prst="rect">
            <a:avLst/>
          </a:prstGeom>
          <a:noFill/>
        </p:spPr>
        <p:txBody>
          <a:bodyPr wrap="none" rtlCol="0">
            <a:spAutoFit/>
          </a:bodyPr>
          <a:lstStyle/>
          <a:p>
            <a:endParaRPr lang="en-US" dirty="0"/>
          </a:p>
        </p:txBody>
      </p:sp>
      <p:pic>
        <p:nvPicPr>
          <p:cNvPr id="13" name="Picture 12" descr="Freightway_4c_outnotag.ai"/>
          <p:cNvPicPr>
            <a:picLocks noChangeAspect="1"/>
          </p:cNvPicPr>
          <p:nvPr/>
        </p:nvPicPr>
        <p:blipFill rotWithShape="1">
          <a:blip r:embed="rId3"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4" name="Straight Connector 13"/>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4"/>
          <a:stretch>
            <a:fillRect/>
          </a:stretch>
        </p:blipFill>
        <p:spPr>
          <a:xfrm>
            <a:off x="2662109" y="6359208"/>
            <a:ext cx="1830096" cy="191472"/>
          </a:xfrm>
          <a:prstGeom prst="rect">
            <a:avLst/>
          </a:prstGeom>
        </p:spPr>
      </p:pic>
      <p:cxnSp>
        <p:nvCxnSpPr>
          <p:cNvPr id="16" name="Straight Connector 15"/>
          <p:cNvCxnSpPr/>
          <p:nvPr/>
        </p:nvCxnSpPr>
        <p:spPr>
          <a:xfrm>
            <a:off x="609609" y="6126163"/>
            <a:ext cx="10997513" cy="0"/>
          </a:xfrm>
          <a:prstGeom prst="line">
            <a:avLst/>
          </a:prstGeom>
          <a:blipFill rotWithShape="1">
            <a:blip r:embed="rId5"/>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0" y="0"/>
            <a:ext cx="12192000" cy="138946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0" y="263846"/>
            <a:ext cx="12192000" cy="861774"/>
          </a:xfrm>
          <a:prstGeom prst="rect">
            <a:avLst/>
          </a:prstGeom>
          <a:noFill/>
        </p:spPr>
        <p:txBody>
          <a:bodyPr wrap="square" rtlCol="0">
            <a:spAutoFit/>
          </a:bodyPr>
          <a:lstStyle/>
          <a:p>
            <a:pPr algn="ctr"/>
            <a:r>
              <a:rPr lang="en-US" sz="5000" b="1" dirty="0" smtClean="0">
                <a:solidFill>
                  <a:schemeClr val="bg1"/>
                </a:solidFill>
                <a:latin typeface="Myriad Pro"/>
              </a:rPr>
              <a:t>It’s a Process</a:t>
            </a:r>
            <a:endParaRPr lang="en-US" sz="5000" b="1" dirty="0">
              <a:solidFill>
                <a:schemeClr val="bg1"/>
              </a:solidFill>
              <a:latin typeface="Myriad Pro"/>
            </a:endParaRPr>
          </a:p>
        </p:txBody>
      </p:sp>
      <p:pic>
        <p:nvPicPr>
          <p:cNvPr id="22" name="Content Placeholder 7"/>
          <p:cNvPicPr>
            <a:picLocks noGrp="1" noChangeAspect="1"/>
          </p:cNvPicPr>
          <p:nvPr>
            <p:ph idx="1"/>
          </p:nvPr>
        </p:nvPicPr>
        <p:blipFill rotWithShape="1">
          <a:blip r:embed="rId6"/>
          <a:srcRect t="13271"/>
          <a:stretch/>
        </p:blipFill>
        <p:spPr>
          <a:xfrm>
            <a:off x="313653" y="2301812"/>
            <a:ext cx="6527007" cy="3773850"/>
          </a:xfrm>
          <a:prstGeom prst="rect">
            <a:avLst/>
          </a:prstGeom>
        </p:spPr>
      </p:pic>
      <p:pic>
        <p:nvPicPr>
          <p:cNvPr id="23" name="Content Placeholder 7" descr="Screen Clipping"/>
          <p:cNvPicPr>
            <a:picLocks noChangeAspect="1"/>
          </p:cNvPicPr>
          <p:nvPr/>
        </p:nvPicPr>
        <p:blipFill rotWithShape="1">
          <a:blip r:embed="rId7" cstate="print">
            <a:extLst>
              <a:ext uri="{28A0092B-C50C-407E-A947-70E740481C1C}">
                <a14:useLocalDpi xmlns:a14="http://schemas.microsoft.com/office/drawing/2010/main" val="0"/>
              </a:ext>
            </a:extLst>
          </a:blip>
          <a:srcRect r="8519"/>
          <a:stretch/>
        </p:blipFill>
        <p:spPr bwMode="auto">
          <a:xfrm>
            <a:off x="7467036" y="2370221"/>
            <a:ext cx="4418454" cy="3738035"/>
          </a:xfrm>
          <a:prstGeom prst="rect">
            <a:avLst/>
          </a:prstGeom>
          <a:noFill/>
          <a:ln w="12700">
            <a:noFill/>
            <a:miter lim="800000"/>
            <a:headEnd/>
            <a:tailEnd/>
          </a:ln>
          <a:effectLst/>
        </p:spPr>
      </p:pic>
      <p:sp>
        <p:nvSpPr>
          <p:cNvPr id="3" name="TextBox 2"/>
          <p:cNvSpPr txBox="1"/>
          <p:nvPr/>
        </p:nvSpPr>
        <p:spPr>
          <a:xfrm>
            <a:off x="313653" y="1785180"/>
            <a:ext cx="6527006" cy="400110"/>
          </a:xfrm>
          <a:prstGeom prst="rect">
            <a:avLst/>
          </a:prstGeom>
          <a:noFill/>
        </p:spPr>
        <p:txBody>
          <a:bodyPr wrap="square" rtlCol="0">
            <a:spAutoFit/>
          </a:bodyPr>
          <a:lstStyle/>
          <a:p>
            <a:pPr algn="ctr"/>
            <a:r>
              <a:rPr lang="en-US" sz="2000" b="1" dirty="0" smtClean="0">
                <a:latin typeface="Myriad Pro"/>
              </a:rPr>
              <a:t>Container on Barge</a:t>
            </a:r>
            <a:endParaRPr lang="en-US" sz="2000" b="1" dirty="0">
              <a:latin typeface="Myriad Pro"/>
            </a:endParaRPr>
          </a:p>
        </p:txBody>
      </p:sp>
      <p:sp>
        <p:nvSpPr>
          <p:cNvPr id="24" name="TextBox 23"/>
          <p:cNvSpPr txBox="1"/>
          <p:nvPr/>
        </p:nvSpPr>
        <p:spPr>
          <a:xfrm>
            <a:off x="7467036" y="1785180"/>
            <a:ext cx="4418454" cy="400110"/>
          </a:xfrm>
          <a:prstGeom prst="rect">
            <a:avLst/>
          </a:prstGeom>
          <a:noFill/>
        </p:spPr>
        <p:txBody>
          <a:bodyPr wrap="square" rtlCol="0">
            <a:spAutoFit/>
          </a:bodyPr>
          <a:lstStyle/>
          <a:p>
            <a:pPr algn="ctr"/>
            <a:r>
              <a:rPr lang="en-US" sz="2000" b="1" dirty="0" smtClean="0">
                <a:latin typeface="Myriad Pro"/>
              </a:rPr>
              <a:t>Container on Vessel</a:t>
            </a:r>
            <a:endParaRPr lang="en-US" sz="2000" b="1" dirty="0">
              <a:latin typeface="Myriad Pro"/>
            </a:endParaRPr>
          </a:p>
        </p:txBody>
      </p:sp>
    </p:spTree>
    <p:extLst>
      <p:ext uri="{BB962C8B-B14F-4D97-AF65-F5344CB8AC3E}">
        <p14:creationId xmlns:p14="http://schemas.microsoft.com/office/powerpoint/2010/main" val="553253565"/>
      </p:ext>
    </p:extLst>
  </p:cSld>
  <p:clrMapOvr>
    <a:masterClrMapping/>
  </p:clrMapOvr>
  <p:timing>
    <p:tnLst>
      <p:par>
        <p:cTn id="1" dur="indefinite" restart="never" nodeType="tmRoot"/>
      </p:par>
    </p:tnLst>
  </p:timing>
</p:sld>
</file>

<file path=ppt/theme/theme1.xml><?xml version="1.0" encoding="utf-8"?>
<a:theme xmlns:a="http://schemas.openxmlformats.org/drawingml/2006/main" name="STL Freightw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L Freightway" id="{D23E1211-0460-4E8D-853F-7E7B62B1F78E}" vid="{4FEE9CF4-8F07-4CA7-80A2-D134C2CEEB8A}"/>
    </a:ext>
  </a:extLst>
</a:theme>
</file>

<file path=ppt/theme/theme2.xml><?xml version="1.0" encoding="utf-8"?>
<a:theme xmlns:a="http://schemas.openxmlformats.org/drawingml/2006/main" name="bar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la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ru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Default Design">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Impac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Impact" pitchFamily="34"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STL Freightway</Template>
  <TotalTime>15184</TotalTime>
  <Words>2165</Words>
  <Application>Microsoft Office PowerPoint</Application>
  <PresentationFormat>Widescreen</PresentationFormat>
  <Paragraphs>468</Paragraphs>
  <Slides>53</Slides>
  <Notes>29</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53</vt:i4>
      </vt:variant>
    </vt:vector>
  </HeadingPairs>
  <TitlesOfParts>
    <vt:vector size="72" baseType="lpstr">
      <vt:lpstr>Arial</vt:lpstr>
      <vt:lpstr>Arial (Headings)</vt:lpstr>
      <vt:lpstr>Arial Hebrew Scholar</vt:lpstr>
      <vt:lpstr>Arial Rounded MT Bold</vt:lpstr>
      <vt:lpstr>Calibri</vt:lpstr>
      <vt:lpstr>Calibri Light</vt:lpstr>
      <vt:lpstr>Impact</vt:lpstr>
      <vt:lpstr>Kozuka Gothic Pro M</vt:lpstr>
      <vt:lpstr>Myriad Pro</vt:lpstr>
      <vt:lpstr>Serifa 12 Serifa** 55 Roman   05235</vt:lpstr>
      <vt:lpstr>Serifa 12 Serifa** 65 Bold   07235</vt:lpstr>
      <vt:lpstr>Trebuchet MS</vt:lpstr>
      <vt:lpstr>Wingdings</vt:lpstr>
      <vt:lpstr>STL Freightway</vt:lpstr>
      <vt:lpstr>barge</vt:lpstr>
      <vt:lpstr>plane</vt:lpstr>
      <vt:lpstr>truck</vt:lpstr>
      <vt:lpstr>Office Theme</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Maritime Trade to  Double by 2030</vt:lpstr>
      <vt:lpstr>2025 World Container Port Market Demand </vt:lpstr>
      <vt:lpstr>PowerPoint Presentation</vt:lpstr>
      <vt:lpstr>    Historical Trade Patterns</vt:lpstr>
      <vt:lpstr>Post Panama / Suez Canal Expansions</vt:lpstr>
      <vt:lpstr> Recent Shifts in Trade Patterns</vt:lpstr>
      <vt:lpstr>Why a New Mid-America Logistic System is Required</vt:lpstr>
      <vt:lpstr>Why a New Mid-America Logistic System is Required</vt:lpstr>
      <vt:lpstr>PowerPoint Presentation</vt:lpstr>
      <vt:lpstr>APH / PPHTD Transportation Alternative</vt:lpstr>
      <vt:lpstr>APH / PPHTD Transportation Alternative</vt:lpstr>
      <vt:lpstr>Mid-West Battleground</vt:lpstr>
      <vt:lpstr>Dramatic Market Penetration – Post-Panama Canal Expansion</vt:lpstr>
      <vt:lpstr>Mississippi River- Plaquemines Port</vt:lpstr>
      <vt:lpstr>PPHTD Container Terminal Plan</vt:lpstr>
      <vt:lpstr>APH / PPHTD Transportation Alternative</vt:lpstr>
      <vt:lpstr>Conventional Container On Barge Operations</vt:lpstr>
      <vt:lpstr>American Patriot Holdings Strategic Waterway Footprint </vt:lpstr>
      <vt:lpstr>APH Key Drivers for Success </vt:lpstr>
      <vt:lpstr>American Patriot Holdings Self Propelled Vessel  </vt:lpstr>
      <vt:lpstr>Liner Design Specifications  Mississippi River Service</vt:lpstr>
      <vt:lpstr>Hybrid Design  Specifications Tributary River—  Above Locks</vt:lpstr>
      <vt:lpstr>Container On Vessel Competitive Advantage</vt:lpstr>
      <vt:lpstr>PowerPoint Presentation</vt:lpstr>
      <vt:lpstr>PowerPoint Presentation</vt:lpstr>
      <vt:lpstr>Project Pre-Feasibility Study</vt:lpstr>
      <vt:lpstr>Project Pre-Feasibility Study</vt:lpstr>
      <vt:lpstr>PowerPoint Presentation</vt:lpstr>
      <vt:lpstr>  STC / ISA AG STUDY- Informa Economics</vt:lpstr>
      <vt:lpstr>PowerPoint Presentation</vt:lpstr>
      <vt:lpstr>Competitive Pricing vs Inter-Modal</vt:lpstr>
      <vt:lpstr>Project Next Steps</vt:lpstr>
      <vt:lpstr>Want to Explore The New Mid-America Transportation Option ? </vt:lpstr>
      <vt:lpstr>PowerPoint Presentation</vt:lpstr>
    </vt:vector>
  </TitlesOfParts>
  <Company>Metro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Teklu, Yodit F.</dc:creator>
  <cp:lastModifiedBy>Lamie, Mary C.</cp:lastModifiedBy>
  <cp:revision>362</cp:revision>
  <cp:lastPrinted>2018-08-27T18:44:59Z</cp:lastPrinted>
  <dcterms:created xsi:type="dcterms:W3CDTF">2016-11-22T16:17:00Z</dcterms:created>
  <dcterms:modified xsi:type="dcterms:W3CDTF">2018-08-28T16:17:28Z</dcterms:modified>
</cp:coreProperties>
</file>